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08" r:id="rId1"/>
  </p:sldMasterIdLst>
  <p:notesMasterIdLst>
    <p:notesMasterId r:id="rId71"/>
  </p:notesMasterIdLst>
  <p:handoutMasterIdLst>
    <p:handoutMasterId r:id="rId72"/>
  </p:handoutMasterIdLst>
  <p:sldIdLst>
    <p:sldId id="256" r:id="rId2"/>
    <p:sldId id="436" r:id="rId3"/>
    <p:sldId id="355" r:id="rId4"/>
    <p:sldId id="383" r:id="rId5"/>
    <p:sldId id="388" r:id="rId6"/>
    <p:sldId id="363" r:id="rId7"/>
    <p:sldId id="358" r:id="rId8"/>
    <p:sldId id="257" r:id="rId9"/>
    <p:sldId id="276" r:id="rId10"/>
    <p:sldId id="266" r:id="rId11"/>
    <p:sldId id="386" r:id="rId12"/>
    <p:sldId id="371" r:id="rId13"/>
    <p:sldId id="404" r:id="rId14"/>
    <p:sldId id="368" r:id="rId15"/>
    <p:sldId id="369" r:id="rId16"/>
    <p:sldId id="288" r:id="rId17"/>
    <p:sldId id="311" r:id="rId18"/>
    <p:sldId id="356" r:id="rId19"/>
    <p:sldId id="268" r:id="rId20"/>
    <p:sldId id="387" r:id="rId21"/>
    <p:sldId id="361" r:id="rId22"/>
    <p:sldId id="324" r:id="rId23"/>
    <p:sldId id="272" r:id="rId24"/>
    <p:sldId id="322" r:id="rId25"/>
    <p:sldId id="273" r:id="rId26"/>
    <p:sldId id="287" r:id="rId27"/>
    <p:sldId id="380" r:id="rId28"/>
    <p:sldId id="352" r:id="rId29"/>
    <p:sldId id="296" r:id="rId30"/>
    <p:sldId id="381" r:id="rId31"/>
    <p:sldId id="316" r:id="rId32"/>
    <p:sldId id="297" r:id="rId33"/>
    <p:sldId id="350" r:id="rId34"/>
    <p:sldId id="351" r:id="rId35"/>
    <p:sldId id="370" r:id="rId36"/>
    <p:sldId id="379" r:id="rId37"/>
    <p:sldId id="262" r:id="rId38"/>
    <p:sldId id="338" r:id="rId39"/>
    <p:sldId id="389" r:id="rId40"/>
    <p:sldId id="426" r:id="rId41"/>
    <p:sldId id="405" r:id="rId42"/>
    <p:sldId id="406" r:id="rId43"/>
    <p:sldId id="407" r:id="rId44"/>
    <p:sldId id="408" r:id="rId45"/>
    <p:sldId id="409" r:id="rId46"/>
    <p:sldId id="353" r:id="rId47"/>
    <p:sldId id="401" r:id="rId48"/>
    <p:sldId id="422" r:id="rId49"/>
    <p:sldId id="402" r:id="rId50"/>
    <p:sldId id="403" r:id="rId51"/>
    <p:sldId id="344" r:id="rId52"/>
    <p:sldId id="382" r:id="rId53"/>
    <p:sldId id="357" r:id="rId54"/>
    <p:sldId id="424" r:id="rId55"/>
    <p:sldId id="425" r:id="rId56"/>
    <p:sldId id="410" r:id="rId57"/>
    <p:sldId id="423" r:id="rId58"/>
    <p:sldId id="411" r:id="rId59"/>
    <p:sldId id="415" r:id="rId60"/>
    <p:sldId id="416" r:id="rId61"/>
    <p:sldId id="417" r:id="rId62"/>
    <p:sldId id="428" r:id="rId63"/>
    <p:sldId id="430" r:id="rId64"/>
    <p:sldId id="431" r:id="rId65"/>
    <p:sldId id="432" r:id="rId66"/>
    <p:sldId id="429" r:id="rId67"/>
    <p:sldId id="433" r:id="rId68"/>
    <p:sldId id="434" r:id="rId69"/>
    <p:sldId id="437" r:id="rId70"/>
  </p:sldIdLst>
  <p:sldSz cx="12192000" cy="7559675"/>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صخر" initials="صخر" lastIdx="1" clrIdx="0">
    <p:extLst>
      <p:ext uri="{19B8F6BF-5375-455C-9EA6-DF929625EA0E}">
        <p15:presenceInfo xmlns:p15="http://schemas.microsoft.com/office/powerpoint/2012/main" userId="صخر"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نمط متوسط 2 - تميي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نمط متوسط 2 - تميي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نمط متوسط 2 - تميي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012ECD-51FC-41F1-AA8D-1B2483CD663E}" styleName="نمط فاتح 2 - تميي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نمط فاتح 1 - تميي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E25E649-3F16-4E02-A733-19D2CDBF48F0}" styleName="نمط متوسط 3 - تمييز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344D84-9AFB-497E-A393-DC336BA19D2E}" styleName="نمط متوسط 3 - تمييز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نمط متوسط 3 - تمييز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3C2FFA5D-87B4-456A-9821-1D502468CF0F}" styleName="نمط ذو نسُق 1 - تميي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C89EF96-8CEA-46FF-86C4-4CE0E7609802}" styleName="نمط فاتح 3 - تميي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1471" autoAdjust="0"/>
    <p:restoredTop sz="0" autoAdjust="0"/>
  </p:normalViewPr>
  <p:slideViewPr>
    <p:cSldViewPr snapToGrid="0">
      <p:cViewPr varScale="1">
        <p:scale>
          <a:sx n="63" d="100"/>
          <a:sy n="63" d="100"/>
        </p:scale>
        <p:origin x="1284" y="78"/>
      </p:cViewPr>
      <p:guideLst>
        <p:guide orient="horz" pos="2381"/>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5346A3-5F7A-434B-8332-E9C65D90602E}" type="doc">
      <dgm:prSet loTypeId="urn:microsoft.com/office/officeart/2005/8/layout/vList2" loCatId="list" qsTypeId="urn:microsoft.com/office/officeart/2005/8/quickstyle/simple1" qsCatId="simple" csTypeId="urn:microsoft.com/office/officeart/2005/8/colors/accent2_1" csCatId="accent2" phldr="1"/>
      <dgm:spPr/>
      <dgm:t>
        <a:bodyPr/>
        <a:lstStyle/>
        <a:p>
          <a:pPr rtl="1"/>
          <a:endParaRPr lang="ar-SA"/>
        </a:p>
      </dgm:t>
    </dgm:pt>
    <dgm:pt modelId="{CE1E87A7-A5EB-4F5E-8D2D-18DDBAC1EEFB}">
      <dgm:prSet custT="1"/>
      <dgm:spPr/>
      <dgm:t>
        <a:bodyPr/>
        <a:lstStyle/>
        <a:p>
          <a:pPr rtl="1"/>
          <a:r>
            <a:rPr lang="ar-SA" sz="1800" b="1" dirty="0">
              <a:latin typeface="Sakkal Majalla" panose="02000000000000000000" pitchFamily="2" charset="-78"/>
              <a:cs typeface="Sakkal Majalla" panose="02000000000000000000" pitchFamily="2" charset="-78"/>
            </a:rPr>
            <a:t>1- تقديم المساعدات المادية والعينية للفئات المحتاجة.</a:t>
          </a:r>
        </a:p>
      </dgm:t>
    </dgm:pt>
    <dgm:pt modelId="{E023CAE5-4517-4053-8071-6835B657BA21}" type="parTrans" cxnId="{EFF72C03-71A3-4B90-938B-095BF5D5F6F0}">
      <dgm:prSet/>
      <dgm:spPr/>
      <dgm:t>
        <a:bodyPr/>
        <a:lstStyle/>
        <a:p>
          <a:pPr rtl="1"/>
          <a:endParaRPr lang="ar-SA" sz="1600"/>
        </a:p>
      </dgm:t>
    </dgm:pt>
    <dgm:pt modelId="{79ED9593-E99D-47E8-9831-D83DE83A0D4D}" type="sibTrans" cxnId="{EFF72C03-71A3-4B90-938B-095BF5D5F6F0}">
      <dgm:prSet/>
      <dgm:spPr/>
      <dgm:t>
        <a:bodyPr/>
        <a:lstStyle/>
        <a:p>
          <a:pPr rtl="1"/>
          <a:endParaRPr lang="ar-SA" sz="1600"/>
        </a:p>
      </dgm:t>
    </dgm:pt>
    <dgm:pt modelId="{7AD8B669-69BC-4C98-A9E8-3A9E564727A3}">
      <dgm:prSet custT="1"/>
      <dgm:spPr/>
      <dgm:t>
        <a:bodyPr/>
        <a:lstStyle/>
        <a:p>
          <a:pPr marL="0" lvl="0" indent="0" algn="r" defTabSz="800100" rtl="1">
            <a:lnSpc>
              <a:spcPct val="90000"/>
            </a:lnSpc>
            <a:spcBef>
              <a:spcPct val="0"/>
            </a:spcBef>
            <a:spcAft>
              <a:spcPct val="35000"/>
            </a:spcAft>
            <a:buNone/>
          </a:pPr>
          <a:r>
            <a:rPr lang="ar-SA" sz="1800" b="1" kern="1200" dirty="0">
              <a:solidFill>
                <a:prstClr val="black">
                  <a:hueOff val="0"/>
                  <a:satOff val="0"/>
                  <a:lumOff val="0"/>
                  <a:alphaOff val="0"/>
                </a:prstClr>
              </a:solidFill>
              <a:latin typeface="Sakkal Majalla" panose="02000000000000000000" pitchFamily="2" charset="-78"/>
              <a:ea typeface="+mn-ea"/>
              <a:cs typeface="Sakkal Majalla" panose="02000000000000000000" pitchFamily="2" charset="-78"/>
            </a:rPr>
            <a:t>2- تحسين المستوى المعيشي للفئة المستفيدة. </a:t>
          </a:r>
        </a:p>
      </dgm:t>
    </dgm:pt>
    <dgm:pt modelId="{A2C672BD-DD5F-4F38-A2E4-750D8F37DE89}" type="parTrans" cxnId="{2AE9DE53-1CEE-444C-916B-EA83CD9C10DD}">
      <dgm:prSet/>
      <dgm:spPr/>
      <dgm:t>
        <a:bodyPr/>
        <a:lstStyle/>
        <a:p>
          <a:pPr rtl="1"/>
          <a:endParaRPr lang="ar-SA" sz="1600"/>
        </a:p>
      </dgm:t>
    </dgm:pt>
    <dgm:pt modelId="{8E3EEF7B-F504-41D5-90BA-4E3FB2ACD7A1}" type="sibTrans" cxnId="{2AE9DE53-1CEE-444C-916B-EA83CD9C10DD}">
      <dgm:prSet/>
      <dgm:spPr/>
      <dgm:t>
        <a:bodyPr/>
        <a:lstStyle/>
        <a:p>
          <a:pPr rtl="1"/>
          <a:endParaRPr lang="ar-SA" sz="1600"/>
        </a:p>
      </dgm:t>
    </dgm:pt>
    <dgm:pt modelId="{CD2C7786-2127-49DD-BEC6-D79BFC96B3DA}">
      <dgm:prSet custT="1"/>
      <dgm:spPr/>
      <dgm:t>
        <a:bodyPr/>
        <a:lstStyle/>
        <a:p>
          <a:pPr marL="0" lvl="0" indent="0" algn="r" defTabSz="800100" rtl="1">
            <a:lnSpc>
              <a:spcPct val="90000"/>
            </a:lnSpc>
            <a:spcBef>
              <a:spcPct val="0"/>
            </a:spcBef>
            <a:spcAft>
              <a:spcPct val="35000"/>
            </a:spcAft>
            <a:buNone/>
          </a:pPr>
          <a:r>
            <a:rPr lang="ar-SA" sz="1800" b="1" kern="1200" dirty="0">
              <a:solidFill>
                <a:prstClr val="black">
                  <a:hueOff val="0"/>
                  <a:satOff val="0"/>
                  <a:lumOff val="0"/>
                  <a:alphaOff val="0"/>
                </a:prstClr>
              </a:solidFill>
              <a:latin typeface="Sakkal Majalla" panose="02000000000000000000" pitchFamily="2" charset="-78"/>
              <a:ea typeface="+mn-ea"/>
              <a:cs typeface="Sakkal Majalla" panose="02000000000000000000" pitchFamily="2" charset="-78"/>
            </a:rPr>
            <a:t>3- تأهيل الأسر المستفيدة وتمكينهم للاعتماد على أنفسهم.</a:t>
          </a:r>
        </a:p>
      </dgm:t>
    </dgm:pt>
    <dgm:pt modelId="{3124E6A0-0CF8-4A80-B280-6721FFB95FAD}" type="parTrans" cxnId="{86A4D079-ED7A-48F2-B687-1532279A21F7}">
      <dgm:prSet/>
      <dgm:spPr/>
      <dgm:t>
        <a:bodyPr/>
        <a:lstStyle/>
        <a:p>
          <a:pPr rtl="1"/>
          <a:endParaRPr lang="ar-SA" sz="1600"/>
        </a:p>
      </dgm:t>
    </dgm:pt>
    <dgm:pt modelId="{F14E37BD-FC93-4177-8277-59C9E7652657}" type="sibTrans" cxnId="{86A4D079-ED7A-48F2-B687-1532279A21F7}">
      <dgm:prSet/>
      <dgm:spPr/>
      <dgm:t>
        <a:bodyPr/>
        <a:lstStyle/>
        <a:p>
          <a:pPr rtl="1"/>
          <a:endParaRPr lang="ar-SA" sz="1600"/>
        </a:p>
      </dgm:t>
    </dgm:pt>
    <dgm:pt modelId="{5E890556-489F-4E55-B2CD-A698A98E2EC9}">
      <dgm:prSet custT="1"/>
      <dgm:spPr/>
      <dgm:t>
        <a:bodyPr/>
        <a:lstStyle/>
        <a:p>
          <a:pPr marL="0" lvl="0" indent="0" algn="r" defTabSz="800100" rtl="1">
            <a:lnSpc>
              <a:spcPct val="90000"/>
            </a:lnSpc>
            <a:spcBef>
              <a:spcPct val="0"/>
            </a:spcBef>
            <a:spcAft>
              <a:spcPct val="35000"/>
            </a:spcAft>
            <a:buNone/>
          </a:pPr>
          <a:r>
            <a:rPr lang="ar-SA" sz="1800" b="1" kern="1200" dirty="0">
              <a:solidFill>
                <a:prstClr val="black">
                  <a:hueOff val="0"/>
                  <a:satOff val="0"/>
                  <a:lumOff val="0"/>
                  <a:alphaOff val="0"/>
                </a:prstClr>
              </a:solidFill>
              <a:latin typeface="Sakkal Majalla" panose="02000000000000000000" pitchFamily="2" charset="-78"/>
              <a:ea typeface="+mn-ea"/>
              <a:cs typeface="Sakkal Majalla" panose="02000000000000000000" pitchFamily="2" charset="-78"/>
            </a:rPr>
            <a:t>4- تدريب أبناء المستفيدين وتأهيلهم لسوق العمل.</a:t>
          </a:r>
        </a:p>
      </dgm:t>
    </dgm:pt>
    <dgm:pt modelId="{E9B0D410-FF8B-4E39-B8DA-DFF96BEB9051}" type="parTrans" cxnId="{B97AC79A-EE82-4FAD-8441-F4FA98F7A2E4}">
      <dgm:prSet/>
      <dgm:spPr/>
      <dgm:t>
        <a:bodyPr/>
        <a:lstStyle/>
        <a:p>
          <a:pPr rtl="1"/>
          <a:endParaRPr lang="ar-SA" sz="1600"/>
        </a:p>
      </dgm:t>
    </dgm:pt>
    <dgm:pt modelId="{DABAC8E4-9078-4862-B87D-AE297D3CEABB}" type="sibTrans" cxnId="{B97AC79A-EE82-4FAD-8441-F4FA98F7A2E4}">
      <dgm:prSet/>
      <dgm:spPr/>
      <dgm:t>
        <a:bodyPr/>
        <a:lstStyle/>
        <a:p>
          <a:pPr rtl="1"/>
          <a:endParaRPr lang="ar-SA" sz="1600"/>
        </a:p>
      </dgm:t>
    </dgm:pt>
    <dgm:pt modelId="{A8400B6D-2EA0-4C4D-9AED-CA52A2FCC4CB}">
      <dgm:prSet custT="1"/>
      <dgm:spPr/>
      <dgm:t>
        <a:bodyPr/>
        <a:lstStyle/>
        <a:p>
          <a:pPr marL="0" lvl="0" indent="0" algn="r" defTabSz="800100" rtl="1">
            <a:lnSpc>
              <a:spcPct val="90000"/>
            </a:lnSpc>
            <a:spcBef>
              <a:spcPct val="0"/>
            </a:spcBef>
            <a:spcAft>
              <a:spcPct val="35000"/>
            </a:spcAft>
            <a:buNone/>
          </a:pPr>
          <a:r>
            <a:rPr lang="ar-SA" sz="1800" b="1" kern="1200" dirty="0">
              <a:solidFill>
                <a:prstClr val="black">
                  <a:hueOff val="0"/>
                  <a:satOff val="0"/>
                  <a:lumOff val="0"/>
                  <a:alphaOff val="0"/>
                </a:prstClr>
              </a:solidFill>
              <a:latin typeface="Sakkal Majalla" panose="02000000000000000000" pitchFamily="2" charset="-78"/>
              <a:ea typeface="+mn-ea"/>
              <a:cs typeface="Sakkal Majalla" panose="02000000000000000000" pitchFamily="2" charset="-78"/>
            </a:rPr>
            <a:t>5- تقديم المساعدات الطارئة في أوقات الكوارث والأزمات.</a:t>
          </a:r>
        </a:p>
      </dgm:t>
    </dgm:pt>
    <dgm:pt modelId="{75218DAE-7BC7-4B80-9322-917C130F13BB}" type="parTrans" cxnId="{16A752C6-EFA5-41FA-888F-C426C866B269}">
      <dgm:prSet/>
      <dgm:spPr/>
      <dgm:t>
        <a:bodyPr/>
        <a:lstStyle/>
        <a:p>
          <a:pPr rtl="1"/>
          <a:endParaRPr lang="ar-SA" sz="1600"/>
        </a:p>
      </dgm:t>
    </dgm:pt>
    <dgm:pt modelId="{F3B30009-9C26-41C9-8CF4-BF3E396D3122}" type="sibTrans" cxnId="{16A752C6-EFA5-41FA-888F-C426C866B269}">
      <dgm:prSet/>
      <dgm:spPr/>
      <dgm:t>
        <a:bodyPr/>
        <a:lstStyle/>
        <a:p>
          <a:pPr rtl="1"/>
          <a:endParaRPr lang="ar-SA" sz="1600"/>
        </a:p>
      </dgm:t>
    </dgm:pt>
    <dgm:pt modelId="{03D3BE43-3B22-4204-ABE4-ADA1FE8CE4EC}">
      <dgm:prSet custT="1"/>
      <dgm:spPr/>
      <dgm:t>
        <a:bodyPr/>
        <a:lstStyle/>
        <a:p>
          <a:pPr marL="0" lvl="0" indent="0" algn="r" defTabSz="800100" rtl="1">
            <a:lnSpc>
              <a:spcPct val="90000"/>
            </a:lnSpc>
            <a:spcBef>
              <a:spcPct val="0"/>
            </a:spcBef>
            <a:spcAft>
              <a:spcPct val="35000"/>
            </a:spcAft>
            <a:buNone/>
          </a:pPr>
          <a:r>
            <a:rPr lang="ar-SA" sz="1800" b="1" kern="1200" dirty="0">
              <a:solidFill>
                <a:prstClr val="black">
                  <a:hueOff val="0"/>
                  <a:satOff val="0"/>
                  <a:lumOff val="0"/>
                  <a:alphaOff val="0"/>
                </a:prstClr>
              </a:solidFill>
              <a:latin typeface="Sakkal Majalla" panose="02000000000000000000" pitchFamily="2" charset="-78"/>
              <a:ea typeface="+mn-ea"/>
              <a:cs typeface="Sakkal Majalla" panose="02000000000000000000" pitchFamily="2" charset="-78"/>
            </a:rPr>
            <a:t>6- تنفيذ ودعم المشاريع والبرامج الموسمية.</a:t>
          </a:r>
        </a:p>
      </dgm:t>
    </dgm:pt>
    <dgm:pt modelId="{C7F5D414-A568-4222-8474-D1FAC08FDC59}" type="parTrans" cxnId="{BC269B0E-4DDB-4E34-A4E2-7737357D37AD}">
      <dgm:prSet/>
      <dgm:spPr/>
      <dgm:t>
        <a:bodyPr/>
        <a:lstStyle/>
        <a:p>
          <a:pPr rtl="1"/>
          <a:endParaRPr lang="ar-SA" sz="1600"/>
        </a:p>
      </dgm:t>
    </dgm:pt>
    <dgm:pt modelId="{1FD64AC2-E037-45D5-82BA-5247D67098E3}" type="sibTrans" cxnId="{BC269B0E-4DDB-4E34-A4E2-7737357D37AD}">
      <dgm:prSet/>
      <dgm:spPr/>
      <dgm:t>
        <a:bodyPr/>
        <a:lstStyle/>
        <a:p>
          <a:pPr rtl="1"/>
          <a:endParaRPr lang="ar-SA" sz="1600"/>
        </a:p>
      </dgm:t>
    </dgm:pt>
    <dgm:pt modelId="{BA40E986-AAAA-48F9-AE6E-30B73A794316}" type="pres">
      <dgm:prSet presAssocID="{E85346A3-5F7A-434B-8332-E9C65D90602E}" presName="linear" presStyleCnt="0">
        <dgm:presLayoutVars>
          <dgm:animLvl val="lvl"/>
          <dgm:resizeHandles val="exact"/>
        </dgm:presLayoutVars>
      </dgm:prSet>
      <dgm:spPr/>
    </dgm:pt>
    <dgm:pt modelId="{8493B87E-D97C-4CE1-84FD-4A55C3C8214D}" type="pres">
      <dgm:prSet presAssocID="{CE1E87A7-A5EB-4F5E-8D2D-18DDBAC1EEFB}" presName="parentText" presStyleLbl="node1" presStyleIdx="0" presStyleCnt="6">
        <dgm:presLayoutVars>
          <dgm:chMax val="0"/>
          <dgm:bulletEnabled val="1"/>
        </dgm:presLayoutVars>
      </dgm:prSet>
      <dgm:spPr/>
    </dgm:pt>
    <dgm:pt modelId="{C8E79175-7E7F-46E0-8CD1-1AA2DB0508BD}" type="pres">
      <dgm:prSet presAssocID="{79ED9593-E99D-47E8-9831-D83DE83A0D4D}" presName="spacer" presStyleCnt="0"/>
      <dgm:spPr/>
    </dgm:pt>
    <dgm:pt modelId="{4940AACE-5C8F-47D2-B148-1DEF17425997}" type="pres">
      <dgm:prSet presAssocID="{7AD8B669-69BC-4C98-A9E8-3A9E564727A3}" presName="parentText" presStyleLbl="node1" presStyleIdx="1" presStyleCnt="6" custLinFactNeighborX="23188" custLinFactNeighborY="17778">
        <dgm:presLayoutVars>
          <dgm:chMax val="0"/>
          <dgm:bulletEnabled val="1"/>
        </dgm:presLayoutVars>
      </dgm:prSet>
      <dgm:spPr/>
    </dgm:pt>
    <dgm:pt modelId="{B7100080-BB1B-4530-A976-0F502BC1AF8A}" type="pres">
      <dgm:prSet presAssocID="{8E3EEF7B-F504-41D5-90BA-4E3FB2ACD7A1}" presName="spacer" presStyleCnt="0"/>
      <dgm:spPr/>
    </dgm:pt>
    <dgm:pt modelId="{2D8B6308-DAB3-490F-9F17-B4A68DBA8931}" type="pres">
      <dgm:prSet presAssocID="{CD2C7786-2127-49DD-BEC6-D79BFC96B3DA}" presName="parentText" presStyleLbl="node1" presStyleIdx="2" presStyleCnt="6">
        <dgm:presLayoutVars>
          <dgm:chMax val="0"/>
          <dgm:bulletEnabled val="1"/>
        </dgm:presLayoutVars>
      </dgm:prSet>
      <dgm:spPr/>
    </dgm:pt>
    <dgm:pt modelId="{CFF9B866-B373-46B1-A717-D898360DA75B}" type="pres">
      <dgm:prSet presAssocID="{F14E37BD-FC93-4177-8277-59C9E7652657}" presName="spacer" presStyleCnt="0"/>
      <dgm:spPr/>
    </dgm:pt>
    <dgm:pt modelId="{C75B2526-95A4-4E1F-A2A7-21B64C243E94}" type="pres">
      <dgm:prSet presAssocID="{5E890556-489F-4E55-B2CD-A698A98E2EC9}" presName="parentText" presStyleLbl="node1" presStyleIdx="3" presStyleCnt="6">
        <dgm:presLayoutVars>
          <dgm:chMax val="0"/>
          <dgm:bulletEnabled val="1"/>
        </dgm:presLayoutVars>
      </dgm:prSet>
      <dgm:spPr/>
    </dgm:pt>
    <dgm:pt modelId="{E8A047DA-A7DF-47CE-B4E0-5BA28BF5AB2A}" type="pres">
      <dgm:prSet presAssocID="{DABAC8E4-9078-4862-B87D-AE297D3CEABB}" presName="spacer" presStyleCnt="0"/>
      <dgm:spPr/>
    </dgm:pt>
    <dgm:pt modelId="{172FD88C-B4DD-4764-B065-A1A8E26263CE}" type="pres">
      <dgm:prSet presAssocID="{A8400B6D-2EA0-4C4D-9AED-CA52A2FCC4CB}" presName="parentText" presStyleLbl="node1" presStyleIdx="4" presStyleCnt="6">
        <dgm:presLayoutVars>
          <dgm:chMax val="0"/>
          <dgm:bulletEnabled val="1"/>
        </dgm:presLayoutVars>
      </dgm:prSet>
      <dgm:spPr/>
    </dgm:pt>
    <dgm:pt modelId="{95F6A9E3-F1C1-47C6-9160-DD7DD67B309B}" type="pres">
      <dgm:prSet presAssocID="{F3B30009-9C26-41C9-8CF4-BF3E396D3122}" presName="spacer" presStyleCnt="0"/>
      <dgm:spPr/>
    </dgm:pt>
    <dgm:pt modelId="{AA95FE6C-0414-4063-ABB4-6A6C2967FC98}" type="pres">
      <dgm:prSet presAssocID="{03D3BE43-3B22-4204-ABE4-ADA1FE8CE4EC}" presName="parentText" presStyleLbl="node1" presStyleIdx="5" presStyleCnt="6">
        <dgm:presLayoutVars>
          <dgm:chMax val="0"/>
          <dgm:bulletEnabled val="1"/>
        </dgm:presLayoutVars>
      </dgm:prSet>
      <dgm:spPr/>
    </dgm:pt>
  </dgm:ptLst>
  <dgm:cxnLst>
    <dgm:cxn modelId="{EFF72C03-71A3-4B90-938B-095BF5D5F6F0}" srcId="{E85346A3-5F7A-434B-8332-E9C65D90602E}" destId="{CE1E87A7-A5EB-4F5E-8D2D-18DDBAC1EEFB}" srcOrd="0" destOrd="0" parTransId="{E023CAE5-4517-4053-8071-6835B657BA21}" sibTransId="{79ED9593-E99D-47E8-9831-D83DE83A0D4D}"/>
    <dgm:cxn modelId="{BC269B0E-4DDB-4E34-A4E2-7737357D37AD}" srcId="{E85346A3-5F7A-434B-8332-E9C65D90602E}" destId="{03D3BE43-3B22-4204-ABE4-ADA1FE8CE4EC}" srcOrd="5" destOrd="0" parTransId="{C7F5D414-A568-4222-8474-D1FAC08FDC59}" sibTransId="{1FD64AC2-E037-45D5-82BA-5247D67098E3}"/>
    <dgm:cxn modelId="{3F357420-CDCA-48C0-B9E8-D13BEFCED749}" type="presOf" srcId="{5E890556-489F-4E55-B2CD-A698A98E2EC9}" destId="{C75B2526-95A4-4E1F-A2A7-21B64C243E94}" srcOrd="0" destOrd="0" presId="urn:microsoft.com/office/officeart/2005/8/layout/vList2"/>
    <dgm:cxn modelId="{5BF08737-2D5F-47DE-9685-3A8D0D9B8A53}" type="presOf" srcId="{E85346A3-5F7A-434B-8332-E9C65D90602E}" destId="{BA40E986-AAAA-48F9-AE6E-30B73A794316}" srcOrd="0" destOrd="0" presId="urn:microsoft.com/office/officeart/2005/8/layout/vList2"/>
    <dgm:cxn modelId="{E192D238-6A75-4C85-BA3A-7CF3CCE1FAF0}" type="presOf" srcId="{7AD8B669-69BC-4C98-A9E8-3A9E564727A3}" destId="{4940AACE-5C8F-47D2-B148-1DEF17425997}" srcOrd="0" destOrd="0" presId="urn:microsoft.com/office/officeart/2005/8/layout/vList2"/>
    <dgm:cxn modelId="{90E1C750-EAB0-4A4A-982E-35E868E4A05F}" type="presOf" srcId="{A8400B6D-2EA0-4C4D-9AED-CA52A2FCC4CB}" destId="{172FD88C-B4DD-4764-B065-A1A8E26263CE}" srcOrd="0" destOrd="0" presId="urn:microsoft.com/office/officeart/2005/8/layout/vList2"/>
    <dgm:cxn modelId="{2AE9DE53-1CEE-444C-916B-EA83CD9C10DD}" srcId="{E85346A3-5F7A-434B-8332-E9C65D90602E}" destId="{7AD8B669-69BC-4C98-A9E8-3A9E564727A3}" srcOrd="1" destOrd="0" parTransId="{A2C672BD-DD5F-4F38-A2E4-750D8F37DE89}" sibTransId="{8E3EEF7B-F504-41D5-90BA-4E3FB2ACD7A1}"/>
    <dgm:cxn modelId="{86A4D079-ED7A-48F2-B687-1532279A21F7}" srcId="{E85346A3-5F7A-434B-8332-E9C65D90602E}" destId="{CD2C7786-2127-49DD-BEC6-D79BFC96B3DA}" srcOrd="2" destOrd="0" parTransId="{3124E6A0-0CF8-4A80-B280-6721FFB95FAD}" sibTransId="{F14E37BD-FC93-4177-8277-59C9E7652657}"/>
    <dgm:cxn modelId="{44F19884-E7A6-4276-A3BB-F4534EF63AE2}" type="presOf" srcId="{CD2C7786-2127-49DD-BEC6-D79BFC96B3DA}" destId="{2D8B6308-DAB3-490F-9F17-B4A68DBA8931}" srcOrd="0" destOrd="0" presId="urn:microsoft.com/office/officeart/2005/8/layout/vList2"/>
    <dgm:cxn modelId="{B97AC79A-EE82-4FAD-8441-F4FA98F7A2E4}" srcId="{E85346A3-5F7A-434B-8332-E9C65D90602E}" destId="{5E890556-489F-4E55-B2CD-A698A98E2EC9}" srcOrd="3" destOrd="0" parTransId="{E9B0D410-FF8B-4E39-B8DA-DFF96BEB9051}" sibTransId="{DABAC8E4-9078-4862-B87D-AE297D3CEABB}"/>
    <dgm:cxn modelId="{943DD1AD-F4FE-4970-B9F4-5DE28B2F3886}" type="presOf" srcId="{CE1E87A7-A5EB-4F5E-8D2D-18DDBAC1EEFB}" destId="{8493B87E-D97C-4CE1-84FD-4A55C3C8214D}" srcOrd="0" destOrd="0" presId="urn:microsoft.com/office/officeart/2005/8/layout/vList2"/>
    <dgm:cxn modelId="{16A752C6-EFA5-41FA-888F-C426C866B269}" srcId="{E85346A3-5F7A-434B-8332-E9C65D90602E}" destId="{A8400B6D-2EA0-4C4D-9AED-CA52A2FCC4CB}" srcOrd="4" destOrd="0" parTransId="{75218DAE-7BC7-4B80-9322-917C130F13BB}" sibTransId="{F3B30009-9C26-41C9-8CF4-BF3E396D3122}"/>
    <dgm:cxn modelId="{305B89FF-CEE0-44D3-9131-5CF0BABB43AF}" type="presOf" srcId="{03D3BE43-3B22-4204-ABE4-ADA1FE8CE4EC}" destId="{AA95FE6C-0414-4063-ABB4-6A6C2967FC98}" srcOrd="0" destOrd="0" presId="urn:microsoft.com/office/officeart/2005/8/layout/vList2"/>
    <dgm:cxn modelId="{4B97CB3B-E122-4D71-83EE-E2F04E2C7430}" type="presParOf" srcId="{BA40E986-AAAA-48F9-AE6E-30B73A794316}" destId="{8493B87E-D97C-4CE1-84FD-4A55C3C8214D}" srcOrd="0" destOrd="0" presId="urn:microsoft.com/office/officeart/2005/8/layout/vList2"/>
    <dgm:cxn modelId="{74721FA3-7E4F-4FA7-BFF3-5C040D69571A}" type="presParOf" srcId="{BA40E986-AAAA-48F9-AE6E-30B73A794316}" destId="{C8E79175-7E7F-46E0-8CD1-1AA2DB0508BD}" srcOrd="1" destOrd="0" presId="urn:microsoft.com/office/officeart/2005/8/layout/vList2"/>
    <dgm:cxn modelId="{4FE99F95-B9D5-4C7A-875C-779F5798A860}" type="presParOf" srcId="{BA40E986-AAAA-48F9-AE6E-30B73A794316}" destId="{4940AACE-5C8F-47D2-B148-1DEF17425997}" srcOrd="2" destOrd="0" presId="urn:microsoft.com/office/officeart/2005/8/layout/vList2"/>
    <dgm:cxn modelId="{71D859BD-6E4E-40B5-AE6E-CE2856711509}" type="presParOf" srcId="{BA40E986-AAAA-48F9-AE6E-30B73A794316}" destId="{B7100080-BB1B-4530-A976-0F502BC1AF8A}" srcOrd="3" destOrd="0" presId="urn:microsoft.com/office/officeart/2005/8/layout/vList2"/>
    <dgm:cxn modelId="{BDC6C068-2614-4AA4-B3FE-42D08C3EE207}" type="presParOf" srcId="{BA40E986-AAAA-48F9-AE6E-30B73A794316}" destId="{2D8B6308-DAB3-490F-9F17-B4A68DBA8931}" srcOrd="4" destOrd="0" presId="urn:microsoft.com/office/officeart/2005/8/layout/vList2"/>
    <dgm:cxn modelId="{D6DDF849-B069-4E71-88A6-83307AED3B32}" type="presParOf" srcId="{BA40E986-AAAA-48F9-AE6E-30B73A794316}" destId="{CFF9B866-B373-46B1-A717-D898360DA75B}" srcOrd="5" destOrd="0" presId="urn:microsoft.com/office/officeart/2005/8/layout/vList2"/>
    <dgm:cxn modelId="{AE135FDB-8760-448C-BE3B-2F71125774AF}" type="presParOf" srcId="{BA40E986-AAAA-48F9-AE6E-30B73A794316}" destId="{C75B2526-95A4-4E1F-A2A7-21B64C243E94}" srcOrd="6" destOrd="0" presId="urn:microsoft.com/office/officeart/2005/8/layout/vList2"/>
    <dgm:cxn modelId="{A5AF1028-3D23-498B-BFB6-2D48C1F1F905}" type="presParOf" srcId="{BA40E986-AAAA-48F9-AE6E-30B73A794316}" destId="{E8A047DA-A7DF-47CE-B4E0-5BA28BF5AB2A}" srcOrd="7" destOrd="0" presId="urn:microsoft.com/office/officeart/2005/8/layout/vList2"/>
    <dgm:cxn modelId="{9D0E0452-78E8-47F9-8F93-0AEE90003275}" type="presParOf" srcId="{BA40E986-AAAA-48F9-AE6E-30B73A794316}" destId="{172FD88C-B4DD-4764-B065-A1A8E26263CE}" srcOrd="8" destOrd="0" presId="urn:microsoft.com/office/officeart/2005/8/layout/vList2"/>
    <dgm:cxn modelId="{CB48BEC4-55BE-45F5-90EF-E9F5E0AADF5D}" type="presParOf" srcId="{BA40E986-AAAA-48F9-AE6E-30B73A794316}" destId="{95F6A9E3-F1C1-47C6-9160-DD7DD67B309B}" srcOrd="9" destOrd="0" presId="urn:microsoft.com/office/officeart/2005/8/layout/vList2"/>
    <dgm:cxn modelId="{3DDCD330-E20D-4B8A-B8E4-6D5FA2DB3099}" type="presParOf" srcId="{BA40E986-AAAA-48F9-AE6E-30B73A794316}" destId="{AA95FE6C-0414-4063-ABB4-6A6C2967FC98}"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6B451CF-9C7F-4065-AE47-471356D6CDCB}" type="doc">
      <dgm:prSet loTypeId="urn:microsoft.com/office/officeart/2005/8/layout/radial5" loCatId="cycle" qsTypeId="urn:microsoft.com/office/officeart/2005/8/quickstyle/simple5" qsCatId="simple" csTypeId="urn:microsoft.com/office/officeart/2005/8/colors/accent1_2" csCatId="accent1" phldr="1"/>
      <dgm:spPr/>
      <dgm:t>
        <a:bodyPr/>
        <a:lstStyle/>
        <a:p>
          <a:pPr rtl="1"/>
          <a:endParaRPr lang="ar-SA"/>
        </a:p>
      </dgm:t>
    </dgm:pt>
    <dgm:pt modelId="{9113A6CF-D14C-49AC-8B2C-397697AB023A}">
      <dgm:prSet phldrT="[نص]" custT="1"/>
      <dgm:spPr/>
      <dgm:t>
        <a:bodyPr spcFirstLastPara="0" vert="horz" wrap="square" lIns="20320" tIns="20320" rIns="20320" bIns="20320" numCol="1" spcCol="1270" anchor="ctr" anchorCtr="0"/>
        <a:lstStyle/>
        <a:p>
          <a:pPr marL="0" lvl="0" indent="0" algn="ctr" defTabSz="711200" rtl="1">
            <a:lnSpc>
              <a:spcPct val="90000"/>
            </a:lnSpc>
            <a:spcBef>
              <a:spcPct val="0"/>
            </a:spcBef>
            <a:spcAft>
              <a:spcPct val="35000"/>
            </a:spcAft>
            <a:buNone/>
          </a:pPr>
          <a:r>
            <a:rPr lang="ar-SA" sz="1600" kern="120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القضايا الحرجة للجمعية</a:t>
          </a:r>
          <a:endParaRPr lang="ar-SA" sz="1600"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endParaRPr>
        </a:p>
      </dgm:t>
    </dgm:pt>
    <dgm:pt modelId="{53BE78C4-9FD7-4F43-9C88-5040E10BBC3F}" type="parTrans" cxnId="{0740A839-BB5F-48F7-A3E9-DF6166701667}">
      <dgm:prSet/>
      <dgm:spPr/>
      <dgm:t>
        <a:bodyPr/>
        <a:lstStyle/>
        <a:p>
          <a:pPr rtl="1"/>
          <a:endParaRPr lang="ar-SA"/>
        </a:p>
      </dgm:t>
    </dgm:pt>
    <dgm:pt modelId="{4E31BEFC-734E-4883-A795-D71DFAB0DD28}" type="sibTrans" cxnId="{0740A839-BB5F-48F7-A3E9-DF6166701667}">
      <dgm:prSet/>
      <dgm:spPr/>
      <dgm:t>
        <a:bodyPr/>
        <a:lstStyle/>
        <a:p>
          <a:pPr rtl="1"/>
          <a:endParaRPr lang="ar-SA"/>
        </a:p>
      </dgm:t>
    </dgm:pt>
    <dgm:pt modelId="{5E732D94-1512-4943-BFC7-F6B20CBEBA30}">
      <dgm:prSet phldrT="[نص]" custT="1"/>
      <dgm:spPr/>
      <dgm:t>
        <a:bodyPr spcFirstLastPara="0" vert="horz" wrap="square" lIns="20320" tIns="20320" rIns="20320" bIns="20320" numCol="1" spcCol="1270" anchor="ctr" anchorCtr="0"/>
        <a:lstStyle/>
        <a:p>
          <a:pPr rtl="1"/>
          <a:r>
            <a:rPr lang="ar-SA" sz="1600"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بناء وتفعيل الأنظمة</a:t>
          </a:r>
          <a:r>
            <a:rPr lang="ar-SA" sz="1600" kern="1200" dirty="0">
              <a:solidFill>
                <a:schemeClr val="tx1"/>
              </a:solidFill>
              <a:latin typeface="Sakkal Majalla" panose="02000000000000000000" pitchFamily="2" charset="-78"/>
              <a:cs typeface="Sakkal Majalla" panose="02000000000000000000" pitchFamily="2" charset="-78"/>
            </a:rPr>
            <a:t> الإدارية</a:t>
          </a:r>
        </a:p>
      </dgm:t>
    </dgm:pt>
    <dgm:pt modelId="{A2CD6E0A-BDAC-4407-989F-E1D3DA995647}" type="parTrans" cxnId="{CD0966E0-4723-4545-8AB3-8C0F4C111CA5}">
      <dgm:prSet custT="1"/>
      <dgm:spPr/>
      <dgm:t>
        <a:bodyPr spcFirstLastPara="0" vert="horz" wrap="square" lIns="0" tIns="0" rIns="0" bIns="0" numCol="1" spcCol="1270" anchor="ctr" anchorCtr="0"/>
        <a:lstStyle/>
        <a:p>
          <a:pPr rtl="1"/>
          <a:endParaRPr lang="ar-SA" sz="1700" kern="1200" dirty="0">
            <a:solidFill>
              <a:prstClr val="white"/>
            </a:solidFill>
            <a:latin typeface="Calibri" panose="020F0502020204030204"/>
            <a:ea typeface="+mn-ea"/>
            <a:cs typeface="Arial" panose="020B0604020202020204" pitchFamily="34" charset="0"/>
          </a:endParaRPr>
        </a:p>
      </dgm:t>
    </dgm:pt>
    <dgm:pt modelId="{22031505-40EB-4297-AB89-0213F9BF32ED}" type="sibTrans" cxnId="{CD0966E0-4723-4545-8AB3-8C0F4C111CA5}">
      <dgm:prSet/>
      <dgm:spPr/>
      <dgm:t>
        <a:bodyPr/>
        <a:lstStyle/>
        <a:p>
          <a:pPr rtl="1"/>
          <a:endParaRPr lang="ar-SA"/>
        </a:p>
      </dgm:t>
    </dgm:pt>
    <dgm:pt modelId="{1EED6A62-B35A-4F57-B985-E6B554B8A954}">
      <dgm:prSet phldrT="[نص]" custT="1"/>
      <dgm:spPr/>
      <dgm:t>
        <a:bodyPr spcFirstLastPara="0" vert="horz" wrap="square" lIns="20320" tIns="20320" rIns="20320" bIns="20320" numCol="1" spcCol="1270" anchor="ctr" anchorCtr="0"/>
        <a:lstStyle/>
        <a:p>
          <a:pPr marL="0" lvl="0" indent="0" algn="ctr" defTabSz="711200" rtl="1">
            <a:lnSpc>
              <a:spcPct val="90000"/>
            </a:lnSpc>
            <a:spcBef>
              <a:spcPct val="0"/>
            </a:spcBef>
            <a:spcAft>
              <a:spcPct val="35000"/>
            </a:spcAft>
            <a:buNone/>
          </a:pPr>
          <a:r>
            <a:rPr lang="ar-SA" sz="1600"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الرقابة والمتابعة</a:t>
          </a:r>
        </a:p>
      </dgm:t>
    </dgm:pt>
    <dgm:pt modelId="{75D3B7B8-8535-465F-BC0A-9267863714E5}" type="parTrans" cxnId="{06D863A8-3261-4AF1-AF64-E0E76CADE520}">
      <dgm:prSet/>
      <dgm:spPr/>
      <dgm:t>
        <a:bodyPr/>
        <a:lstStyle/>
        <a:p>
          <a:pPr rtl="1"/>
          <a:endParaRPr lang="ar-SA"/>
        </a:p>
      </dgm:t>
    </dgm:pt>
    <dgm:pt modelId="{DE7325EA-4C1F-4201-8C51-3DDC135CA3FC}" type="sibTrans" cxnId="{06D863A8-3261-4AF1-AF64-E0E76CADE520}">
      <dgm:prSet/>
      <dgm:spPr/>
      <dgm:t>
        <a:bodyPr/>
        <a:lstStyle/>
        <a:p>
          <a:pPr rtl="1"/>
          <a:endParaRPr lang="ar-SA"/>
        </a:p>
      </dgm:t>
    </dgm:pt>
    <dgm:pt modelId="{DC578BA9-ACCF-414E-AD9F-742990549609}">
      <dgm:prSet phldrT="[نص]" custT="1"/>
      <dgm:spPr/>
      <dgm:t>
        <a:bodyPr spcFirstLastPara="0" vert="horz" wrap="square" lIns="20320" tIns="20320" rIns="20320" bIns="20320" numCol="1" spcCol="1270" anchor="ctr" anchorCtr="0"/>
        <a:lstStyle/>
        <a:p>
          <a:pPr marL="0" lvl="0" indent="0" algn="ctr" defTabSz="711200" rtl="1">
            <a:lnSpc>
              <a:spcPct val="90000"/>
            </a:lnSpc>
            <a:spcBef>
              <a:spcPct val="0"/>
            </a:spcBef>
            <a:spcAft>
              <a:spcPct val="35000"/>
            </a:spcAft>
            <a:buNone/>
          </a:pPr>
          <a:r>
            <a:rPr lang="ar-SA" sz="1600" kern="120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تعزيز الكوادر البشرية</a:t>
          </a:r>
          <a:endParaRPr lang="ar-SA" sz="1600"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endParaRPr>
        </a:p>
      </dgm:t>
    </dgm:pt>
    <dgm:pt modelId="{76231510-4AEA-4656-8E3A-B0ED3893A2B2}" type="parTrans" cxnId="{6BED1563-7474-40CE-9A4C-5EB2D35947D3}">
      <dgm:prSet custT="1"/>
      <dgm:spPr/>
      <dgm:t>
        <a:bodyPr spcFirstLastPara="0" vert="horz" wrap="square" lIns="0" tIns="0" rIns="0" bIns="0" numCol="1" spcCol="1270" anchor="ctr" anchorCtr="0"/>
        <a:lstStyle/>
        <a:p>
          <a:pPr marL="0" lvl="0" indent="0" algn="ctr" defTabSz="755650" rtl="1">
            <a:lnSpc>
              <a:spcPct val="90000"/>
            </a:lnSpc>
            <a:spcBef>
              <a:spcPct val="0"/>
            </a:spcBef>
            <a:spcAft>
              <a:spcPct val="35000"/>
            </a:spcAft>
            <a:buNone/>
          </a:pPr>
          <a:endParaRPr lang="ar-SA" sz="1700" kern="1200">
            <a:solidFill>
              <a:prstClr val="white"/>
            </a:solidFill>
            <a:latin typeface="Calibri" panose="020F0502020204030204"/>
            <a:ea typeface="+mn-ea"/>
            <a:cs typeface="Arial" panose="020B0604020202020204" pitchFamily="34" charset="0"/>
          </a:endParaRPr>
        </a:p>
      </dgm:t>
    </dgm:pt>
    <dgm:pt modelId="{B48714CE-09DA-439A-B2F9-1799D4415F50}" type="sibTrans" cxnId="{6BED1563-7474-40CE-9A4C-5EB2D35947D3}">
      <dgm:prSet/>
      <dgm:spPr/>
      <dgm:t>
        <a:bodyPr/>
        <a:lstStyle/>
        <a:p>
          <a:pPr rtl="1"/>
          <a:endParaRPr lang="ar-SA"/>
        </a:p>
      </dgm:t>
    </dgm:pt>
    <dgm:pt modelId="{E88041B7-B555-43C5-8867-2B5E08B6BBE4}">
      <dgm:prSet phldrT="[نص]" custT="1"/>
      <dgm:spPr/>
      <dgm:t>
        <a:bodyPr spcFirstLastPara="0" vert="horz" wrap="square" lIns="20320" tIns="20320" rIns="20320" bIns="20320" numCol="1" spcCol="1270" anchor="ctr" anchorCtr="0"/>
        <a:lstStyle/>
        <a:p>
          <a:pPr marL="0" lvl="0" indent="0" algn="ctr" defTabSz="711200" rtl="1">
            <a:lnSpc>
              <a:spcPct val="90000"/>
            </a:lnSpc>
            <a:spcBef>
              <a:spcPct val="0"/>
            </a:spcBef>
            <a:spcAft>
              <a:spcPct val="35000"/>
            </a:spcAft>
            <a:buNone/>
          </a:pPr>
          <a:r>
            <a:rPr lang="ar-SA" sz="1600" kern="120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الاستدامة المالية</a:t>
          </a:r>
          <a:endParaRPr lang="ar-SA" sz="1600"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endParaRPr>
        </a:p>
      </dgm:t>
    </dgm:pt>
    <dgm:pt modelId="{267DA0A5-D541-4FF0-A0D1-0D7AE4B27A52}" type="parTrans" cxnId="{903090AF-15D9-4501-9237-063D561546B9}">
      <dgm:prSet custT="1"/>
      <dgm:spPr/>
      <dgm:t>
        <a:bodyPr spcFirstLastPara="0" vert="horz" wrap="square" lIns="0" tIns="0" rIns="0" bIns="0" numCol="1" spcCol="1270" anchor="ctr" anchorCtr="0"/>
        <a:lstStyle/>
        <a:p>
          <a:pPr marL="0" lvl="0" indent="0" algn="ctr" defTabSz="755650" rtl="1">
            <a:lnSpc>
              <a:spcPct val="90000"/>
            </a:lnSpc>
            <a:spcBef>
              <a:spcPct val="0"/>
            </a:spcBef>
            <a:spcAft>
              <a:spcPct val="35000"/>
            </a:spcAft>
            <a:buNone/>
          </a:pPr>
          <a:endParaRPr lang="ar-SA" sz="1700" kern="1200">
            <a:solidFill>
              <a:prstClr val="white"/>
            </a:solidFill>
            <a:latin typeface="Calibri" panose="020F0502020204030204"/>
            <a:ea typeface="+mn-ea"/>
            <a:cs typeface="Arial" panose="020B0604020202020204" pitchFamily="34" charset="0"/>
          </a:endParaRPr>
        </a:p>
      </dgm:t>
    </dgm:pt>
    <dgm:pt modelId="{22718E5E-CB98-4846-A0A7-4253E11FAE50}" type="sibTrans" cxnId="{903090AF-15D9-4501-9237-063D561546B9}">
      <dgm:prSet/>
      <dgm:spPr/>
      <dgm:t>
        <a:bodyPr/>
        <a:lstStyle/>
        <a:p>
          <a:pPr rtl="1"/>
          <a:endParaRPr lang="ar-SA"/>
        </a:p>
      </dgm:t>
    </dgm:pt>
    <dgm:pt modelId="{7C304DE9-2127-4F11-9F52-5AB38310B727}">
      <dgm:prSet custT="1"/>
      <dgm:spPr/>
      <dgm:t>
        <a:bodyPr spcFirstLastPara="0" vert="horz" wrap="square" lIns="20320" tIns="20320" rIns="20320" bIns="20320" numCol="1" spcCol="1270" anchor="ctr" anchorCtr="0"/>
        <a:lstStyle/>
        <a:p>
          <a:pPr marL="0" lvl="0" indent="0" algn="ctr" defTabSz="711200" rtl="1">
            <a:lnSpc>
              <a:spcPct val="90000"/>
            </a:lnSpc>
            <a:spcBef>
              <a:spcPct val="0"/>
            </a:spcBef>
            <a:spcAft>
              <a:spcPct val="35000"/>
            </a:spcAft>
            <a:buNone/>
          </a:pPr>
          <a:r>
            <a:rPr lang="ar-SA" sz="1600" kern="120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التواصل والتسويق</a:t>
          </a:r>
          <a:endParaRPr lang="ar-SA" sz="1600"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endParaRPr>
        </a:p>
      </dgm:t>
    </dgm:pt>
    <dgm:pt modelId="{E61CD1E4-0B99-46E9-B2E2-9854C6EAB568}" type="parTrans" cxnId="{FE1D7D2B-B00D-4D18-9C06-30157613CB19}">
      <dgm:prSet custT="1"/>
      <dgm:spPr/>
      <dgm:t>
        <a:bodyPr spcFirstLastPara="0" vert="horz" wrap="square" lIns="0" tIns="0" rIns="0" bIns="0" numCol="1" spcCol="1270" anchor="ctr" anchorCtr="0"/>
        <a:lstStyle/>
        <a:p>
          <a:pPr marL="0" lvl="0" indent="0" algn="ctr" defTabSz="755650" rtl="1">
            <a:lnSpc>
              <a:spcPct val="90000"/>
            </a:lnSpc>
            <a:spcBef>
              <a:spcPct val="0"/>
            </a:spcBef>
            <a:spcAft>
              <a:spcPct val="35000"/>
            </a:spcAft>
            <a:buNone/>
          </a:pPr>
          <a:endParaRPr lang="ar-SA" sz="1700" kern="1200">
            <a:solidFill>
              <a:prstClr val="white"/>
            </a:solidFill>
            <a:latin typeface="Calibri" panose="020F0502020204030204"/>
            <a:ea typeface="+mn-ea"/>
            <a:cs typeface="Arial" panose="020B0604020202020204" pitchFamily="34" charset="0"/>
          </a:endParaRPr>
        </a:p>
      </dgm:t>
    </dgm:pt>
    <dgm:pt modelId="{54575DDF-CF73-4A88-8620-8C828F308FE5}" type="sibTrans" cxnId="{FE1D7D2B-B00D-4D18-9C06-30157613CB19}">
      <dgm:prSet/>
      <dgm:spPr/>
      <dgm:t>
        <a:bodyPr/>
        <a:lstStyle/>
        <a:p>
          <a:pPr rtl="1"/>
          <a:endParaRPr lang="ar-SA"/>
        </a:p>
      </dgm:t>
    </dgm:pt>
    <dgm:pt modelId="{2F3539CC-271B-4BE7-8651-CA14B4E4447A}" type="pres">
      <dgm:prSet presAssocID="{C6B451CF-9C7F-4065-AE47-471356D6CDCB}" presName="Name0" presStyleCnt="0">
        <dgm:presLayoutVars>
          <dgm:chMax val="1"/>
          <dgm:dir/>
          <dgm:animLvl val="ctr"/>
          <dgm:resizeHandles val="exact"/>
        </dgm:presLayoutVars>
      </dgm:prSet>
      <dgm:spPr/>
    </dgm:pt>
    <dgm:pt modelId="{28EEB630-74BE-4126-B36B-7F9BDF018D2B}" type="pres">
      <dgm:prSet presAssocID="{9113A6CF-D14C-49AC-8B2C-397697AB023A}" presName="centerShape" presStyleLbl="node0" presStyleIdx="0" presStyleCnt="1" custScaleX="120335" custScaleY="116748"/>
      <dgm:spPr>
        <a:xfrm>
          <a:off x="2265935" y="1475060"/>
          <a:ext cx="1347213" cy="1307054"/>
        </a:xfrm>
        <a:prstGeom prst="ellipse">
          <a:avLst/>
        </a:prstGeom>
      </dgm:spPr>
    </dgm:pt>
    <dgm:pt modelId="{9FD47E14-16CB-456C-A802-B6F83A29C9B0}" type="pres">
      <dgm:prSet presAssocID="{A2CD6E0A-BDAC-4407-989F-E1D3DA995647}" presName="parTrans" presStyleLbl="sibTrans2D1" presStyleIdx="0" presStyleCnt="5"/>
      <dgm:spPr>
        <a:xfrm rot="16200000">
          <a:off x="2846066" y="1113659"/>
          <a:ext cx="186950" cy="380647"/>
        </a:xfrm>
        <a:prstGeom prst="rightArrow">
          <a:avLst>
            <a:gd name="adj1" fmla="val 60000"/>
            <a:gd name="adj2" fmla="val 50000"/>
          </a:avLst>
        </a:prstGeom>
      </dgm:spPr>
    </dgm:pt>
    <dgm:pt modelId="{579DA070-BADF-410F-9180-AE786BBC5FD0}" type="pres">
      <dgm:prSet presAssocID="{A2CD6E0A-BDAC-4407-989F-E1D3DA995647}" presName="connectorText" presStyleLbl="sibTrans2D1" presStyleIdx="0" presStyleCnt="5"/>
      <dgm:spPr/>
    </dgm:pt>
    <dgm:pt modelId="{89E4E1CD-6981-4561-8D1F-C8CC6D4EF359}" type="pres">
      <dgm:prSet presAssocID="{5E732D94-1512-4943-BFC7-F6B20CBEBA30}" presName="node" presStyleLbl="node1" presStyleIdx="0" presStyleCnt="5" custRadScaleRad="95134" custRadScaleInc="0">
        <dgm:presLayoutVars>
          <dgm:bulletEnabled val="1"/>
        </dgm:presLayoutVars>
      </dgm:prSet>
      <dgm:spPr>
        <a:xfrm>
          <a:off x="2379765" y="2771"/>
          <a:ext cx="1119552" cy="1119552"/>
        </a:xfrm>
        <a:prstGeom prst="ellipse">
          <a:avLst/>
        </a:prstGeom>
      </dgm:spPr>
    </dgm:pt>
    <dgm:pt modelId="{1E9741EA-F09D-432D-A88E-7D1664FC9EFC}" type="pres">
      <dgm:prSet presAssocID="{75D3B7B8-8535-465F-BC0A-9267863714E5}" presName="parTrans" presStyleLbl="sibTrans2D1" presStyleIdx="1" presStyleCnt="5"/>
      <dgm:spPr/>
    </dgm:pt>
    <dgm:pt modelId="{807D7DB1-606C-4BA3-BC37-691356907E29}" type="pres">
      <dgm:prSet presAssocID="{75D3B7B8-8535-465F-BC0A-9267863714E5}" presName="connectorText" presStyleLbl="sibTrans2D1" presStyleIdx="1" presStyleCnt="5"/>
      <dgm:spPr/>
    </dgm:pt>
    <dgm:pt modelId="{A8DB3A90-F9A9-44F2-AA03-DECABF87CA5D}" type="pres">
      <dgm:prSet presAssocID="{1EED6A62-B35A-4F57-B985-E6B554B8A954}" presName="node" presStyleLbl="node1" presStyleIdx="1" presStyleCnt="5">
        <dgm:presLayoutVars>
          <dgm:bulletEnabled val="1"/>
        </dgm:presLayoutVars>
      </dgm:prSet>
      <dgm:spPr>
        <a:xfrm>
          <a:off x="3869157" y="1084878"/>
          <a:ext cx="1119552" cy="1119552"/>
        </a:xfrm>
        <a:prstGeom prst="ellipse">
          <a:avLst/>
        </a:prstGeom>
      </dgm:spPr>
    </dgm:pt>
    <dgm:pt modelId="{96931D89-C20F-40B4-9EAA-A88D2ACBBFC0}" type="pres">
      <dgm:prSet presAssocID="{76231510-4AEA-4656-8E3A-B0ED3893A2B2}" presName="parTrans" presStyleLbl="sibTrans2D1" presStyleIdx="2" presStyleCnt="5"/>
      <dgm:spPr>
        <a:xfrm rot="3240000">
          <a:off x="3334579" y="2608187"/>
          <a:ext cx="183381" cy="380647"/>
        </a:xfrm>
        <a:prstGeom prst="rightArrow">
          <a:avLst>
            <a:gd name="adj1" fmla="val 60000"/>
            <a:gd name="adj2" fmla="val 50000"/>
          </a:avLst>
        </a:prstGeom>
      </dgm:spPr>
    </dgm:pt>
    <dgm:pt modelId="{F9123015-0153-4379-9896-6C0EC7541297}" type="pres">
      <dgm:prSet presAssocID="{76231510-4AEA-4656-8E3A-B0ED3893A2B2}" presName="connectorText" presStyleLbl="sibTrans2D1" presStyleIdx="2" presStyleCnt="5"/>
      <dgm:spPr/>
    </dgm:pt>
    <dgm:pt modelId="{0B8A7CF9-0096-41EC-BAE0-9E7D3D0EB267}" type="pres">
      <dgm:prSet presAssocID="{DC578BA9-ACCF-414E-AD9F-742990549609}" presName="node" presStyleLbl="node1" presStyleIdx="2" presStyleCnt="5">
        <dgm:presLayoutVars>
          <dgm:bulletEnabled val="1"/>
        </dgm:presLayoutVars>
      </dgm:prSet>
      <dgm:spPr>
        <a:xfrm>
          <a:off x="3300260" y="2835763"/>
          <a:ext cx="1119552" cy="1119552"/>
        </a:xfrm>
        <a:prstGeom prst="ellipse">
          <a:avLst/>
        </a:prstGeom>
      </dgm:spPr>
    </dgm:pt>
    <dgm:pt modelId="{B762AC4C-B357-49AC-A301-60E00C20F449}" type="pres">
      <dgm:prSet presAssocID="{267DA0A5-D541-4FF0-A0D1-0D7AE4B27A52}" presName="parTrans" presStyleLbl="sibTrans2D1" presStyleIdx="3" presStyleCnt="5"/>
      <dgm:spPr>
        <a:xfrm rot="7560000">
          <a:off x="2361122" y="2608187"/>
          <a:ext cx="183381" cy="380647"/>
        </a:xfrm>
        <a:prstGeom prst="rightArrow">
          <a:avLst>
            <a:gd name="adj1" fmla="val 60000"/>
            <a:gd name="adj2" fmla="val 50000"/>
          </a:avLst>
        </a:prstGeom>
      </dgm:spPr>
    </dgm:pt>
    <dgm:pt modelId="{A7DD2A97-4EAC-435F-9D0F-76DE5431AC5B}" type="pres">
      <dgm:prSet presAssocID="{267DA0A5-D541-4FF0-A0D1-0D7AE4B27A52}" presName="connectorText" presStyleLbl="sibTrans2D1" presStyleIdx="3" presStyleCnt="5"/>
      <dgm:spPr/>
    </dgm:pt>
    <dgm:pt modelId="{828587EA-B0A4-47A9-8D20-09C2CE516E14}" type="pres">
      <dgm:prSet presAssocID="{E88041B7-B555-43C5-8867-2B5E08B6BBE4}" presName="node" presStyleLbl="node1" presStyleIdx="3" presStyleCnt="5">
        <dgm:presLayoutVars>
          <dgm:bulletEnabled val="1"/>
        </dgm:presLayoutVars>
      </dgm:prSet>
      <dgm:spPr>
        <a:xfrm>
          <a:off x="1459271" y="2835763"/>
          <a:ext cx="1119552" cy="1119552"/>
        </a:xfrm>
        <a:prstGeom prst="ellipse">
          <a:avLst/>
        </a:prstGeom>
      </dgm:spPr>
    </dgm:pt>
    <dgm:pt modelId="{2B9D950D-462C-4B13-AB11-1B1C61C04D68}" type="pres">
      <dgm:prSet presAssocID="{E61CD1E4-0B99-46E9-B2E2-9854C6EAB568}" presName="parTrans" presStyleLbl="sibTrans2D1" presStyleIdx="4" presStyleCnt="5"/>
      <dgm:spPr>
        <a:xfrm rot="11880000">
          <a:off x="2057757" y="1680569"/>
          <a:ext cx="177366" cy="380647"/>
        </a:xfrm>
        <a:prstGeom prst="rightArrow">
          <a:avLst>
            <a:gd name="adj1" fmla="val 60000"/>
            <a:gd name="adj2" fmla="val 50000"/>
          </a:avLst>
        </a:prstGeom>
      </dgm:spPr>
    </dgm:pt>
    <dgm:pt modelId="{D04A7698-A21D-4867-B71A-4C26BA614CF5}" type="pres">
      <dgm:prSet presAssocID="{E61CD1E4-0B99-46E9-B2E2-9854C6EAB568}" presName="connectorText" presStyleLbl="sibTrans2D1" presStyleIdx="4" presStyleCnt="5"/>
      <dgm:spPr/>
    </dgm:pt>
    <dgm:pt modelId="{2DD2956E-29DF-48AC-9ACE-C174214C8C58}" type="pres">
      <dgm:prSet presAssocID="{7C304DE9-2127-4F11-9F52-5AB38310B727}" presName="node" presStyleLbl="node1" presStyleIdx="4" presStyleCnt="5">
        <dgm:presLayoutVars>
          <dgm:bulletEnabled val="1"/>
        </dgm:presLayoutVars>
      </dgm:prSet>
      <dgm:spPr>
        <a:xfrm>
          <a:off x="890373" y="1084878"/>
          <a:ext cx="1119552" cy="1119552"/>
        </a:xfrm>
        <a:prstGeom prst="ellipse">
          <a:avLst/>
        </a:prstGeom>
      </dgm:spPr>
    </dgm:pt>
  </dgm:ptLst>
  <dgm:cxnLst>
    <dgm:cxn modelId="{7B221F02-8D37-46CC-95B1-28A9CA3E4505}" type="presOf" srcId="{1EED6A62-B35A-4F57-B985-E6B554B8A954}" destId="{A8DB3A90-F9A9-44F2-AA03-DECABF87CA5D}" srcOrd="0" destOrd="0" presId="urn:microsoft.com/office/officeart/2005/8/layout/radial5"/>
    <dgm:cxn modelId="{F4A6230A-F860-4B98-B1E7-F9F029186AF7}" type="presOf" srcId="{76231510-4AEA-4656-8E3A-B0ED3893A2B2}" destId="{F9123015-0153-4379-9896-6C0EC7541297}" srcOrd="1" destOrd="0" presId="urn:microsoft.com/office/officeart/2005/8/layout/radial5"/>
    <dgm:cxn modelId="{51932D16-4123-4ACB-A45C-D851FF00E495}" type="presOf" srcId="{DC578BA9-ACCF-414E-AD9F-742990549609}" destId="{0B8A7CF9-0096-41EC-BAE0-9E7D3D0EB267}" srcOrd="0" destOrd="0" presId="urn:microsoft.com/office/officeart/2005/8/layout/radial5"/>
    <dgm:cxn modelId="{22EDE016-299B-4E80-9FD1-205C8CF9DD56}" type="presOf" srcId="{75D3B7B8-8535-465F-BC0A-9267863714E5}" destId="{807D7DB1-606C-4BA3-BC37-691356907E29}" srcOrd="1" destOrd="0" presId="urn:microsoft.com/office/officeart/2005/8/layout/radial5"/>
    <dgm:cxn modelId="{A8548C1E-75E5-4C3A-B10A-CDD610BD1A50}" type="presOf" srcId="{7C304DE9-2127-4F11-9F52-5AB38310B727}" destId="{2DD2956E-29DF-48AC-9ACE-C174214C8C58}" srcOrd="0" destOrd="0" presId="urn:microsoft.com/office/officeart/2005/8/layout/radial5"/>
    <dgm:cxn modelId="{FE1D7D2B-B00D-4D18-9C06-30157613CB19}" srcId="{9113A6CF-D14C-49AC-8B2C-397697AB023A}" destId="{7C304DE9-2127-4F11-9F52-5AB38310B727}" srcOrd="4" destOrd="0" parTransId="{E61CD1E4-0B99-46E9-B2E2-9854C6EAB568}" sibTransId="{54575DDF-CF73-4A88-8620-8C828F308FE5}"/>
    <dgm:cxn modelId="{0740A839-BB5F-48F7-A3E9-DF6166701667}" srcId="{C6B451CF-9C7F-4065-AE47-471356D6CDCB}" destId="{9113A6CF-D14C-49AC-8B2C-397697AB023A}" srcOrd="0" destOrd="0" parTransId="{53BE78C4-9FD7-4F43-9C88-5040E10BBC3F}" sibTransId="{4E31BEFC-734E-4883-A795-D71DFAB0DD28}"/>
    <dgm:cxn modelId="{610F375F-456B-4666-A9CF-F0013C031867}" type="presOf" srcId="{E61CD1E4-0B99-46E9-B2E2-9854C6EAB568}" destId="{D04A7698-A21D-4867-B71A-4C26BA614CF5}" srcOrd="1" destOrd="0" presId="urn:microsoft.com/office/officeart/2005/8/layout/radial5"/>
    <dgm:cxn modelId="{D0414C5F-C257-4F7B-BF05-2CCA34BD76A3}" type="presOf" srcId="{75D3B7B8-8535-465F-BC0A-9267863714E5}" destId="{1E9741EA-F09D-432D-A88E-7D1664FC9EFC}" srcOrd="0" destOrd="0" presId="urn:microsoft.com/office/officeart/2005/8/layout/radial5"/>
    <dgm:cxn modelId="{6BED1563-7474-40CE-9A4C-5EB2D35947D3}" srcId="{9113A6CF-D14C-49AC-8B2C-397697AB023A}" destId="{DC578BA9-ACCF-414E-AD9F-742990549609}" srcOrd="2" destOrd="0" parTransId="{76231510-4AEA-4656-8E3A-B0ED3893A2B2}" sibTransId="{B48714CE-09DA-439A-B2F9-1799D4415F50}"/>
    <dgm:cxn modelId="{36CA4F4D-9D47-4265-A3CA-110132DA0B1D}" type="presOf" srcId="{A2CD6E0A-BDAC-4407-989F-E1D3DA995647}" destId="{9FD47E14-16CB-456C-A802-B6F83A29C9B0}" srcOrd="0" destOrd="0" presId="urn:microsoft.com/office/officeart/2005/8/layout/radial5"/>
    <dgm:cxn modelId="{A5371A55-8987-4086-A26A-A978D5E6B4EB}" type="presOf" srcId="{5E732D94-1512-4943-BFC7-F6B20CBEBA30}" destId="{89E4E1CD-6981-4561-8D1F-C8CC6D4EF359}" srcOrd="0" destOrd="0" presId="urn:microsoft.com/office/officeart/2005/8/layout/radial5"/>
    <dgm:cxn modelId="{C38EF489-7CD5-47B1-9211-FBB1B5CE3AC4}" type="presOf" srcId="{267DA0A5-D541-4FF0-A0D1-0D7AE4B27A52}" destId="{A7DD2A97-4EAC-435F-9D0F-76DE5431AC5B}" srcOrd="1" destOrd="0" presId="urn:microsoft.com/office/officeart/2005/8/layout/radial5"/>
    <dgm:cxn modelId="{6B74BD9F-1A2A-4316-831D-151CB2231398}" type="presOf" srcId="{E88041B7-B555-43C5-8867-2B5E08B6BBE4}" destId="{828587EA-B0A4-47A9-8D20-09C2CE516E14}" srcOrd="0" destOrd="0" presId="urn:microsoft.com/office/officeart/2005/8/layout/radial5"/>
    <dgm:cxn modelId="{53A2CAA7-A9F8-4A68-9C96-597DCE5E162B}" type="presOf" srcId="{9113A6CF-D14C-49AC-8B2C-397697AB023A}" destId="{28EEB630-74BE-4126-B36B-7F9BDF018D2B}" srcOrd="0" destOrd="0" presId="urn:microsoft.com/office/officeart/2005/8/layout/radial5"/>
    <dgm:cxn modelId="{06D863A8-3261-4AF1-AF64-E0E76CADE520}" srcId="{9113A6CF-D14C-49AC-8B2C-397697AB023A}" destId="{1EED6A62-B35A-4F57-B985-E6B554B8A954}" srcOrd="1" destOrd="0" parTransId="{75D3B7B8-8535-465F-BC0A-9267863714E5}" sibTransId="{DE7325EA-4C1F-4201-8C51-3DDC135CA3FC}"/>
    <dgm:cxn modelId="{903090AF-15D9-4501-9237-063D561546B9}" srcId="{9113A6CF-D14C-49AC-8B2C-397697AB023A}" destId="{E88041B7-B555-43C5-8867-2B5E08B6BBE4}" srcOrd="3" destOrd="0" parTransId="{267DA0A5-D541-4FF0-A0D1-0D7AE4B27A52}" sibTransId="{22718E5E-CB98-4846-A0A7-4253E11FAE50}"/>
    <dgm:cxn modelId="{543232C6-F562-40B9-96EF-90C90C46A5FF}" type="presOf" srcId="{76231510-4AEA-4656-8E3A-B0ED3893A2B2}" destId="{96931D89-C20F-40B4-9EAA-A88D2ACBBFC0}" srcOrd="0" destOrd="0" presId="urn:microsoft.com/office/officeart/2005/8/layout/radial5"/>
    <dgm:cxn modelId="{747682C7-DF95-4A95-BCD6-B893EAAE3B76}" type="presOf" srcId="{A2CD6E0A-BDAC-4407-989F-E1D3DA995647}" destId="{579DA070-BADF-410F-9180-AE786BBC5FD0}" srcOrd="1" destOrd="0" presId="urn:microsoft.com/office/officeart/2005/8/layout/radial5"/>
    <dgm:cxn modelId="{71AF3ED8-3241-4247-A908-2F206A3AA5EE}" type="presOf" srcId="{C6B451CF-9C7F-4065-AE47-471356D6CDCB}" destId="{2F3539CC-271B-4BE7-8651-CA14B4E4447A}" srcOrd="0" destOrd="0" presId="urn:microsoft.com/office/officeart/2005/8/layout/radial5"/>
    <dgm:cxn modelId="{CD0966E0-4723-4545-8AB3-8C0F4C111CA5}" srcId="{9113A6CF-D14C-49AC-8B2C-397697AB023A}" destId="{5E732D94-1512-4943-BFC7-F6B20CBEBA30}" srcOrd="0" destOrd="0" parTransId="{A2CD6E0A-BDAC-4407-989F-E1D3DA995647}" sibTransId="{22031505-40EB-4297-AB89-0213F9BF32ED}"/>
    <dgm:cxn modelId="{85F084F6-C646-4D05-8AE4-BFFEB78BF101}" type="presOf" srcId="{267DA0A5-D541-4FF0-A0D1-0D7AE4B27A52}" destId="{B762AC4C-B357-49AC-A301-60E00C20F449}" srcOrd="0" destOrd="0" presId="urn:microsoft.com/office/officeart/2005/8/layout/radial5"/>
    <dgm:cxn modelId="{B6DC1BF7-AC8E-40D1-98FB-3AC716845E76}" type="presOf" srcId="{E61CD1E4-0B99-46E9-B2E2-9854C6EAB568}" destId="{2B9D950D-462C-4B13-AB11-1B1C61C04D68}" srcOrd="0" destOrd="0" presId="urn:microsoft.com/office/officeart/2005/8/layout/radial5"/>
    <dgm:cxn modelId="{9DE2BD7E-BB14-4C22-B1D0-4A5B1BEEFDF5}" type="presParOf" srcId="{2F3539CC-271B-4BE7-8651-CA14B4E4447A}" destId="{28EEB630-74BE-4126-B36B-7F9BDF018D2B}" srcOrd="0" destOrd="0" presId="urn:microsoft.com/office/officeart/2005/8/layout/radial5"/>
    <dgm:cxn modelId="{EFDFC955-4980-41A0-A4DA-F851D0372179}" type="presParOf" srcId="{2F3539CC-271B-4BE7-8651-CA14B4E4447A}" destId="{9FD47E14-16CB-456C-A802-B6F83A29C9B0}" srcOrd="1" destOrd="0" presId="urn:microsoft.com/office/officeart/2005/8/layout/radial5"/>
    <dgm:cxn modelId="{56AB752E-759B-406D-A207-5A2D3E086A70}" type="presParOf" srcId="{9FD47E14-16CB-456C-A802-B6F83A29C9B0}" destId="{579DA070-BADF-410F-9180-AE786BBC5FD0}" srcOrd="0" destOrd="0" presId="urn:microsoft.com/office/officeart/2005/8/layout/radial5"/>
    <dgm:cxn modelId="{2FC05433-01F0-439D-B05E-DA758D91B1D0}" type="presParOf" srcId="{2F3539CC-271B-4BE7-8651-CA14B4E4447A}" destId="{89E4E1CD-6981-4561-8D1F-C8CC6D4EF359}" srcOrd="2" destOrd="0" presId="urn:microsoft.com/office/officeart/2005/8/layout/radial5"/>
    <dgm:cxn modelId="{ACBDF3D8-A80D-4ABA-8F5A-B89223F1495B}" type="presParOf" srcId="{2F3539CC-271B-4BE7-8651-CA14B4E4447A}" destId="{1E9741EA-F09D-432D-A88E-7D1664FC9EFC}" srcOrd="3" destOrd="0" presId="urn:microsoft.com/office/officeart/2005/8/layout/radial5"/>
    <dgm:cxn modelId="{C2CB141F-781A-466C-AAF2-E82177C3B9BB}" type="presParOf" srcId="{1E9741EA-F09D-432D-A88E-7D1664FC9EFC}" destId="{807D7DB1-606C-4BA3-BC37-691356907E29}" srcOrd="0" destOrd="0" presId="urn:microsoft.com/office/officeart/2005/8/layout/radial5"/>
    <dgm:cxn modelId="{E690509D-85E2-4022-82B3-A66E7654C5D7}" type="presParOf" srcId="{2F3539CC-271B-4BE7-8651-CA14B4E4447A}" destId="{A8DB3A90-F9A9-44F2-AA03-DECABF87CA5D}" srcOrd="4" destOrd="0" presId="urn:microsoft.com/office/officeart/2005/8/layout/radial5"/>
    <dgm:cxn modelId="{AFFB4BB2-AF61-48CC-A3BF-E50CA80B9D1B}" type="presParOf" srcId="{2F3539CC-271B-4BE7-8651-CA14B4E4447A}" destId="{96931D89-C20F-40B4-9EAA-A88D2ACBBFC0}" srcOrd="5" destOrd="0" presId="urn:microsoft.com/office/officeart/2005/8/layout/radial5"/>
    <dgm:cxn modelId="{3879783D-8EDC-4C48-9613-C28277301735}" type="presParOf" srcId="{96931D89-C20F-40B4-9EAA-A88D2ACBBFC0}" destId="{F9123015-0153-4379-9896-6C0EC7541297}" srcOrd="0" destOrd="0" presId="urn:microsoft.com/office/officeart/2005/8/layout/radial5"/>
    <dgm:cxn modelId="{DAAE5A24-BAFE-41BA-B831-C5E372108E1B}" type="presParOf" srcId="{2F3539CC-271B-4BE7-8651-CA14B4E4447A}" destId="{0B8A7CF9-0096-41EC-BAE0-9E7D3D0EB267}" srcOrd="6" destOrd="0" presId="urn:microsoft.com/office/officeart/2005/8/layout/radial5"/>
    <dgm:cxn modelId="{F42894E5-87F6-40B4-806A-55DA70DDBFE6}" type="presParOf" srcId="{2F3539CC-271B-4BE7-8651-CA14B4E4447A}" destId="{B762AC4C-B357-49AC-A301-60E00C20F449}" srcOrd="7" destOrd="0" presId="urn:microsoft.com/office/officeart/2005/8/layout/radial5"/>
    <dgm:cxn modelId="{7BF6DEFF-E23B-4193-8640-B401E20F44E9}" type="presParOf" srcId="{B762AC4C-B357-49AC-A301-60E00C20F449}" destId="{A7DD2A97-4EAC-435F-9D0F-76DE5431AC5B}" srcOrd="0" destOrd="0" presId="urn:microsoft.com/office/officeart/2005/8/layout/radial5"/>
    <dgm:cxn modelId="{ED8D1FB2-D123-4A65-A63A-893FD7E45235}" type="presParOf" srcId="{2F3539CC-271B-4BE7-8651-CA14B4E4447A}" destId="{828587EA-B0A4-47A9-8D20-09C2CE516E14}" srcOrd="8" destOrd="0" presId="urn:microsoft.com/office/officeart/2005/8/layout/radial5"/>
    <dgm:cxn modelId="{AEBB09D7-6CA9-4F53-9352-085A27D72696}" type="presParOf" srcId="{2F3539CC-271B-4BE7-8651-CA14B4E4447A}" destId="{2B9D950D-462C-4B13-AB11-1B1C61C04D68}" srcOrd="9" destOrd="0" presId="urn:microsoft.com/office/officeart/2005/8/layout/radial5"/>
    <dgm:cxn modelId="{258E592E-943F-4CA9-84C3-3390DD47F46F}" type="presParOf" srcId="{2B9D950D-462C-4B13-AB11-1B1C61C04D68}" destId="{D04A7698-A21D-4867-B71A-4C26BA614CF5}" srcOrd="0" destOrd="0" presId="urn:microsoft.com/office/officeart/2005/8/layout/radial5"/>
    <dgm:cxn modelId="{7BBB9A83-15FA-4D94-840A-E30B03267491}" type="presParOf" srcId="{2F3539CC-271B-4BE7-8651-CA14B4E4447A}" destId="{2DD2956E-29DF-48AC-9ACE-C174214C8C58}" srcOrd="10"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18BA500-B9F0-41C9-8A29-ED579AC3DA8A}" type="doc">
      <dgm:prSet loTypeId="urn:microsoft.com/office/officeart/2008/layout/LinedList" loCatId="list" qsTypeId="urn:microsoft.com/office/officeart/2005/8/quickstyle/simple1" qsCatId="simple" csTypeId="urn:microsoft.com/office/officeart/2005/8/colors/accent2_1" csCatId="accent2" phldr="1"/>
      <dgm:spPr/>
      <dgm:t>
        <a:bodyPr/>
        <a:lstStyle/>
        <a:p>
          <a:pPr rtl="1"/>
          <a:endParaRPr lang="ar-SA"/>
        </a:p>
      </dgm:t>
    </dgm:pt>
    <dgm:pt modelId="{6E667D06-9A2A-4B72-A81B-B71D3ABCC746}">
      <dgm:prSet phldrT="[نص]" custT="1"/>
      <dgm:spPr/>
      <dgm:t>
        <a:bodyPr/>
        <a:lstStyle/>
        <a:p>
          <a:pPr algn="ctr" rtl="1"/>
          <a:endParaRPr lang="ar-SA" sz="1600" dirty="0">
            <a:latin typeface="Sakkal Majalla" panose="02000000000000000000" pitchFamily="2" charset="-78"/>
            <a:ea typeface="GE SS Two Light" panose="020A0503020102020204" pitchFamily="18" charset="-78"/>
            <a:cs typeface="Sakkal Majalla" panose="02000000000000000000" pitchFamily="2" charset="-78"/>
          </a:endParaRPr>
        </a:p>
        <a:p>
          <a:pPr algn="ctr" rtl="1"/>
          <a:endParaRPr lang="ar-SA" sz="1600" dirty="0">
            <a:latin typeface="Sakkal Majalla" panose="02000000000000000000" pitchFamily="2" charset="-78"/>
            <a:ea typeface="GE SS Two Light" panose="020A0503020102020204" pitchFamily="18" charset="-78"/>
            <a:cs typeface="Sakkal Majalla" panose="02000000000000000000" pitchFamily="2" charset="-78"/>
          </a:endParaRPr>
        </a:p>
        <a:p>
          <a:pPr algn="ctr" rtl="1"/>
          <a:endParaRPr lang="ar-SA" sz="1600" dirty="0">
            <a:latin typeface="Sakkal Majalla" panose="02000000000000000000" pitchFamily="2" charset="-78"/>
            <a:ea typeface="GE SS Two Light" panose="020A0503020102020204" pitchFamily="18" charset="-78"/>
            <a:cs typeface="Sakkal Majalla" panose="02000000000000000000" pitchFamily="2" charset="-78"/>
          </a:endParaRPr>
        </a:p>
        <a:p>
          <a:pPr algn="ctr" rtl="1"/>
          <a:endParaRPr lang="ar-SA" sz="1600" dirty="0">
            <a:latin typeface="Sakkal Majalla" panose="02000000000000000000" pitchFamily="2" charset="-78"/>
            <a:ea typeface="GE SS Two Light" panose="020A0503020102020204" pitchFamily="18" charset="-78"/>
            <a:cs typeface="Sakkal Majalla" panose="02000000000000000000" pitchFamily="2" charset="-78"/>
          </a:endParaRPr>
        </a:p>
        <a:p>
          <a:pPr algn="ctr" rtl="1"/>
          <a:endParaRPr lang="ar-SA" sz="1600" dirty="0">
            <a:latin typeface="Sakkal Majalla" panose="02000000000000000000" pitchFamily="2" charset="-78"/>
            <a:ea typeface="GE SS Two Light" panose="020A0503020102020204" pitchFamily="18" charset="-78"/>
            <a:cs typeface="Sakkal Majalla" panose="02000000000000000000" pitchFamily="2" charset="-78"/>
          </a:endParaRPr>
        </a:p>
        <a:p>
          <a:pPr algn="ctr" rtl="1"/>
          <a:r>
            <a:rPr lang="ar-SA" sz="1800" b="1" dirty="0">
              <a:latin typeface="Sakkal Majalla" panose="02000000000000000000" pitchFamily="2" charset="-78"/>
              <a:ea typeface="GE SS Two Light" panose="020A0503020102020204" pitchFamily="18" charset="-78"/>
              <a:cs typeface="Sakkal Majalla" panose="02000000000000000000" pitchFamily="2" charset="-78"/>
            </a:rPr>
            <a:t>متطلبات تنفيذ  الاستراتيجية</a:t>
          </a:r>
          <a:endParaRPr lang="ar-SA" sz="1800" b="1" dirty="0">
            <a:latin typeface="Sakkal Majalla" panose="02000000000000000000" pitchFamily="2" charset="-78"/>
            <a:cs typeface="Sakkal Majalla" panose="02000000000000000000" pitchFamily="2" charset="-78"/>
          </a:endParaRPr>
        </a:p>
      </dgm:t>
    </dgm:pt>
    <dgm:pt modelId="{5B3F37B8-664D-4878-BA41-7A49BBBEBF44}" type="parTrans" cxnId="{59C2F787-42D4-4E95-86A0-5F61B8189427}">
      <dgm:prSet/>
      <dgm:spPr/>
      <dgm:t>
        <a:bodyPr/>
        <a:lstStyle/>
        <a:p>
          <a:pPr rtl="1"/>
          <a:endParaRPr lang="ar-SA" sz="1600">
            <a:latin typeface="Sakkal Majalla" panose="02000000000000000000" pitchFamily="2" charset="-78"/>
            <a:cs typeface="Sakkal Majalla" panose="02000000000000000000" pitchFamily="2" charset="-78"/>
          </a:endParaRPr>
        </a:p>
      </dgm:t>
    </dgm:pt>
    <dgm:pt modelId="{C800B73D-2D27-4223-8FD3-B29B78EAFD34}" type="sibTrans" cxnId="{59C2F787-42D4-4E95-86A0-5F61B8189427}">
      <dgm:prSet/>
      <dgm:spPr/>
      <dgm:t>
        <a:bodyPr/>
        <a:lstStyle/>
        <a:p>
          <a:pPr rtl="1"/>
          <a:endParaRPr lang="ar-SA" sz="1600">
            <a:latin typeface="Sakkal Majalla" panose="02000000000000000000" pitchFamily="2" charset="-78"/>
            <a:cs typeface="Sakkal Majalla" panose="02000000000000000000" pitchFamily="2" charset="-78"/>
          </a:endParaRPr>
        </a:p>
      </dgm:t>
    </dgm:pt>
    <dgm:pt modelId="{9567D546-4779-4B53-B412-7C88879A5C21}">
      <dgm:prSet phldrT="[نص]" custT="1"/>
      <dgm:spPr/>
      <dgm:t>
        <a:bodyPr anchor="ctr"/>
        <a:lstStyle/>
        <a:p>
          <a:pPr algn="ctr" rtl="1"/>
          <a:r>
            <a:rPr lang="ar-SA" sz="1600" dirty="0">
              <a:latin typeface="Sakkal Majalla" panose="02000000000000000000" pitchFamily="2" charset="-78"/>
              <a:ea typeface="GE SS Two Light" panose="020A0503020102020204" pitchFamily="18" charset="-78"/>
              <a:cs typeface="Sakkal Majalla" panose="02000000000000000000" pitchFamily="2" charset="-78"/>
            </a:rPr>
            <a:t>تشكيل لجنة عليا لمتابعة الاستراتيجية</a:t>
          </a:r>
          <a:endParaRPr lang="ar-SA" sz="1600" dirty="0">
            <a:latin typeface="Sakkal Majalla" panose="02000000000000000000" pitchFamily="2" charset="-78"/>
            <a:cs typeface="Sakkal Majalla" panose="02000000000000000000" pitchFamily="2" charset="-78"/>
          </a:endParaRPr>
        </a:p>
      </dgm:t>
    </dgm:pt>
    <dgm:pt modelId="{51688D9E-AB35-4465-A08B-6B82EC275CCE}" type="parTrans" cxnId="{A3DD35E5-B200-42C5-B405-6F67413E6F2A}">
      <dgm:prSet/>
      <dgm:spPr/>
      <dgm:t>
        <a:bodyPr/>
        <a:lstStyle/>
        <a:p>
          <a:pPr rtl="1"/>
          <a:endParaRPr lang="ar-SA" sz="1600">
            <a:latin typeface="Sakkal Majalla" panose="02000000000000000000" pitchFamily="2" charset="-78"/>
            <a:cs typeface="Sakkal Majalla" panose="02000000000000000000" pitchFamily="2" charset="-78"/>
          </a:endParaRPr>
        </a:p>
      </dgm:t>
    </dgm:pt>
    <dgm:pt modelId="{9A88946B-9386-4864-929E-FBB441B27972}" type="sibTrans" cxnId="{A3DD35E5-B200-42C5-B405-6F67413E6F2A}">
      <dgm:prSet/>
      <dgm:spPr/>
      <dgm:t>
        <a:bodyPr/>
        <a:lstStyle/>
        <a:p>
          <a:pPr rtl="1"/>
          <a:endParaRPr lang="ar-SA" sz="1600">
            <a:latin typeface="Sakkal Majalla" panose="02000000000000000000" pitchFamily="2" charset="-78"/>
            <a:cs typeface="Sakkal Majalla" panose="02000000000000000000" pitchFamily="2" charset="-78"/>
          </a:endParaRPr>
        </a:p>
      </dgm:t>
    </dgm:pt>
    <dgm:pt modelId="{7369528A-0DDB-4ED9-AB42-6233C5082540}">
      <dgm:prSet phldrT="[نص]" custT="1"/>
      <dgm:spPr/>
      <dgm:t>
        <a:bodyPr anchor="ctr"/>
        <a:lstStyle/>
        <a:p>
          <a:pPr algn="ctr" rtl="1"/>
          <a:r>
            <a:rPr lang="ar-SA" sz="1600" dirty="0">
              <a:latin typeface="Sakkal Majalla" panose="02000000000000000000" pitchFamily="2" charset="-78"/>
              <a:ea typeface="GE SS Two Light" panose="020A0503020102020204" pitchFamily="18" charset="-78"/>
              <a:cs typeface="Sakkal Majalla" panose="02000000000000000000" pitchFamily="2" charset="-78"/>
            </a:rPr>
            <a:t>إعداد الخطط التشغيلية السنوية</a:t>
          </a:r>
          <a:endParaRPr lang="ar-SA" sz="1600" dirty="0">
            <a:latin typeface="Sakkal Majalla" panose="02000000000000000000" pitchFamily="2" charset="-78"/>
            <a:cs typeface="Sakkal Majalla" panose="02000000000000000000" pitchFamily="2" charset="-78"/>
          </a:endParaRPr>
        </a:p>
      </dgm:t>
    </dgm:pt>
    <dgm:pt modelId="{45B7E8EC-FA95-4C97-983B-D01CDD3E342A}" type="parTrans" cxnId="{3A85AB1D-BB2E-4563-AB02-86B73B4395F8}">
      <dgm:prSet/>
      <dgm:spPr/>
      <dgm:t>
        <a:bodyPr/>
        <a:lstStyle/>
        <a:p>
          <a:pPr rtl="1"/>
          <a:endParaRPr lang="ar-SA" sz="1600">
            <a:latin typeface="Sakkal Majalla" panose="02000000000000000000" pitchFamily="2" charset="-78"/>
            <a:cs typeface="Sakkal Majalla" panose="02000000000000000000" pitchFamily="2" charset="-78"/>
          </a:endParaRPr>
        </a:p>
      </dgm:t>
    </dgm:pt>
    <dgm:pt modelId="{0659C85C-785D-4953-A521-3D844D7901E5}" type="sibTrans" cxnId="{3A85AB1D-BB2E-4563-AB02-86B73B4395F8}">
      <dgm:prSet/>
      <dgm:spPr/>
      <dgm:t>
        <a:bodyPr/>
        <a:lstStyle/>
        <a:p>
          <a:pPr rtl="1"/>
          <a:endParaRPr lang="ar-SA" sz="1600">
            <a:latin typeface="Sakkal Majalla" panose="02000000000000000000" pitchFamily="2" charset="-78"/>
            <a:cs typeface="Sakkal Majalla" panose="02000000000000000000" pitchFamily="2" charset="-78"/>
          </a:endParaRPr>
        </a:p>
      </dgm:t>
    </dgm:pt>
    <dgm:pt modelId="{FCB7F99A-E3F9-45CA-973C-8C8FD5AEEDE0}">
      <dgm:prSet phldrT="[نص]" custT="1"/>
      <dgm:spPr/>
      <dgm:t>
        <a:bodyPr anchor="ctr"/>
        <a:lstStyle/>
        <a:p>
          <a:pPr algn="ctr" rtl="1"/>
          <a:r>
            <a:rPr lang="ar-SA" sz="1600" dirty="0">
              <a:latin typeface="Sakkal Majalla" panose="02000000000000000000" pitchFamily="2" charset="-78"/>
              <a:ea typeface="GE SS Two Light" panose="020A0503020102020204" pitchFamily="18" charset="-78"/>
              <a:cs typeface="Sakkal Majalla" panose="02000000000000000000" pitchFamily="2" charset="-78"/>
            </a:rPr>
            <a:t>توفير الموارد المالية اللازمة  للتنفيذ</a:t>
          </a:r>
          <a:endParaRPr lang="ar-SA" sz="1600" dirty="0">
            <a:latin typeface="Sakkal Majalla" panose="02000000000000000000" pitchFamily="2" charset="-78"/>
            <a:cs typeface="Sakkal Majalla" panose="02000000000000000000" pitchFamily="2" charset="-78"/>
          </a:endParaRPr>
        </a:p>
      </dgm:t>
    </dgm:pt>
    <dgm:pt modelId="{90C16A32-426C-45C0-851E-43A56F5E761E}" type="parTrans" cxnId="{C2E1B061-E0D0-45E6-A24E-242D1B27CC9A}">
      <dgm:prSet/>
      <dgm:spPr/>
      <dgm:t>
        <a:bodyPr/>
        <a:lstStyle/>
        <a:p>
          <a:pPr rtl="1"/>
          <a:endParaRPr lang="ar-SA" sz="1600">
            <a:latin typeface="Sakkal Majalla" panose="02000000000000000000" pitchFamily="2" charset="-78"/>
            <a:cs typeface="Sakkal Majalla" panose="02000000000000000000" pitchFamily="2" charset="-78"/>
          </a:endParaRPr>
        </a:p>
      </dgm:t>
    </dgm:pt>
    <dgm:pt modelId="{8CB96DB9-EF85-4EEB-99CC-0A4D0A5C7859}" type="sibTrans" cxnId="{C2E1B061-E0D0-45E6-A24E-242D1B27CC9A}">
      <dgm:prSet/>
      <dgm:spPr/>
      <dgm:t>
        <a:bodyPr/>
        <a:lstStyle/>
        <a:p>
          <a:pPr rtl="1"/>
          <a:endParaRPr lang="ar-SA" sz="1600">
            <a:latin typeface="Sakkal Majalla" panose="02000000000000000000" pitchFamily="2" charset="-78"/>
            <a:cs typeface="Sakkal Majalla" panose="02000000000000000000" pitchFamily="2" charset="-78"/>
          </a:endParaRPr>
        </a:p>
      </dgm:t>
    </dgm:pt>
    <dgm:pt modelId="{4B665203-ACDF-4428-8E12-CD603493F9B6}">
      <dgm:prSet phldrT="[نص]" custT="1"/>
      <dgm:spPr/>
      <dgm:t>
        <a:bodyPr anchor="ctr"/>
        <a:lstStyle/>
        <a:p>
          <a:pPr algn="ctr" rtl="1"/>
          <a:r>
            <a:rPr lang="ar-SA" sz="1600" dirty="0">
              <a:latin typeface="Sakkal Majalla" panose="02000000000000000000" pitchFamily="2" charset="-78"/>
              <a:ea typeface="GE SS Two Light" panose="020A0503020102020204" pitchFamily="18" charset="-78"/>
              <a:cs typeface="Sakkal Majalla" panose="02000000000000000000" pitchFamily="2" charset="-78"/>
            </a:rPr>
            <a:t>توفير الكوادر البشرية</a:t>
          </a:r>
          <a:endParaRPr lang="ar-SA" sz="1600" dirty="0">
            <a:latin typeface="Sakkal Majalla" panose="02000000000000000000" pitchFamily="2" charset="-78"/>
            <a:cs typeface="Sakkal Majalla" panose="02000000000000000000" pitchFamily="2" charset="-78"/>
          </a:endParaRPr>
        </a:p>
      </dgm:t>
    </dgm:pt>
    <dgm:pt modelId="{B0342528-90A7-44C1-A33B-5C2112B0B45C}" type="parTrans" cxnId="{C034BEA2-4BBD-4583-A1B4-3A8BFF396CAD}">
      <dgm:prSet/>
      <dgm:spPr/>
      <dgm:t>
        <a:bodyPr/>
        <a:lstStyle/>
        <a:p>
          <a:pPr rtl="1"/>
          <a:endParaRPr lang="ar-SA">
            <a:latin typeface="Sakkal Majalla" panose="02000000000000000000" pitchFamily="2" charset="-78"/>
            <a:cs typeface="Sakkal Majalla" panose="02000000000000000000" pitchFamily="2" charset="-78"/>
          </a:endParaRPr>
        </a:p>
      </dgm:t>
    </dgm:pt>
    <dgm:pt modelId="{9E3199B2-D3EA-41E5-9379-A7C39DA81D8B}" type="sibTrans" cxnId="{C034BEA2-4BBD-4583-A1B4-3A8BFF396CAD}">
      <dgm:prSet/>
      <dgm:spPr/>
      <dgm:t>
        <a:bodyPr/>
        <a:lstStyle/>
        <a:p>
          <a:pPr rtl="1"/>
          <a:endParaRPr lang="ar-SA">
            <a:latin typeface="Sakkal Majalla" panose="02000000000000000000" pitchFamily="2" charset="-78"/>
            <a:cs typeface="Sakkal Majalla" panose="02000000000000000000" pitchFamily="2" charset="-78"/>
          </a:endParaRPr>
        </a:p>
      </dgm:t>
    </dgm:pt>
    <dgm:pt modelId="{B9A74C82-4E9F-4448-911B-A1C8BEDD964F}">
      <dgm:prSet phldrT="[نص]" custT="1"/>
      <dgm:spPr/>
      <dgm:t>
        <a:bodyPr anchor="ctr"/>
        <a:lstStyle/>
        <a:p>
          <a:pPr algn="ctr" rtl="1"/>
          <a:r>
            <a:rPr lang="ar-SA" sz="1600" dirty="0">
              <a:latin typeface="Sakkal Majalla" panose="02000000000000000000" pitchFamily="2" charset="-78"/>
              <a:ea typeface="GE SS Two Light" panose="020A0503020102020204" pitchFamily="18" charset="-78"/>
              <a:cs typeface="Sakkal Majalla" panose="02000000000000000000" pitchFamily="2" charset="-78"/>
            </a:rPr>
            <a:t>التركيز على تقنية المعلومات والاتصالات</a:t>
          </a:r>
          <a:endParaRPr lang="ar-SA" sz="1600" dirty="0">
            <a:latin typeface="Sakkal Majalla" panose="02000000000000000000" pitchFamily="2" charset="-78"/>
            <a:cs typeface="Sakkal Majalla" panose="02000000000000000000" pitchFamily="2" charset="-78"/>
          </a:endParaRPr>
        </a:p>
      </dgm:t>
    </dgm:pt>
    <dgm:pt modelId="{27CC8D91-6637-4E48-AB3E-0E6BB066321C}" type="parTrans" cxnId="{CBB3D512-4C95-4A26-A910-0EFAAA12FE42}">
      <dgm:prSet/>
      <dgm:spPr/>
      <dgm:t>
        <a:bodyPr/>
        <a:lstStyle/>
        <a:p>
          <a:pPr rtl="1"/>
          <a:endParaRPr lang="ar-SA">
            <a:latin typeface="Sakkal Majalla" panose="02000000000000000000" pitchFamily="2" charset="-78"/>
            <a:cs typeface="Sakkal Majalla" panose="02000000000000000000" pitchFamily="2" charset="-78"/>
          </a:endParaRPr>
        </a:p>
      </dgm:t>
    </dgm:pt>
    <dgm:pt modelId="{882D61BB-54E2-4948-BF80-1B9EACD8BBCB}" type="sibTrans" cxnId="{CBB3D512-4C95-4A26-A910-0EFAAA12FE42}">
      <dgm:prSet/>
      <dgm:spPr/>
      <dgm:t>
        <a:bodyPr/>
        <a:lstStyle/>
        <a:p>
          <a:pPr rtl="1"/>
          <a:endParaRPr lang="ar-SA">
            <a:latin typeface="Sakkal Majalla" panose="02000000000000000000" pitchFamily="2" charset="-78"/>
            <a:cs typeface="Sakkal Majalla" panose="02000000000000000000" pitchFamily="2" charset="-78"/>
          </a:endParaRPr>
        </a:p>
      </dgm:t>
    </dgm:pt>
    <dgm:pt modelId="{92DBA2ED-BE74-4A32-A953-FABB576F76D0}">
      <dgm:prSet phldrT="[نص]" custT="1"/>
      <dgm:spPr/>
      <dgm:t>
        <a:bodyPr anchor="ctr"/>
        <a:lstStyle/>
        <a:p>
          <a:pPr algn="ctr" rtl="1"/>
          <a:r>
            <a:rPr lang="ar-SA" sz="1600" dirty="0">
              <a:latin typeface="Sakkal Majalla" panose="02000000000000000000" pitchFamily="2" charset="-78"/>
              <a:ea typeface="GE SS Two Light" panose="020A0503020102020204" pitchFamily="18" charset="-78"/>
              <a:cs typeface="Sakkal Majalla" panose="02000000000000000000" pitchFamily="2" charset="-78"/>
            </a:rPr>
            <a:t>العمل بروح الفريق والتعاون المستمر بين الوحدات الإدارية</a:t>
          </a:r>
          <a:endParaRPr lang="ar-SA" sz="1600" dirty="0">
            <a:latin typeface="Sakkal Majalla" panose="02000000000000000000" pitchFamily="2" charset="-78"/>
            <a:cs typeface="Sakkal Majalla" panose="02000000000000000000" pitchFamily="2" charset="-78"/>
          </a:endParaRPr>
        </a:p>
      </dgm:t>
    </dgm:pt>
    <dgm:pt modelId="{367366A0-BF08-4813-B8F9-EAD9A96CACF8}" type="parTrans" cxnId="{82C58E1E-E0F8-44DA-A2DE-842A20279BFE}">
      <dgm:prSet/>
      <dgm:spPr/>
      <dgm:t>
        <a:bodyPr/>
        <a:lstStyle/>
        <a:p>
          <a:pPr rtl="1"/>
          <a:endParaRPr lang="ar-SA">
            <a:latin typeface="Sakkal Majalla" panose="02000000000000000000" pitchFamily="2" charset="-78"/>
            <a:cs typeface="Sakkal Majalla" panose="02000000000000000000" pitchFamily="2" charset="-78"/>
          </a:endParaRPr>
        </a:p>
      </dgm:t>
    </dgm:pt>
    <dgm:pt modelId="{3DD1F7C9-752D-44B7-B4F8-10DDE06F2132}" type="sibTrans" cxnId="{82C58E1E-E0F8-44DA-A2DE-842A20279BFE}">
      <dgm:prSet/>
      <dgm:spPr/>
      <dgm:t>
        <a:bodyPr/>
        <a:lstStyle/>
        <a:p>
          <a:pPr rtl="1"/>
          <a:endParaRPr lang="ar-SA">
            <a:latin typeface="Sakkal Majalla" panose="02000000000000000000" pitchFamily="2" charset="-78"/>
            <a:cs typeface="Sakkal Majalla" panose="02000000000000000000" pitchFamily="2" charset="-78"/>
          </a:endParaRPr>
        </a:p>
      </dgm:t>
    </dgm:pt>
    <dgm:pt modelId="{F6BA450F-652D-46ED-94BA-FCBB5DA874E6}" type="pres">
      <dgm:prSet presAssocID="{318BA500-B9F0-41C9-8A29-ED579AC3DA8A}" presName="vert0" presStyleCnt="0">
        <dgm:presLayoutVars>
          <dgm:dir val="rev"/>
          <dgm:animOne val="branch"/>
          <dgm:animLvl val="lvl"/>
        </dgm:presLayoutVars>
      </dgm:prSet>
      <dgm:spPr/>
    </dgm:pt>
    <dgm:pt modelId="{5B06AD7F-38D6-4F0B-AFEF-136DE43ED4A8}" type="pres">
      <dgm:prSet presAssocID="{6E667D06-9A2A-4B72-A81B-B71D3ABCC746}" presName="thickLine" presStyleLbl="alignNode1" presStyleIdx="0" presStyleCnt="1"/>
      <dgm:spPr/>
    </dgm:pt>
    <dgm:pt modelId="{5FDE5E09-2A7C-4DC8-BDB9-DDED05D943B4}" type="pres">
      <dgm:prSet presAssocID="{6E667D06-9A2A-4B72-A81B-B71D3ABCC746}" presName="horz1" presStyleCnt="0"/>
      <dgm:spPr/>
    </dgm:pt>
    <dgm:pt modelId="{CE240B37-D500-4890-B5B2-DAAB007BF513}" type="pres">
      <dgm:prSet presAssocID="{6E667D06-9A2A-4B72-A81B-B71D3ABCC746}" presName="tx1" presStyleLbl="revTx" presStyleIdx="0" presStyleCnt="7" custLinFactNeighborX="3481"/>
      <dgm:spPr/>
    </dgm:pt>
    <dgm:pt modelId="{6D177F35-A4C8-4D0F-BBFA-C02C3643520D}" type="pres">
      <dgm:prSet presAssocID="{6E667D06-9A2A-4B72-A81B-B71D3ABCC746}" presName="vert1" presStyleCnt="0"/>
      <dgm:spPr/>
    </dgm:pt>
    <dgm:pt modelId="{940E1614-2C22-4EF8-8927-B8C2AECC02E4}" type="pres">
      <dgm:prSet presAssocID="{9567D546-4779-4B53-B412-7C88879A5C21}" presName="vertSpace2a" presStyleCnt="0"/>
      <dgm:spPr/>
    </dgm:pt>
    <dgm:pt modelId="{4826D82E-E170-4E5B-8D0F-0E614C163074}" type="pres">
      <dgm:prSet presAssocID="{9567D546-4779-4B53-B412-7C88879A5C21}" presName="horz2" presStyleCnt="0"/>
      <dgm:spPr/>
    </dgm:pt>
    <dgm:pt modelId="{CD067281-8C64-411A-9912-39EBD78B0B95}" type="pres">
      <dgm:prSet presAssocID="{9567D546-4779-4B53-B412-7C88879A5C21}" presName="horzSpace2" presStyleCnt="0"/>
      <dgm:spPr/>
    </dgm:pt>
    <dgm:pt modelId="{A2116E89-C0A7-4F14-8D66-3172E26B7B4C}" type="pres">
      <dgm:prSet presAssocID="{9567D546-4779-4B53-B412-7C88879A5C21}" presName="tx2" presStyleLbl="revTx" presStyleIdx="1" presStyleCnt="7"/>
      <dgm:spPr/>
    </dgm:pt>
    <dgm:pt modelId="{F8424BA6-0F79-4301-B9D1-BAF8DBDE5E18}" type="pres">
      <dgm:prSet presAssocID="{9567D546-4779-4B53-B412-7C88879A5C21}" presName="vert2" presStyleCnt="0"/>
      <dgm:spPr/>
    </dgm:pt>
    <dgm:pt modelId="{7FCBC556-AC02-4001-BC6C-1F2A6056A0AC}" type="pres">
      <dgm:prSet presAssocID="{9567D546-4779-4B53-B412-7C88879A5C21}" presName="thinLine2b" presStyleLbl="callout" presStyleIdx="0" presStyleCnt="6"/>
      <dgm:spPr/>
    </dgm:pt>
    <dgm:pt modelId="{BE9F9C74-41CC-4BAD-B5F7-684977740F81}" type="pres">
      <dgm:prSet presAssocID="{9567D546-4779-4B53-B412-7C88879A5C21}" presName="vertSpace2b" presStyleCnt="0"/>
      <dgm:spPr/>
    </dgm:pt>
    <dgm:pt modelId="{C6D0C06A-0CEE-4333-A981-D01853FDA295}" type="pres">
      <dgm:prSet presAssocID="{7369528A-0DDB-4ED9-AB42-6233C5082540}" presName="horz2" presStyleCnt="0"/>
      <dgm:spPr/>
    </dgm:pt>
    <dgm:pt modelId="{C48C82F5-1D46-4754-8EB3-BB527E3BFB19}" type="pres">
      <dgm:prSet presAssocID="{7369528A-0DDB-4ED9-AB42-6233C5082540}" presName="horzSpace2" presStyleCnt="0"/>
      <dgm:spPr/>
    </dgm:pt>
    <dgm:pt modelId="{0F79EF1C-BE66-4284-AC76-C3755D28A422}" type="pres">
      <dgm:prSet presAssocID="{7369528A-0DDB-4ED9-AB42-6233C5082540}" presName="tx2" presStyleLbl="revTx" presStyleIdx="2" presStyleCnt="7"/>
      <dgm:spPr/>
    </dgm:pt>
    <dgm:pt modelId="{157F4A77-7D27-43A0-B245-771A35AAEAC1}" type="pres">
      <dgm:prSet presAssocID="{7369528A-0DDB-4ED9-AB42-6233C5082540}" presName="vert2" presStyleCnt="0"/>
      <dgm:spPr/>
    </dgm:pt>
    <dgm:pt modelId="{00928E8B-9E06-406A-999C-286FB0D37E8F}" type="pres">
      <dgm:prSet presAssocID="{7369528A-0DDB-4ED9-AB42-6233C5082540}" presName="thinLine2b" presStyleLbl="callout" presStyleIdx="1" presStyleCnt="6"/>
      <dgm:spPr/>
    </dgm:pt>
    <dgm:pt modelId="{E4D286A8-A52E-4A0A-94EA-F21B25F6E58C}" type="pres">
      <dgm:prSet presAssocID="{7369528A-0DDB-4ED9-AB42-6233C5082540}" presName="vertSpace2b" presStyleCnt="0"/>
      <dgm:spPr/>
    </dgm:pt>
    <dgm:pt modelId="{1341FF70-73F8-4DA5-A750-929D1A80A2B9}" type="pres">
      <dgm:prSet presAssocID="{FCB7F99A-E3F9-45CA-973C-8C8FD5AEEDE0}" presName="horz2" presStyleCnt="0"/>
      <dgm:spPr/>
    </dgm:pt>
    <dgm:pt modelId="{3CDEB8E8-BA55-4EAC-A0A3-46570220C256}" type="pres">
      <dgm:prSet presAssocID="{FCB7F99A-E3F9-45CA-973C-8C8FD5AEEDE0}" presName="horzSpace2" presStyleCnt="0"/>
      <dgm:spPr/>
    </dgm:pt>
    <dgm:pt modelId="{5747A8D9-73E5-4489-A7AF-5D23285932E0}" type="pres">
      <dgm:prSet presAssocID="{FCB7F99A-E3F9-45CA-973C-8C8FD5AEEDE0}" presName="tx2" presStyleLbl="revTx" presStyleIdx="3" presStyleCnt="7"/>
      <dgm:spPr/>
    </dgm:pt>
    <dgm:pt modelId="{D5995138-FCEE-4228-8C4E-48B26DD348F2}" type="pres">
      <dgm:prSet presAssocID="{FCB7F99A-E3F9-45CA-973C-8C8FD5AEEDE0}" presName="vert2" presStyleCnt="0"/>
      <dgm:spPr/>
    </dgm:pt>
    <dgm:pt modelId="{4D40FC33-F2F5-42BE-8862-210DA7ACD430}" type="pres">
      <dgm:prSet presAssocID="{FCB7F99A-E3F9-45CA-973C-8C8FD5AEEDE0}" presName="thinLine2b" presStyleLbl="callout" presStyleIdx="2" presStyleCnt="6"/>
      <dgm:spPr/>
    </dgm:pt>
    <dgm:pt modelId="{8DECED65-5BCE-4D38-BA00-4FC62C73BDF9}" type="pres">
      <dgm:prSet presAssocID="{FCB7F99A-E3F9-45CA-973C-8C8FD5AEEDE0}" presName="vertSpace2b" presStyleCnt="0"/>
      <dgm:spPr/>
    </dgm:pt>
    <dgm:pt modelId="{99AF0296-6DCE-4F63-9339-4226CC77784E}" type="pres">
      <dgm:prSet presAssocID="{4B665203-ACDF-4428-8E12-CD603493F9B6}" presName="horz2" presStyleCnt="0"/>
      <dgm:spPr/>
    </dgm:pt>
    <dgm:pt modelId="{0DD1CBCB-2396-491B-B8A3-A3F9B77FE587}" type="pres">
      <dgm:prSet presAssocID="{4B665203-ACDF-4428-8E12-CD603493F9B6}" presName="horzSpace2" presStyleCnt="0"/>
      <dgm:spPr/>
    </dgm:pt>
    <dgm:pt modelId="{23EFC141-FE58-4782-B3C6-650E08FC0815}" type="pres">
      <dgm:prSet presAssocID="{4B665203-ACDF-4428-8E12-CD603493F9B6}" presName="tx2" presStyleLbl="revTx" presStyleIdx="4" presStyleCnt="7"/>
      <dgm:spPr/>
    </dgm:pt>
    <dgm:pt modelId="{2D35711B-D06A-44DD-A7F4-AFAFB8D6CE17}" type="pres">
      <dgm:prSet presAssocID="{4B665203-ACDF-4428-8E12-CD603493F9B6}" presName="vert2" presStyleCnt="0"/>
      <dgm:spPr/>
    </dgm:pt>
    <dgm:pt modelId="{E4F823DF-210B-4FF8-BCF7-6C50C68D5E4F}" type="pres">
      <dgm:prSet presAssocID="{4B665203-ACDF-4428-8E12-CD603493F9B6}" presName="thinLine2b" presStyleLbl="callout" presStyleIdx="3" presStyleCnt="6"/>
      <dgm:spPr/>
    </dgm:pt>
    <dgm:pt modelId="{2FB32873-1A18-402B-ADF6-2B5FF2461101}" type="pres">
      <dgm:prSet presAssocID="{4B665203-ACDF-4428-8E12-CD603493F9B6}" presName="vertSpace2b" presStyleCnt="0"/>
      <dgm:spPr/>
    </dgm:pt>
    <dgm:pt modelId="{F1EB1D79-F70E-4533-94B7-54F860F4141F}" type="pres">
      <dgm:prSet presAssocID="{B9A74C82-4E9F-4448-911B-A1C8BEDD964F}" presName="horz2" presStyleCnt="0"/>
      <dgm:spPr/>
    </dgm:pt>
    <dgm:pt modelId="{1FA8A71D-FD57-49C1-8425-AB7069789176}" type="pres">
      <dgm:prSet presAssocID="{B9A74C82-4E9F-4448-911B-A1C8BEDD964F}" presName="horzSpace2" presStyleCnt="0"/>
      <dgm:spPr/>
    </dgm:pt>
    <dgm:pt modelId="{F20BB1E0-746E-445A-8EDA-B8E896B912D8}" type="pres">
      <dgm:prSet presAssocID="{B9A74C82-4E9F-4448-911B-A1C8BEDD964F}" presName="tx2" presStyleLbl="revTx" presStyleIdx="5" presStyleCnt="7"/>
      <dgm:spPr/>
    </dgm:pt>
    <dgm:pt modelId="{9D1FD5FC-F4F3-47B7-877E-CD5407B1CF2A}" type="pres">
      <dgm:prSet presAssocID="{B9A74C82-4E9F-4448-911B-A1C8BEDD964F}" presName="vert2" presStyleCnt="0"/>
      <dgm:spPr/>
    </dgm:pt>
    <dgm:pt modelId="{2532FD07-15AC-461B-84EB-4A65B589D17D}" type="pres">
      <dgm:prSet presAssocID="{B9A74C82-4E9F-4448-911B-A1C8BEDD964F}" presName="thinLine2b" presStyleLbl="callout" presStyleIdx="4" presStyleCnt="6"/>
      <dgm:spPr/>
    </dgm:pt>
    <dgm:pt modelId="{BAED1F84-2A67-4439-99CA-1EB49486231C}" type="pres">
      <dgm:prSet presAssocID="{B9A74C82-4E9F-4448-911B-A1C8BEDD964F}" presName="vertSpace2b" presStyleCnt="0"/>
      <dgm:spPr/>
    </dgm:pt>
    <dgm:pt modelId="{C7057D79-2766-41D0-96AA-4064DFCA90A3}" type="pres">
      <dgm:prSet presAssocID="{92DBA2ED-BE74-4A32-A953-FABB576F76D0}" presName="horz2" presStyleCnt="0"/>
      <dgm:spPr/>
    </dgm:pt>
    <dgm:pt modelId="{9694433A-362F-4C4B-A7D2-22C452B23973}" type="pres">
      <dgm:prSet presAssocID="{92DBA2ED-BE74-4A32-A953-FABB576F76D0}" presName="horzSpace2" presStyleCnt="0"/>
      <dgm:spPr/>
    </dgm:pt>
    <dgm:pt modelId="{42E3F19B-51E0-49E2-8322-03371B6F9478}" type="pres">
      <dgm:prSet presAssocID="{92DBA2ED-BE74-4A32-A953-FABB576F76D0}" presName="tx2" presStyleLbl="revTx" presStyleIdx="6" presStyleCnt="7"/>
      <dgm:spPr/>
    </dgm:pt>
    <dgm:pt modelId="{8BDAAC5E-22FA-456D-B68A-907BF9EB4BC8}" type="pres">
      <dgm:prSet presAssocID="{92DBA2ED-BE74-4A32-A953-FABB576F76D0}" presName="vert2" presStyleCnt="0"/>
      <dgm:spPr/>
    </dgm:pt>
    <dgm:pt modelId="{3CEA7B02-B596-49D9-BC24-648550AC037B}" type="pres">
      <dgm:prSet presAssocID="{92DBA2ED-BE74-4A32-A953-FABB576F76D0}" presName="thinLine2b" presStyleLbl="callout" presStyleIdx="5" presStyleCnt="6"/>
      <dgm:spPr/>
    </dgm:pt>
    <dgm:pt modelId="{038DA608-1FBB-44AF-88DB-CED570E145A7}" type="pres">
      <dgm:prSet presAssocID="{92DBA2ED-BE74-4A32-A953-FABB576F76D0}" presName="vertSpace2b" presStyleCnt="0"/>
      <dgm:spPr/>
    </dgm:pt>
  </dgm:ptLst>
  <dgm:cxnLst>
    <dgm:cxn modelId="{5D04C507-80EA-4BCD-9C53-24859C628D69}" type="presOf" srcId="{92DBA2ED-BE74-4A32-A953-FABB576F76D0}" destId="{42E3F19B-51E0-49E2-8322-03371B6F9478}" srcOrd="0" destOrd="0" presId="urn:microsoft.com/office/officeart/2008/layout/LinedList"/>
    <dgm:cxn modelId="{CBB3D512-4C95-4A26-A910-0EFAAA12FE42}" srcId="{6E667D06-9A2A-4B72-A81B-B71D3ABCC746}" destId="{B9A74C82-4E9F-4448-911B-A1C8BEDD964F}" srcOrd="4" destOrd="0" parTransId="{27CC8D91-6637-4E48-AB3E-0E6BB066321C}" sibTransId="{882D61BB-54E2-4948-BF80-1B9EACD8BBCB}"/>
    <dgm:cxn modelId="{EFDF3D16-9F36-4ADB-B859-903C8384FB03}" type="presOf" srcId="{4B665203-ACDF-4428-8E12-CD603493F9B6}" destId="{23EFC141-FE58-4782-B3C6-650E08FC0815}" srcOrd="0" destOrd="0" presId="urn:microsoft.com/office/officeart/2008/layout/LinedList"/>
    <dgm:cxn modelId="{3A85AB1D-BB2E-4563-AB02-86B73B4395F8}" srcId="{6E667D06-9A2A-4B72-A81B-B71D3ABCC746}" destId="{7369528A-0DDB-4ED9-AB42-6233C5082540}" srcOrd="1" destOrd="0" parTransId="{45B7E8EC-FA95-4C97-983B-D01CDD3E342A}" sibTransId="{0659C85C-785D-4953-A521-3D844D7901E5}"/>
    <dgm:cxn modelId="{82C58E1E-E0F8-44DA-A2DE-842A20279BFE}" srcId="{6E667D06-9A2A-4B72-A81B-B71D3ABCC746}" destId="{92DBA2ED-BE74-4A32-A953-FABB576F76D0}" srcOrd="5" destOrd="0" parTransId="{367366A0-BF08-4813-B8F9-EAD9A96CACF8}" sibTransId="{3DD1F7C9-752D-44B7-B4F8-10DDE06F2132}"/>
    <dgm:cxn modelId="{C2E1B061-E0D0-45E6-A24E-242D1B27CC9A}" srcId="{6E667D06-9A2A-4B72-A81B-B71D3ABCC746}" destId="{FCB7F99A-E3F9-45CA-973C-8C8FD5AEEDE0}" srcOrd="2" destOrd="0" parTransId="{90C16A32-426C-45C0-851E-43A56F5E761E}" sibTransId="{8CB96DB9-EF85-4EEB-99CC-0A4D0A5C7859}"/>
    <dgm:cxn modelId="{96F2AB75-F812-45D8-A401-4DBB813134AF}" type="presOf" srcId="{7369528A-0DDB-4ED9-AB42-6233C5082540}" destId="{0F79EF1C-BE66-4284-AC76-C3755D28A422}" srcOrd="0" destOrd="0" presId="urn:microsoft.com/office/officeart/2008/layout/LinedList"/>
    <dgm:cxn modelId="{59C2F787-42D4-4E95-86A0-5F61B8189427}" srcId="{318BA500-B9F0-41C9-8A29-ED579AC3DA8A}" destId="{6E667D06-9A2A-4B72-A81B-B71D3ABCC746}" srcOrd="0" destOrd="0" parTransId="{5B3F37B8-664D-4878-BA41-7A49BBBEBF44}" sibTransId="{C800B73D-2D27-4223-8FD3-B29B78EAFD34}"/>
    <dgm:cxn modelId="{B06AB988-A917-483A-8A60-C4DC064B84A1}" type="presOf" srcId="{6E667D06-9A2A-4B72-A81B-B71D3ABCC746}" destId="{CE240B37-D500-4890-B5B2-DAAB007BF513}" srcOrd="0" destOrd="0" presId="urn:microsoft.com/office/officeart/2008/layout/LinedList"/>
    <dgm:cxn modelId="{CA0B8799-B633-45C1-82AC-74D116653629}" type="presOf" srcId="{318BA500-B9F0-41C9-8A29-ED579AC3DA8A}" destId="{F6BA450F-652D-46ED-94BA-FCBB5DA874E6}" srcOrd="0" destOrd="0" presId="urn:microsoft.com/office/officeart/2008/layout/LinedList"/>
    <dgm:cxn modelId="{C034BEA2-4BBD-4583-A1B4-3A8BFF396CAD}" srcId="{6E667D06-9A2A-4B72-A81B-B71D3ABCC746}" destId="{4B665203-ACDF-4428-8E12-CD603493F9B6}" srcOrd="3" destOrd="0" parTransId="{B0342528-90A7-44C1-A33B-5C2112B0B45C}" sibTransId="{9E3199B2-D3EA-41E5-9379-A7C39DA81D8B}"/>
    <dgm:cxn modelId="{C943A5A6-F768-4D70-8251-3D9A6E4D7F4E}" type="presOf" srcId="{9567D546-4779-4B53-B412-7C88879A5C21}" destId="{A2116E89-C0A7-4F14-8D66-3172E26B7B4C}" srcOrd="0" destOrd="0" presId="urn:microsoft.com/office/officeart/2008/layout/LinedList"/>
    <dgm:cxn modelId="{528536D3-3A8F-4827-A38F-20A9DC129FF1}" type="presOf" srcId="{FCB7F99A-E3F9-45CA-973C-8C8FD5AEEDE0}" destId="{5747A8D9-73E5-4489-A7AF-5D23285932E0}" srcOrd="0" destOrd="0" presId="urn:microsoft.com/office/officeart/2008/layout/LinedList"/>
    <dgm:cxn modelId="{D0594BE1-F814-4EF8-A67D-1FB27B3ECA69}" type="presOf" srcId="{B9A74C82-4E9F-4448-911B-A1C8BEDD964F}" destId="{F20BB1E0-746E-445A-8EDA-B8E896B912D8}" srcOrd="0" destOrd="0" presId="urn:microsoft.com/office/officeart/2008/layout/LinedList"/>
    <dgm:cxn modelId="{A3DD35E5-B200-42C5-B405-6F67413E6F2A}" srcId="{6E667D06-9A2A-4B72-A81B-B71D3ABCC746}" destId="{9567D546-4779-4B53-B412-7C88879A5C21}" srcOrd="0" destOrd="0" parTransId="{51688D9E-AB35-4465-A08B-6B82EC275CCE}" sibTransId="{9A88946B-9386-4864-929E-FBB441B27972}"/>
    <dgm:cxn modelId="{414CD506-347D-44EA-BF1D-70D062BD5E99}" type="presParOf" srcId="{F6BA450F-652D-46ED-94BA-FCBB5DA874E6}" destId="{5B06AD7F-38D6-4F0B-AFEF-136DE43ED4A8}" srcOrd="0" destOrd="0" presId="urn:microsoft.com/office/officeart/2008/layout/LinedList"/>
    <dgm:cxn modelId="{F7E7928C-B560-4150-ACE9-14DF5A3D7C29}" type="presParOf" srcId="{F6BA450F-652D-46ED-94BA-FCBB5DA874E6}" destId="{5FDE5E09-2A7C-4DC8-BDB9-DDED05D943B4}" srcOrd="1" destOrd="0" presId="urn:microsoft.com/office/officeart/2008/layout/LinedList"/>
    <dgm:cxn modelId="{493230E6-E384-442A-9A30-6373EBE5D403}" type="presParOf" srcId="{5FDE5E09-2A7C-4DC8-BDB9-DDED05D943B4}" destId="{CE240B37-D500-4890-B5B2-DAAB007BF513}" srcOrd="0" destOrd="0" presId="urn:microsoft.com/office/officeart/2008/layout/LinedList"/>
    <dgm:cxn modelId="{814154CC-3F21-48D6-80CD-71FB5F957040}" type="presParOf" srcId="{5FDE5E09-2A7C-4DC8-BDB9-DDED05D943B4}" destId="{6D177F35-A4C8-4D0F-BBFA-C02C3643520D}" srcOrd="1" destOrd="0" presId="urn:microsoft.com/office/officeart/2008/layout/LinedList"/>
    <dgm:cxn modelId="{D8D2B0A7-213A-4E14-B11F-2D0776E13089}" type="presParOf" srcId="{6D177F35-A4C8-4D0F-BBFA-C02C3643520D}" destId="{940E1614-2C22-4EF8-8927-B8C2AECC02E4}" srcOrd="0" destOrd="0" presId="urn:microsoft.com/office/officeart/2008/layout/LinedList"/>
    <dgm:cxn modelId="{1A738C89-448D-4CCE-999D-D5A60D2B6630}" type="presParOf" srcId="{6D177F35-A4C8-4D0F-BBFA-C02C3643520D}" destId="{4826D82E-E170-4E5B-8D0F-0E614C163074}" srcOrd="1" destOrd="0" presId="urn:microsoft.com/office/officeart/2008/layout/LinedList"/>
    <dgm:cxn modelId="{BA9C49A9-107A-4B2A-8E63-A96CF561D3D8}" type="presParOf" srcId="{4826D82E-E170-4E5B-8D0F-0E614C163074}" destId="{CD067281-8C64-411A-9912-39EBD78B0B95}" srcOrd="0" destOrd="0" presId="urn:microsoft.com/office/officeart/2008/layout/LinedList"/>
    <dgm:cxn modelId="{9806C260-655B-476A-9985-4CC968BEF7D1}" type="presParOf" srcId="{4826D82E-E170-4E5B-8D0F-0E614C163074}" destId="{A2116E89-C0A7-4F14-8D66-3172E26B7B4C}" srcOrd="1" destOrd="0" presId="urn:microsoft.com/office/officeart/2008/layout/LinedList"/>
    <dgm:cxn modelId="{390A3ADF-05B5-428A-B20B-E4FA32D1212C}" type="presParOf" srcId="{4826D82E-E170-4E5B-8D0F-0E614C163074}" destId="{F8424BA6-0F79-4301-B9D1-BAF8DBDE5E18}" srcOrd="2" destOrd="0" presId="urn:microsoft.com/office/officeart/2008/layout/LinedList"/>
    <dgm:cxn modelId="{C6775B01-415B-4411-A07D-6F9E8F03028F}" type="presParOf" srcId="{6D177F35-A4C8-4D0F-BBFA-C02C3643520D}" destId="{7FCBC556-AC02-4001-BC6C-1F2A6056A0AC}" srcOrd="2" destOrd="0" presId="urn:microsoft.com/office/officeart/2008/layout/LinedList"/>
    <dgm:cxn modelId="{56CB49A2-DE17-40D0-AC18-53A7CAE1C1B0}" type="presParOf" srcId="{6D177F35-A4C8-4D0F-BBFA-C02C3643520D}" destId="{BE9F9C74-41CC-4BAD-B5F7-684977740F81}" srcOrd="3" destOrd="0" presId="urn:microsoft.com/office/officeart/2008/layout/LinedList"/>
    <dgm:cxn modelId="{4D6E2983-B44C-4E48-9A50-0986E19F78A0}" type="presParOf" srcId="{6D177F35-A4C8-4D0F-BBFA-C02C3643520D}" destId="{C6D0C06A-0CEE-4333-A981-D01853FDA295}" srcOrd="4" destOrd="0" presId="urn:microsoft.com/office/officeart/2008/layout/LinedList"/>
    <dgm:cxn modelId="{F57DBF48-154D-4B9B-AEB7-04F6A81E64BA}" type="presParOf" srcId="{C6D0C06A-0CEE-4333-A981-D01853FDA295}" destId="{C48C82F5-1D46-4754-8EB3-BB527E3BFB19}" srcOrd="0" destOrd="0" presId="urn:microsoft.com/office/officeart/2008/layout/LinedList"/>
    <dgm:cxn modelId="{6C880F79-73A4-4518-B2F8-D64117A9B520}" type="presParOf" srcId="{C6D0C06A-0CEE-4333-A981-D01853FDA295}" destId="{0F79EF1C-BE66-4284-AC76-C3755D28A422}" srcOrd="1" destOrd="0" presId="urn:microsoft.com/office/officeart/2008/layout/LinedList"/>
    <dgm:cxn modelId="{535CABEB-A19A-48D7-9AA8-B0C24F3E8FB2}" type="presParOf" srcId="{C6D0C06A-0CEE-4333-A981-D01853FDA295}" destId="{157F4A77-7D27-43A0-B245-771A35AAEAC1}" srcOrd="2" destOrd="0" presId="urn:microsoft.com/office/officeart/2008/layout/LinedList"/>
    <dgm:cxn modelId="{C54A0979-B8E4-4F99-8E21-EB2D83F0DA51}" type="presParOf" srcId="{6D177F35-A4C8-4D0F-BBFA-C02C3643520D}" destId="{00928E8B-9E06-406A-999C-286FB0D37E8F}" srcOrd="5" destOrd="0" presId="urn:microsoft.com/office/officeart/2008/layout/LinedList"/>
    <dgm:cxn modelId="{16944A5F-7BBE-4B4D-8390-8FC340430438}" type="presParOf" srcId="{6D177F35-A4C8-4D0F-BBFA-C02C3643520D}" destId="{E4D286A8-A52E-4A0A-94EA-F21B25F6E58C}" srcOrd="6" destOrd="0" presId="urn:microsoft.com/office/officeart/2008/layout/LinedList"/>
    <dgm:cxn modelId="{B2E39636-7885-44EE-9867-3D25F977D5AD}" type="presParOf" srcId="{6D177F35-A4C8-4D0F-BBFA-C02C3643520D}" destId="{1341FF70-73F8-4DA5-A750-929D1A80A2B9}" srcOrd="7" destOrd="0" presId="urn:microsoft.com/office/officeart/2008/layout/LinedList"/>
    <dgm:cxn modelId="{D064DF40-AC11-49B9-8FA6-E1EFC299E420}" type="presParOf" srcId="{1341FF70-73F8-4DA5-A750-929D1A80A2B9}" destId="{3CDEB8E8-BA55-4EAC-A0A3-46570220C256}" srcOrd="0" destOrd="0" presId="urn:microsoft.com/office/officeart/2008/layout/LinedList"/>
    <dgm:cxn modelId="{CE5F389C-95F7-4CCC-85FA-40B4A794903A}" type="presParOf" srcId="{1341FF70-73F8-4DA5-A750-929D1A80A2B9}" destId="{5747A8D9-73E5-4489-A7AF-5D23285932E0}" srcOrd="1" destOrd="0" presId="urn:microsoft.com/office/officeart/2008/layout/LinedList"/>
    <dgm:cxn modelId="{44FA2D42-E98B-4F09-A0A9-6617842C9D45}" type="presParOf" srcId="{1341FF70-73F8-4DA5-A750-929D1A80A2B9}" destId="{D5995138-FCEE-4228-8C4E-48B26DD348F2}" srcOrd="2" destOrd="0" presId="urn:microsoft.com/office/officeart/2008/layout/LinedList"/>
    <dgm:cxn modelId="{6FBB409C-DFC9-40E9-BF72-47D245F818AC}" type="presParOf" srcId="{6D177F35-A4C8-4D0F-BBFA-C02C3643520D}" destId="{4D40FC33-F2F5-42BE-8862-210DA7ACD430}" srcOrd="8" destOrd="0" presId="urn:microsoft.com/office/officeart/2008/layout/LinedList"/>
    <dgm:cxn modelId="{4C43051C-5466-4B0E-A9F9-9DEC44F34F56}" type="presParOf" srcId="{6D177F35-A4C8-4D0F-BBFA-C02C3643520D}" destId="{8DECED65-5BCE-4D38-BA00-4FC62C73BDF9}" srcOrd="9" destOrd="0" presId="urn:microsoft.com/office/officeart/2008/layout/LinedList"/>
    <dgm:cxn modelId="{B9D17375-5D41-4291-BC50-B3379BBC0799}" type="presParOf" srcId="{6D177F35-A4C8-4D0F-BBFA-C02C3643520D}" destId="{99AF0296-6DCE-4F63-9339-4226CC77784E}" srcOrd="10" destOrd="0" presId="urn:microsoft.com/office/officeart/2008/layout/LinedList"/>
    <dgm:cxn modelId="{4EF32071-7067-4E31-973D-482AE82C6A65}" type="presParOf" srcId="{99AF0296-6DCE-4F63-9339-4226CC77784E}" destId="{0DD1CBCB-2396-491B-B8A3-A3F9B77FE587}" srcOrd="0" destOrd="0" presId="urn:microsoft.com/office/officeart/2008/layout/LinedList"/>
    <dgm:cxn modelId="{8B8A5B85-25C4-4429-A8A1-9FD199598E50}" type="presParOf" srcId="{99AF0296-6DCE-4F63-9339-4226CC77784E}" destId="{23EFC141-FE58-4782-B3C6-650E08FC0815}" srcOrd="1" destOrd="0" presId="urn:microsoft.com/office/officeart/2008/layout/LinedList"/>
    <dgm:cxn modelId="{8EED42F3-4915-40F4-8CE7-5C4B71F64390}" type="presParOf" srcId="{99AF0296-6DCE-4F63-9339-4226CC77784E}" destId="{2D35711B-D06A-44DD-A7F4-AFAFB8D6CE17}" srcOrd="2" destOrd="0" presId="urn:microsoft.com/office/officeart/2008/layout/LinedList"/>
    <dgm:cxn modelId="{AAAA3C7E-B4DA-4294-BDA7-2ADCEEB92BD8}" type="presParOf" srcId="{6D177F35-A4C8-4D0F-BBFA-C02C3643520D}" destId="{E4F823DF-210B-4FF8-BCF7-6C50C68D5E4F}" srcOrd="11" destOrd="0" presId="urn:microsoft.com/office/officeart/2008/layout/LinedList"/>
    <dgm:cxn modelId="{6E91D654-6250-49AB-9FB1-F06D51B74013}" type="presParOf" srcId="{6D177F35-A4C8-4D0F-BBFA-C02C3643520D}" destId="{2FB32873-1A18-402B-ADF6-2B5FF2461101}" srcOrd="12" destOrd="0" presId="urn:microsoft.com/office/officeart/2008/layout/LinedList"/>
    <dgm:cxn modelId="{D6C04F84-CE11-4354-95B1-E19BDA59DAFE}" type="presParOf" srcId="{6D177F35-A4C8-4D0F-BBFA-C02C3643520D}" destId="{F1EB1D79-F70E-4533-94B7-54F860F4141F}" srcOrd="13" destOrd="0" presId="urn:microsoft.com/office/officeart/2008/layout/LinedList"/>
    <dgm:cxn modelId="{8FA3D41B-7CB8-4168-96B2-8635E32CD973}" type="presParOf" srcId="{F1EB1D79-F70E-4533-94B7-54F860F4141F}" destId="{1FA8A71D-FD57-49C1-8425-AB7069789176}" srcOrd="0" destOrd="0" presId="urn:microsoft.com/office/officeart/2008/layout/LinedList"/>
    <dgm:cxn modelId="{440F1076-4154-4F6F-BFB8-22DFC18BE626}" type="presParOf" srcId="{F1EB1D79-F70E-4533-94B7-54F860F4141F}" destId="{F20BB1E0-746E-445A-8EDA-B8E896B912D8}" srcOrd="1" destOrd="0" presId="urn:microsoft.com/office/officeart/2008/layout/LinedList"/>
    <dgm:cxn modelId="{45C74E42-1351-4D03-9F32-2E2D4B958098}" type="presParOf" srcId="{F1EB1D79-F70E-4533-94B7-54F860F4141F}" destId="{9D1FD5FC-F4F3-47B7-877E-CD5407B1CF2A}" srcOrd="2" destOrd="0" presId="urn:microsoft.com/office/officeart/2008/layout/LinedList"/>
    <dgm:cxn modelId="{E093A069-2FBD-4643-AD4C-0E91E05AFB3A}" type="presParOf" srcId="{6D177F35-A4C8-4D0F-BBFA-C02C3643520D}" destId="{2532FD07-15AC-461B-84EB-4A65B589D17D}" srcOrd="14" destOrd="0" presId="urn:microsoft.com/office/officeart/2008/layout/LinedList"/>
    <dgm:cxn modelId="{D33B450C-6618-4DB4-A20C-EF8C90BDEA12}" type="presParOf" srcId="{6D177F35-A4C8-4D0F-BBFA-C02C3643520D}" destId="{BAED1F84-2A67-4439-99CA-1EB49486231C}" srcOrd="15" destOrd="0" presId="urn:microsoft.com/office/officeart/2008/layout/LinedList"/>
    <dgm:cxn modelId="{4A3C785F-DE86-4EC3-B49E-8249165776E5}" type="presParOf" srcId="{6D177F35-A4C8-4D0F-BBFA-C02C3643520D}" destId="{C7057D79-2766-41D0-96AA-4064DFCA90A3}" srcOrd="16" destOrd="0" presId="urn:microsoft.com/office/officeart/2008/layout/LinedList"/>
    <dgm:cxn modelId="{A98B16B3-D56F-4EF4-98D3-A8EC251C6B43}" type="presParOf" srcId="{C7057D79-2766-41D0-96AA-4064DFCA90A3}" destId="{9694433A-362F-4C4B-A7D2-22C452B23973}" srcOrd="0" destOrd="0" presId="urn:microsoft.com/office/officeart/2008/layout/LinedList"/>
    <dgm:cxn modelId="{F4C91182-999E-443F-9E55-9F97D10F1E33}" type="presParOf" srcId="{C7057D79-2766-41D0-96AA-4064DFCA90A3}" destId="{42E3F19B-51E0-49E2-8322-03371B6F9478}" srcOrd="1" destOrd="0" presId="urn:microsoft.com/office/officeart/2008/layout/LinedList"/>
    <dgm:cxn modelId="{93F8AB52-476F-400B-8641-8202637AA8A5}" type="presParOf" srcId="{C7057D79-2766-41D0-96AA-4064DFCA90A3}" destId="{8BDAAC5E-22FA-456D-B68A-907BF9EB4BC8}" srcOrd="2" destOrd="0" presId="urn:microsoft.com/office/officeart/2008/layout/LinedList"/>
    <dgm:cxn modelId="{FE653572-28DE-43B5-8E9C-EA317BB63001}" type="presParOf" srcId="{6D177F35-A4C8-4D0F-BBFA-C02C3643520D}" destId="{3CEA7B02-B596-49D9-BC24-648550AC037B}" srcOrd="17" destOrd="0" presId="urn:microsoft.com/office/officeart/2008/layout/LinedList"/>
    <dgm:cxn modelId="{26B8C3D3-9670-4542-8ADC-63FD0F870E0A}" type="presParOf" srcId="{6D177F35-A4C8-4D0F-BBFA-C02C3643520D}" destId="{038DA608-1FBB-44AF-88DB-CED570E145A7}" srcOrd="18"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A564D49-7AA3-4587-BC73-C92E608B4C6E}" type="doc">
      <dgm:prSet loTypeId="urn:microsoft.com/office/officeart/2005/8/layout/vList2" loCatId="list" qsTypeId="urn:microsoft.com/office/officeart/2005/8/quickstyle/simple5" qsCatId="simple" csTypeId="urn:microsoft.com/office/officeart/2005/8/colors/accent0_1" csCatId="mainScheme" phldr="1"/>
      <dgm:spPr/>
      <dgm:t>
        <a:bodyPr/>
        <a:lstStyle/>
        <a:p>
          <a:pPr rtl="1"/>
          <a:endParaRPr lang="ar-SA"/>
        </a:p>
      </dgm:t>
    </dgm:pt>
    <dgm:pt modelId="{39288987-379D-489D-8B6B-5F2C59D31F9A}">
      <dgm:prSet custT="1"/>
      <dgm:spPr/>
      <dgm:t>
        <a:bodyPr/>
        <a:lstStyle/>
        <a:p>
          <a:pPr rtl="1"/>
          <a:r>
            <a:rPr lang="ar-SA" sz="1800" b="0" dirty="0">
              <a:latin typeface="Sakkal Majalla" panose="02000000000000000000" pitchFamily="2" charset="-78"/>
              <a:cs typeface="Sakkal Majalla" panose="02000000000000000000" pitchFamily="2" charset="-78"/>
            </a:rPr>
            <a:t>الاستناد إلى تعاليم الشريعة الإسلامية في كافة ما نقدمه من خدمات ومبادرات.</a:t>
          </a:r>
        </a:p>
      </dgm:t>
    </dgm:pt>
    <dgm:pt modelId="{713AC0D4-A1EF-4E05-BE23-C3601588EA0F}" type="parTrans" cxnId="{141AB65C-09B3-4152-8DFE-632F9058C56A}">
      <dgm:prSet/>
      <dgm:spPr/>
      <dgm:t>
        <a:bodyPr/>
        <a:lstStyle/>
        <a:p>
          <a:pPr rtl="1"/>
          <a:endParaRPr lang="ar-SA"/>
        </a:p>
      </dgm:t>
    </dgm:pt>
    <dgm:pt modelId="{C3F34ED2-67BE-487D-8AD3-72E84B1326A3}" type="sibTrans" cxnId="{141AB65C-09B3-4152-8DFE-632F9058C56A}">
      <dgm:prSet/>
      <dgm:spPr/>
      <dgm:t>
        <a:bodyPr/>
        <a:lstStyle/>
        <a:p>
          <a:pPr rtl="1"/>
          <a:endParaRPr lang="ar-SA"/>
        </a:p>
      </dgm:t>
    </dgm:pt>
    <dgm:pt modelId="{8DA90EB4-6DC0-49D3-B913-C5DEDA01E569}">
      <dgm:prSet custT="1"/>
      <dgm:spPr/>
      <dgm:t>
        <a:bodyPr/>
        <a:lstStyle/>
        <a:p>
          <a:pPr rtl="1"/>
          <a:r>
            <a:rPr lang="ar-SA" sz="1800" b="0" dirty="0">
              <a:latin typeface="Sakkal Majalla" panose="02000000000000000000" pitchFamily="2" charset="-78"/>
              <a:cs typeface="Sakkal Majalla" panose="02000000000000000000" pitchFamily="2" charset="-78"/>
            </a:rPr>
            <a:t>الالتزام بالمتطلبات القانونية والنظامية المتبعة في المملكة. </a:t>
          </a:r>
        </a:p>
      </dgm:t>
    </dgm:pt>
    <dgm:pt modelId="{09935D28-67F2-4133-BFDE-203AAEC607F4}" type="parTrans" cxnId="{6723A2A7-1F71-48FA-B6F0-74AE57BF17F4}">
      <dgm:prSet/>
      <dgm:spPr/>
      <dgm:t>
        <a:bodyPr/>
        <a:lstStyle/>
        <a:p>
          <a:pPr rtl="1"/>
          <a:endParaRPr lang="ar-SA"/>
        </a:p>
      </dgm:t>
    </dgm:pt>
    <dgm:pt modelId="{D6A5B29C-25BD-460C-8EBD-42AA44EE8868}" type="sibTrans" cxnId="{6723A2A7-1F71-48FA-B6F0-74AE57BF17F4}">
      <dgm:prSet/>
      <dgm:spPr/>
      <dgm:t>
        <a:bodyPr/>
        <a:lstStyle/>
        <a:p>
          <a:pPr rtl="1"/>
          <a:endParaRPr lang="ar-SA"/>
        </a:p>
      </dgm:t>
    </dgm:pt>
    <dgm:pt modelId="{72F9A6BB-6671-4877-9B47-1988B164CC37}">
      <dgm:prSet custT="1"/>
      <dgm:spPr/>
      <dgm:t>
        <a:bodyPr/>
        <a:lstStyle/>
        <a:p>
          <a:pPr rtl="1"/>
          <a:r>
            <a:rPr lang="ar-SA" sz="1800" b="0" dirty="0">
              <a:latin typeface="Sakkal Majalla" panose="02000000000000000000" pitchFamily="2" charset="-78"/>
              <a:cs typeface="Sakkal Majalla" panose="02000000000000000000" pitchFamily="2" charset="-78"/>
            </a:rPr>
            <a:t>تقديم مبادرات وبرامج متميزة ومستدامة، بمعايير جودة عالية بما يلبي احتياجات المستفيدين والداعمين.</a:t>
          </a:r>
        </a:p>
      </dgm:t>
    </dgm:pt>
    <dgm:pt modelId="{7669C1ED-D895-428B-B0A9-F103A9D813FF}" type="parTrans" cxnId="{E79234F5-8ABE-4AAD-98A0-58B73D3B6A3A}">
      <dgm:prSet/>
      <dgm:spPr/>
      <dgm:t>
        <a:bodyPr/>
        <a:lstStyle/>
        <a:p>
          <a:pPr rtl="1"/>
          <a:endParaRPr lang="ar-SA"/>
        </a:p>
      </dgm:t>
    </dgm:pt>
    <dgm:pt modelId="{8BA3F699-3EBB-4B6D-897B-97324BFEC09A}" type="sibTrans" cxnId="{E79234F5-8ABE-4AAD-98A0-58B73D3B6A3A}">
      <dgm:prSet/>
      <dgm:spPr/>
      <dgm:t>
        <a:bodyPr/>
        <a:lstStyle/>
        <a:p>
          <a:pPr rtl="1"/>
          <a:endParaRPr lang="ar-SA"/>
        </a:p>
      </dgm:t>
    </dgm:pt>
    <dgm:pt modelId="{7750F253-871B-493F-931C-17DF207A7FF2}">
      <dgm:prSet custT="1"/>
      <dgm:spPr/>
      <dgm:t>
        <a:bodyPr/>
        <a:lstStyle/>
        <a:p>
          <a:pPr rtl="1"/>
          <a:r>
            <a:rPr lang="ar-SA" sz="1800" b="0" dirty="0">
              <a:latin typeface="Sakkal Majalla" panose="02000000000000000000" pitchFamily="2" charset="-78"/>
              <a:cs typeface="Sakkal Majalla" panose="02000000000000000000" pitchFamily="2" charset="-78"/>
            </a:rPr>
            <a:t>العمل على تحقيق رؤية المملكة المتعلقة بالقطاع غير الربحي والإسهام في منظومة التنمية الشاملة.</a:t>
          </a:r>
        </a:p>
      </dgm:t>
    </dgm:pt>
    <dgm:pt modelId="{A8305A60-8E38-498A-A6A8-560766A383F0}" type="parTrans" cxnId="{00AC6089-9C80-4ACE-8A8C-6861498F4FF7}">
      <dgm:prSet/>
      <dgm:spPr/>
      <dgm:t>
        <a:bodyPr/>
        <a:lstStyle/>
        <a:p>
          <a:pPr rtl="1"/>
          <a:endParaRPr lang="ar-SA"/>
        </a:p>
      </dgm:t>
    </dgm:pt>
    <dgm:pt modelId="{DC6D231E-EF68-4C73-B482-6DAD14833AA0}" type="sibTrans" cxnId="{00AC6089-9C80-4ACE-8A8C-6861498F4FF7}">
      <dgm:prSet/>
      <dgm:spPr/>
      <dgm:t>
        <a:bodyPr/>
        <a:lstStyle/>
        <a:p>
          <a:pPr rtl="1"/>
          <a:endParaRPr lang="ar-SA"/>
        </a:p>
      </dgm:t>
    </dgm:pt>
    <dgm:pt modelId="{B6765B6A-C3B0-4EEC-8BD0-F016B7C88551}">
      <dgm:prSet custT="1"/>
      <dgm:spPr/>
      <dgm:t>
        <a:bodyPr/>
        <a:lstStyle/>
        <a:p>
          <a:pPr rtl="1"/>
          <a:r>
            <a:rPr lang="ar-SA" sz="1800" b="0" dirty="0">
              <a:latin typeface="Sakkal Majalla" panose="02000000000000000000" pitchFamily="2" charset="-78"/>
              <a:cs typeface="Sakkal Majalla" panose="02000000000000000000" pitchFamily="2" charset="-78"/>
            </a:rPr>
            <a:t>تبنى أفضل الممارسات الإدارية والفنية في مجال العمل الاجتماعي الرعوي والتنموي. </a:t>
          </a:r>
        </a:p>
      </dgm:t>
    </dgm:pt>
    <dgm:pt modelId="{E33225D9-BB7D-48E0-8C99-5A0C3B989B5D}" type="parTrans" cxnId="{74B775EC-9593-4CDD-A957-786F3AAADB1A}">
      <dgm:prSet/>
      <dgm:spPr/>
      <dgm:t>
        <a:bodyPr/>
        <a:lstStyle/>
        <a:p>
          <a:pPr rtl="1"/>
          <a:endParaRPr lang="ar-SA"/>
        </a:p>
      </dgm:t>
    </dgm:pt>
    <dgm:pt modelId="{743EBC64-31A7-466B-A797-8252E3FD91C3}" type="sibTrans" cxnId="{74B775EC-9593-4CDD-A957-786F3AAADB1A}">
      <dgm:prSet/>
      <dgm:spPr/>
      <dgm:t>
        <a:bodyPr/>
        <a:lstStyle/>
        <a:p>
          <a:pPr rtl="1"/>
          <a:endParaRPr lang="ar-SA"/>
        </a:p>
      </dgm:t>
    </dgm:pt>
    <dgm:pt modelId="{44AB7E84-02C8-4BED-957A-3A8DE0DC654A}">
      <dgm:prSet custT="1"/>
      <dgm:spPr/>
      <dgm:t>
        <a:bodyPr/>
        <a:lstStyle/>
        <a:p>
          <a:pPr rtl="1"/>
          <a:r>
            <a:rPr lang="ar-SA" sz="1800" b="0" dirty="0">
              <a:latin typeface="Sakkal Majalla" panose="02000000000000000000" pitchFamily="2" charset="-78"/>
              <a:cs typeface="Sakkal Majalla" panose="02000000000000000000" pitchFamily="2" charset="-78"/>
            </a:rPr>
            <a:t>اشراك جميع موظفي الجمعية بفاعلية وكفاءة في بناء هوية مؤسسية تتبنى أفضل الممارسات الإدارية والفنية.</a:t>
          </a:r>
        </a:p>
      </dgm:t>
    </dgm:pt>
    <dgm:pt modelId="{7C0004C7-48E7-4A52-87F5-DAE3B7D96705}" type="parTrans" cxnId="{410D1E1F-0C8E-4049-A273-6FC2D7393191}">
      <dgm:prSet/>
      <dgm:spPr/>
      <dgm:t>
        <a:bodyPr/>
        <a:lstStyle/>
        <a:p>
          <a:pPr rtl="1"/>
          <a:endParaRPr lang="ar-SA"/>
        </a:p>
      </dgm:t>
    </dgm:pt>
    <dgm:pt modelId="{1E714280-AE52-4F7E-9B25-78452787B11C}" type="sibTrans" cxnId="{410D1E1F-0C8E-4049-A273-6FC2D7393191}">
      <dgm:prSet/>
      <dgm:spPr/>
      <dgm:t>
        <a:bodyPr/>
        <a:lstStyle/>
        <a:p>
          <a:pPr rtl="1"/>
          <a:endParaRPr lang="ar-SA"/>
        </a:p>
      </dgm:t>
    </dgm:pt>
    <dgm:pt modelId="{70F13BD6-F4BF-4043-A817-2973EE7367FD}">
      <dgm:prSet custT="1"/>
      <dgm:spPr/>
      <dgm:t>
        <a:bodyPr/>
        <a:lstStyle/>
        <a:p>
          <a:pPr rtl="1"/>
          <a:r>
            <a:rPr lang="ar-SA" sz="1800" b="0" dirty="0">
              <a:latin typeface="Sakkal Majalla" panose="02000000000000000000" pitchFamily="2" charset="-78"/>
              <a:cs typeface="Sakkal Majalla" panose="02000000000000000000" pitchFamily="2" charset="-78"/>
            </a:rPr>
            <a:t>المراجعة المستمرة لتقييم الأداء وتحقيق الأهداف بما يسهم في تعزيز الأداء المؤسسي للجمعية.</a:t>
          </a:r>
        </a:p>
      </dgm:t>
    </dgm:pt>
    <dgm:pt modelId="{3ED302BF-9332-42E6-92E4-4B4692D83F43}" type="parTrans" cxnId="{374F934E-35D8-4FF4-A083-5424E795E105}">
      <dgm:prSet/>
      <dgm:spPr/>
      <dgm:t>
        <a:bodyPr/>
        <a:lstStyle/>
        <a:p>
          <a:pPr rtl="1"/>
          <a:endParaRPr lang="ar-SA"/>
        </a:p>
      </dgm:t>
    </dgm:pt>
    <dgm:pt modelId="{8A7003D2-561D-4BF8-99BC-D1519E5C20F4}" type="sibTrans" cxnId="{374F934E-35D8-4FF4-A083-5424E795E105}">
      <dgm:prSet/>
      <dgm:spPr/>
      <dgm:t>
        <a:bodyPr/>
        <a:lstStyle/>
        <a:p>
          <a:pPr rtl="1"/>
          <a:endParaRPr lang="ar-SA"/>
        </a:p>
      </dgm:t>
    </dgm:pt>
    <dgm:pt modelId="{810AEAF4-98DA-4890-9F82-CAFCAB8D2B33}" type="pres">
      <dgm:prSet presAssocID="{AA564D49-7AA3-4587-BC73-C92E608B4C6E}" presName="linear" presStyleCnt="0">
        <dgm:presLayoutVars>
          <dgm:animLvl val="lvl"/>
          <dgm:resizeHandles val="exact"/>
        </dgm:presLayoutVars>
      </dgm:prSet>
      <dgm:spPr/>
    </dgm:pt>
    <dgm:pt modelId="{2A66EC4D-1887-4E73-9569-FB9FDB79E1A4}" type="pres">
      <dgm:prSet presAssocID="{39288987-379D-489D-8B6B-5F2C59D31F9A}" presName="parentText" presStyleLbl="node1" presStyleIdx="0" presStyleCnt="7" custLinFactNeighborY="-96690">
        <dgm:presLayoutVars>
          <dgm:chMax val="0"/>
          <dgm:bulletEnabled val="1"/>
        </dgm:presLayoutVars>
      </dgm:prSet>
      <dgm:spPr/>
    </dgm:pt>
    <dgm:pt modelId="{42349E06-1772-46DB-926C-DE03BA1C8A34}" type="pres">
      <dgm:prSet presAssocID="{C3F34ED2-67BE-487D-8AD3-72E84B1326A3}" presName="spacer" presStyleCnt="0"/>
      <dgm:spPr/>
    </dgm:pt>
    <dgm:pt modelId="{4492448E-ED40-458D-8B8C-23859F571F53}" type="pres">
      <dgm:prSet presAssocID="{8DA90EB4-6DC0-49D3-B913-C5DEDA01E569}" presName="parentText" presStyleLbl="node1" presStyleIdx="1" presStyleCnt="7">
        <dgm:presLayoutVars>
          <dgm:chMax val="0"/>
          <dgm:bulletEnabled val="1"/>
        </dgm:presLayoutVars>
      </dgm:prSet>
      <dgm:spPr/>
    </dgm:pt>
    <dgm:pt modelId="{A76BB313-7014-428C-8B20-35C1AEEC1846}" type="pres">
      <dgm:prSet presAssocID="{D6A5B29C-25BD-460C-8EBD-42AA44EE8868}" presName="spacer" presStyleCnt="0"/>
      <dgm:spPr/>
    </dgm:pt>
    <dgm:pt modelId="{17069C68-3083-4724-A15F-BDDE4648823B}" type="pres">
      <dgm:prSet presAssocID="{72F9A6BB-6671-4877-9B47-1988B164CC37}" presName="parentText" presStyleLbl="node1" presStyleIdx="2" presStyleCnt="7">
        <dgm:presLayoutVars>
          <dgm:chMax val="0"/>
          <dgm:bulletEnabled val="1"/>
        </dgm:presLayoutVars>
      </dgm:prSet>
      <dgm:spPr/>
    </dgm:pt>
    <dgm:pt modelId="{32D46C3D-FB9F-4E1D-845A-B10A74B7A319}" type="pres">
      <dgm:prSet presAssocID="{8BA3F699-3EBB-4B6D-897B-97324BFEC09A}" presName="spacer" presStyleCnt="0"/>
      <dgm:spPr/>
    </dgm:pt>
    <dgm:pt modelId="{FDBB0F19-C00F-48B8-8A14-F5F74866348F}" type="pres">
      <dgm:prSet presAssocID="{7750F253-871B-493F-931C-17DF207A7FF2}" presName="parentText" presStyleLbl="node1" presStyleIdx="3" presStyleCnt="7">
        <dgm:presLayoutVars>
          <dgm:chMax val="0"/>
          <dgm:bulletEnabled val="1"/>
        </dgm:presLayoutVars>
      </dgm:prSet>
      <dgm:spPr/>
    </dgm:pt>
    <dgm:pt modelId="{380226F8-D878-42F4-9D1F-3B23E4247E41}" type="pres">
      <dgm:prSet presAssocID="{DC6D231E-EF68-4C73-B482-6DAD14833AA0}" presName="spacer" presStyleCnt="0"/>
      <dgm:spPr/>
    </dgm:pt>
    <dgm:pt modelId="{CC325ABE-AFD7-48AE-AE5C-1331EB16C089}" type="pres">
      <dgm:prSet presAssocID="{B6765B6A-C3B0-4EEC-8BD0-F016B7C88551}" presName="parentText" presStyleLbl="node1" presStyleIdx="4" presStyleCnt="7">
        <dgm:presLayoutVars>
          <dgm:chMax val="0"/>
          <dgm:bulletEnabled val="1"/>
        </dgm:presLayoutVars>
      </dgm:prSet>
      <dgm:spPr/>
    </dgm:pt>
    <dgm:pt modelId="{5DC4B88B-0A47-4A1A-9988-E7B405064F58}" type="pres">
      <dgm:prSet presAssocID="{743EBC64-31A7-466B-A797-8252E3FD91C3}" presName="spacer" presStyleCnt="0"/>
      <dgm:spPr/>
    </dgm:pt>
    <dgm:pt modelId="{FCFA4B71-0B90-4ECE-BF10-1626FA56B501}" type="pres">
      <dgm:prSet presAssocID="{44AB7E84-02C8-4BED-957A-3A8DE0DC654A}" presName="parentText" presStyleLbl="node1" presStyleIdx="5" presStyleCnt="7">
        <dgm:presLayoutVars>
          <dgm:chMax val="0"/>
          <dgm:bulletEnabled val="1"/>
        </dgm:presLayoutVars>
      </dgm:prSet>
      <dgm:spPr/>
    </dgm:pt>
    <dgm:pt modelId="{F7FA2A03-CB93-4706-BD9F-4CBC43BB2FC4}" type="pres">
      <dgm:prSet presAssocID="{1E714280-AE52-4F7E-9B25-78452787B11C}" presName="spacer" presStyleCnt="0"/>
      <dgm:spPr/>
    </dgm:pt>
    <dgm:pt modelId="{07DEB465-DC03-4650-807E-D1F7A7C9D353}" type="pres">
      <dgm:prSet presAssocID="{70F13BD6-F4BF-4043-A817-2973EE7367FD}" presName="parentText" presStyleLbl="node1" presStyleIdx="6" presStyleCnt="7">
        <dgm:presLayoutVars>
          <dgm:chMax val="0"/>
          <dgm:bulletEnabled val="1"/>
        </dgm:presLayoutVars>
      </dgm:prSet>
      <dgm:spPr/>
    </dgm:pt>
  </dgm:ptLst>
  <dgm:cxnLst>
    <dgm:cxn modelId="{3D96FF1B-CA2F-4311-9886-47975FE1DE76}" type="presOf" srcId="{7750F253-871B-493F-931C-17DF207A7FF2}" destId="{FDBB0F19-C00F-48B8-8A14-F5F74866348F}" srcOrd="0" destOrd="0" presId="urn:microsoft.com/office/officeart/2005/8/layout/vList2"/>
    <dgm:cxn modelId="{410D1E1F-0C8E-4049-A273-6FC2D7393191}" srcId="{AA564D49-7AA3-4587-BC73-C92E608B4C6E}" destId="{44AB7E84-02C8-4BED-957A-3A8DE0DC654A}" srcOrd="5" destOrd="0" parTransId="{7C0004C7-48E7-4A52-87F5-DAE3B7D96705}" sibTransId="{1E714280-AE52-4F7E-9B25-78452787B11C}"/>
    <dgm:cxn modelId="{7587443E-C31F-4D9C-A803-F6D7312EF86A}" type="presOf" srcId="{8DA90EB4-6DC0-49D3-B913-C5DEDA01E569}" destId="{4492448E-ED40-458D-8B8C-23859F571F53}" srcOrd="0" destOrd="0" presId="urn:microsoft.com/office/officeart/2005/8/layout/vList2"/>
    <dgm:cxn modelId="{141AB65C-09B3-4152-8DFE-632F9058C56A}" srcId="{AA564D49-7AA3-4587-BC73-C92E608B4C6E}" destId="{39288987-379D-489D-8B6B-5F2C59D31F9A}" srcOrd="0" destOrd="0" parTransId="{713AC0D4-A1EF-4E05-BE23-C3601588EA0F}" sibTransId="{C3F34ED2-67BE-487D-8AD3-72E84B1326A3}"/>
    <dgm:cxn modelId="{F8735A63-16A9-47E3-873C-8B9C69FF20AB}" type="presOf" srcId="{39288987-379D-489D-8B6B-5F2C59D31F9A}" destId="{2A66EC4D-1887-4E73-9569-FB9FDB79E1A4}" srcOrd="0" destOrd="0" presId="urn:microsoft.com/office/officeart/2005/8/layout/vList2"/>
    <dgm:cxn modelId="{678B9864-E720-4B80-AD68-03F77476B9F8}" type="presOf" srcId="{70F13BD6-F4BF-4043-A817-2973EE7367FD}" destId="{07DEB465-DC03-4650-807E-D1F7A7C9D353}" srcOrd="0" destOrd="0" presId="urn:microsoft.com/office/officeart/2005/8/layout/vList2"/>
    <dgm:cxn modelId="{AE6E9D67-5EBE-4B59-8CD8-5010BD6E03F8}" type="presOf" srcId="{B6765B6A-C3B0-4EEC-8BD0-F016B7C88551}" destId="{CC325ABE-AFD7-48AE-AE5C-1331EB16C089}" srcOrd="0" destOrd="0" presId="urn:microsoft.com/office/officeart/2005/8/layout/vList2"/>
    <dgm:cxn modelId="{374F934E-35D8-4FF4-A083-5424E795E105}" srcId="{AA564D49-7AA3-4587-BC73-C92E608B4C6E}" destId="{70F13BD6-F4BF-4043-A817-2973EE7367FD}" srcOrd="6" destOrd="0" parTransId="{3ED302BF-9332-42E6-92E4-4B4692D83F43}" sibTransId="{8A7003D2-561D-4BF8-99BC-D1519E5C20F4}"/>
    <dgm:cxn modelId="{92B73983-288F-42F2-A095-ABFD704DB729}" type="presOf" srcId="{72F9A6BB-6671-4877-9B47-1988B164CC37}" destId="{17069C68-3083-4724-A15F-BDDE4648823B}" srcOrd="0" destOrd="0" presId="urn:microsoft.com/office/officeart/2005/8/layout/vList2"/>
    <dgm:cxn modelId="{00AC6089-9C80-4ACE-8A8C-6861498F4FF7}" srcId="{AA564D49-7AA3-4587-BC73-C92E608B4C6E}" destId="{7750F253-871B-493F-931C-17DF207A7FF2}" srcOrd="3" destOrd="0" parTransId="{A8305A60-8E38-498A-A6A8-560766A383F0}" sibTransId="{DC6D231E-EF68-4C73-B482-6DAD14833AA0}"/>
    <dgm:cxn modelId="{91602C91-796F-41AC-BCC4-4EC5720F508C}" type="presOf" srcId="{AA564D49-7AA3-4587-BC73-C92E608B4C6E}" destId="{810AEAF4-98DA-4890-9F82-CAFCAB8D2B33}" srcOrd="0" destOrd="0" presId="urn:microsoft.com/office/officeart/2005/8/layout/vList2"/>
    <dgm:cxn modelId="{6723A2A7-1F71-48FA-B6F0-74AE57BF17F4}" srcId="{AA564D49-7AA3-4587-BC73-C92E608B4C6E}" destId="{8DA90EB4-6DC0-49D3-B913-C5DEDA01E569}" srcOrd="1" destOrd="0" parTransId="{09935D28-67F2-4133-BFDE-203AAEC607F4}" sibTransId="{D6A5B29C-25BD-460C-8EBD-42AA44EE8868}"/>
    <dgm:cxn modelId="{7B179AAA-70E2-4B94-BC95-5DD395FC48C0}" type="presOf" srcId="{44AB7E84-02C8-4BED-957A-3A8DE0DC654A}" destId="{FCFA4B71-0B90-4ECE-BF10-1626FA56B501}" srcOrd="0" destOrd="0" presId="urn:microsoft.com/office/officeart/2005/8/layout/vList2"/>
    <dgm:cxn modelId="{74B775EC-9593-4CDD-A957-786F3AAADB1A}" srcId="{AA564D49-7AA3-4587-BC73-C92E608B4C6E}" destId="{B6765B6A-C3B0-4EEC-8BD0-F016B7C88551}" srcOrd="4" destOrd="0" parTransId="{E33225D9-BB7D-48E0-8C99-5A0C3B989B5D}" sibTransId="{743EBC64-31A7-466B-A797-8252E3FD91C3}"/>
    <dgm:cxn modelId="{E79234F5-8ABE-4AAD-98A0-58B73D3B6A3A}" srcId="{AA564D49-7AA3-4587-BC73-C92E608B4C6E}" destId="{72F9A6BB-6671-4877-9B47-1988B164CC37}" srcOrd="2" destOrd="0" parTransId="{7669C1ED-D895-428B-B0A9-F103A9D813FF}" sibTransId="{8BA3F699-3EBB-4B6D-897B-97324BFEC09A}"/>
    <dgm:cxn modelId="{12096CB9-331C-4F6E-9516-8F5DE3646736}" type="presParOf" srcId="{810AEAF4-98DA-4890-9F82-CAFCAB8D2B33}" destId="{2A66EC4D-1887-4E73-9569-FB9FDB79E1A4}" srcOrd="0" destOrd="0" presId="urn:microsoft.com/office/officeart/2005/8/layout/vList2"/>
    <dgm:cxn modelId="{61B781E0-58F4-4506-BA6B-C9A1901B2B9B}" type="presParOf" srcId="{810AEAF4-98DA-4890-9F82-CAFCAB8D2B33}" destId="{42349E06-1772-46DB-926C-DE03BA1C8A34}" srcOrd="1" destOrd="0" presId="urn:microsoft.com/office/officeart/2005/8/layout/vList2"/>
    <dgm:cxn modelId="{0E1A43F3-5564-49FC-A7E2-6151C9E1BD06}" type="presParOf" srcId="{810AEAF4-98DA-4890-9F82-CAFCAB8D2B33}" destId="{4492448E-ED40-458D-8B8C-23859F571F53}" srcOrd="2" destOrd="0" presId="urn:microsoft.com/office/officeart/2005/8/layout/vList2"/>
    <dgm:cxn modelId="{3A9ADE88-C26B-4B58-94AC-F6CC245C8BB6}" type="presParOf" srcId="{810AEAF4-98DA-4890-9F82-CAFCAB8D2B33}" destId="{A76BB313-7014-428C-8B20-35C1AEEC1846}" srcOrd="3" destOrd="0" presId="urn:microsoft.com/office/officeart/2005/8/layout/vList2"/>
    <dgm:cxn modelId="{C304FF2D-2097-4EE4-B1D8-1DD300A67E80}" type="presParOf" srcId="{810AEAF4-98DA-4890-9F82-CAFCAB8D2B33}" destId="{17069C68-3083-4724-A15F-BDDE4648823B}" srcOrd="4" destOrd="0" presId="urn:microsoft.com/office/officeart/2005/8/layout/vList2"/>
    <dgm:cxn modelId="{F46E1F5F-3F67-4EB4-9CB1-07D399BECCD9}" type="presParOf" srcId="{810AEAF4-98DA-4890-9F82-CAFCAB8D2B33}" destId="{32D46C3D-FB9F-4E1D-845A-B10A74B7A319}" srcOrd="5" destOrd="0" presId="urn:microsoft.com/office/officeart/2005/8/layout/vList2"/>
    <dgm:cxn modelId="{C9BB8A05-EC57-4B66-AD96-C481DCF82602}" type="presParOf" srcId="{810AEAF4-98DA-4890-9F82-CAFCAB8D2B33}" destId="{FDBB0F19-C00F-48B8-8A14-F5F74866348F}" srcOrd="6" destOrd="0" presId="urn:microsoft.com/office/officeart/2005/8/layout/vList2"/>
    <dgm:cxn modelId="{EB833EEA-A469-4D49-B4FE-60CAF4EA2494}" type="presParOf" srcId="{810AEAF4-98DA-4890-9F82-CAFCAB8D2B33}" destId="{380226F8-D878-42F4-9D1F-3B23E4247E41}" srcOrd="7" destOrd="0" presId="urn:microsoft.com/office/officeart/2005/8/layout/vList2"/>
    <dgm:cxn modelId="{82F6B528-D1A1-4BCC-8108-2DFE281AE67F}" type="presParOf" srcId="{810AEAF4-98DA-4890-9F82-CAFCAB8D2B33}" destId="{CC325ABE-AFD7-48AE-AE5C-1331EB16C089}" srcOrd="8" destOrd="0" presId="urn:microsoft.com/office/officeart/2005/8/layout/vList2"/>
    <dgm:cxn modelId="{63C9E8EE-19F8-4890-A4E9-A472DE3F53DC}" type="presParOf" srcId="{810AEAF4-98DA-4890-9F82-CAFCAB8D2B33}" destId="{5DC4B88B-0A47-4A1A-9988-E7B405064F58}" srcOrd="9" destOrd="0" presId="urn:microsoft.com/office/officeart/2005/8/layout/vList2"/>
    <dgm:cxn modelId="{24BEB4D6-B98C-417C-84B9-8ADCAF4F4196}" type="presParOf" srcId="{810AEAF4-98DA-4890-9F82-CAFCAB8D2B33}" destId="{FCFA4B71-0B90-4ECE-BF10-1626FA56B501}" srcOrd="10" destOrd="0" presId="urn:microsoft.com/office/officeart/2005/8/layout/vList2"/>
    <dgm:cxn modelId="{549E0CA3-CB91-446A-A733-04C811A3ACE0}" type="presParOf" srcId="{810AEAF4-98DA-4890-9F82-CAFCAB8D2B33}" destId="{F7FA2A03-CB93-4706-BD9F-4CBC43BB2FC4}" srcOrd="11" destOrd="0" presId="urn:microsoft.com/office/officeart/2005/8/layout/vList2"/>
    <dgm:cxn modelId="{4347DD61-3099-4CDF-AA50-BB03CD362B80}" type="presParOf" srcId="{810AEAF4-98DA-4890-9F82-CAFCAB8D2B33}" destId="{07DEB465-DC03-4650-807E-D1F7A7C9D353}"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F5D4193-A17D-49B8-86D1-2615A35CB736}" type="doc">
      <dgm:prSet loTypeId="urn:microsoft.com/office/officeart/2005/8/layout/radial5" loCatId="cycle" qsTypeId="urn:microsoft.com/office/officeart/2005/8/quickstyle/simple5" qsCatId="simple" csTypeId="urn:microsoft.com/office/officeart/2005/8/colors/accent1_5" csCatId="accent1" phldr="1"/>
      <dgm:spPr/>
      <dgm:t>
        <a:bodyPr/>
        <a:lstStyle/>
        <a:p>
          <a:pPr rtl="1"/>
          <a:endParaRPr lang="ar-SA"/>
        </a:p>
      </dgm:t>
    </dgm:pt>
    <dgm:pt modelId="{023A1C6F-C49D-4405-8552-E95E5958B2BA}">
      <dgm:prSet phldrT="[نص]" custT="1"/>
      <dgm:spPr/>
      <dgm:t>
        <a:bodyPr spcFirstLastPara="0" vert="horz" wrap="square" lIns="25400" tIns="25400" rIns="25400" bIns="25400" numCol="1" spcCol="1270" anchor="ctr" anchorCtr="0"/>
        <a:lstStyle/>
        <a:p>
          <a:pPr rtl="1"/>
          <a:r>
            <a:rPr lang="ar-SA" sz="2000" b="1" kern="1200">
              <a:solidFill>
                <a:schemeClr val="tx1"/>
              </a:solidFill>
              <a:latin typeface="Sakkal Majalla" panose="02000000000000000000" pitchFamily="2" charset="-78"/>
              <a:ea typeface="+mn-ea"/>
              <a:cs typeface="Sakkal Majalla" panose="02000000000000000000" pitchFamily="2" charset="-78"/>
            </a:rPr>
            <a:t>مجال</a:t>
          </a:r>
          <a:r>
            <a:rPr lang="ar-SA" sz="2400" b="1" kern="1200">
              <a:solidFill>
                <a:schemeClr val="tx1"/>
              </a:solidFill>
              <a:latin typeface="Sakkal Majalla" panose="02000000000000000000" pitchFamily="2" charset="-78"/>
              <a:cs typeface="Sakkal Majalla" panose="02000000000000000000" pitchFamily="2" charset="-78"/>
            </a:rPr>
            <a:t> العمل</a:t>
          </a:r>
          <a:endParaRPr lang="ar-SA" sz="2400" b="1" kern="1200" dirty="0">
            <a:solidFill>
              <a:schemeClr val="tx1"/>
            </a:solidFill>
            <a:latin typeface="Sakkal Majalla" panose="02000000000000000000" pitchFamily="2" charset="-78"/>
            <a:cs typeface="Sakkal Majalla" panose="02000000000000000000" pitchFamily="2" charset="-78"/>
          </a:endParaRPr>
        </a:p>
      </dgm:t>
    </dgm:pt>
    <dgm:pt modelId="{F8AFAD86-6F66-4EFA-80DD-0AFEC64B187D}" type="parTrans" cxnId="{15E0F7A3-0DD1-4FF3-ACDA-8CE8B4D9CECA}">
      <dgm:prSet/>
      <dgm:spPr/>
      <dgm:t>
        <a:bodyPr/>
        <a:lstStyle/>
        <a:p>
          <a:pPr rtl="1"/>
          <a:endParaRPr lang="ar-SA"/>
        </a:p>
      </dgm:t>
    </dgm:pt>
    <dgm:pt modelId="{5D30B73E-874E-4EFA-B28D-AB86B1DC692D}" type="sibTrans" cxnId="{15E0F7A3-0DD1-4FF3-ACDA-8CE8B4D9CECA}">
      <dgm:prSet/>
      <dgm:spPr/>
      <dgm:t>
        <a:bodyPr/>
        <a:lstStyle/>
        <a:p>
          <a:pPr rtl="1"/>
          <a:endParaRPr lang="ar-SA"/>
        </a:p>
      </dgm:t>
    </dgm:pt>
    <dgm:pt modelId="{D6DD5924-2FA0-464F-95BC-F92A4CD1C9BB}">
      <dgm:prSet phldrT="[نص]" custT="1"/>
      <dgm:spPr/>
      <dgm:t>
        <a:bodyPr/>
        <a:lstStyle/>
        <a:p>
          <a:pPr rtl="1"/>
          <a:r>
            <a:rPr lang="ar-SA" sz="2000" b="1" dirty="0">
              <a:solidFill>
                <a:schemeClr val="tx1"/>
              </a:solidFill>
              <a:latin typeface="Sakkal Majalla" panose="02000000000000000000" pitchFamily="2" charset="-78"/>
              <a:cs typeface="Sakkal Majalla" panose="02000000000000000000" pitchFamily="2" charset="-78"/>
            </a:rPr>
            <a:t>رعوي</a:t>
          </a:r>
        </a:p>
      </dgm:t>
    </dgm:pt>
    <dgm:pt modelId="{E3FFD379-D155-44A7-9B46-056120B5F072}" type="parTrans" cxnId="{B2D40396-E221-479D-B5DA-2F666097AAD2}">
      <dgm:prSet custT="1"/>
      <dgm:spPr/>
      <dgm:t>
        <a:bodyPr spcFirstLastPara="0" vert="horz" wrap="square" lIns="25400" tIns="25400" rIns="25400" bIns="25400" numCol="1" spcCol="1270" anchor="ctr" anchorCtr="0"/>
        <a:lstStyle/>
        <a:p>
          <a:pPr marL="0" lvl="0" indent="0" algn="ctr" defTabSz="889000" rtl="1">
            <a:lnSpc>
              <a:spcPct val="90000"/>
            </a:lnSpc>
            <a:spcBef>
              <a:spcPct val="0"/>
            </a:spcBef>
            <a:spcAft>
              <a:spcPct val="35000"/>
            </a:spcAft>
            <a:buNone/>
          </a:pPr>
          <a:endParaRPr lang="ar-SA" sz="2000" b="1" kern="1200">
            <a:solidFill>
              <a:prstClr val="white"/>
            </a:solidFill>
            <a:latin typeface="Sakkal Majalla" panose="02000000000000000000" pitchFamily="2" charset="-78"/>
            <a:ea typeface="+mn-ea"/>
            <a:cs typeface="Sakkal Majalla" panose="02000000000000000000" pitchFamily="2" charset="-78"/>
          </a:endParaRPr>
        </a:p>
      </dgm:t>
    </dgm:pt>
    <dgm:pt modelId="{243C7816-5D8C-4150-90BF-91704A2F3BB2}" type="sibTrans" cxnId="{B2D40396-E221-479D-B5DA-2F666097AAD2}">
      <dgm:prSet/>
      <dgm:spPr/>
      <dgm:t>
        <a:bodyPr/>
        <a:lstStyle/>
        <a:p>
          <a:pPr rtl="1"/>
          <a:endParaRPr lang="ar-SA"/>
        </a:p>
      </dgm:t>
    </dgm:pt>
    <dgm:pt modelId="{64B126D7-4045-42A4-8CB5-A91E8645A4D7}">
      <dgm:prSet phldrT="[نص]" custT="1"/>
      <dgm:spPr/>
      <dgm:t>
        <a:bodyPr spcFirstLastPara="0" vert="horz" wrap="square" lIns="25400" tIns="25400" rIns="25400" bIns="25400" numCol="1" spcCol="1270" anchor="ctr" anchorCtr="0"/>
        <a:lstStyle/>
        <a:p>
          <a:pPr marL="0" lvl="0" indent="0" algn="ctr" defTabSz="889000" rtl="1">
            <a:lnSpc>
              <a:spcPct val="90000"/>
            </a:lnSpc>
            <a:spcBef>
              <a:spcPct val="0"/>
            </a:spcBef>
            <a:spcAft>
              <a:spcPct val="35000"/>
            </a:spcAft>
            <a:buNone/>
          </a:pPr>
          <a:r>
            <a:rPr lang="ar-SA" sz="2000" b="1" kern="1200">
              <a:solidFill>
                <a:schemeClr val="tx1"/>
              </a:solidFill>
              <a:latin typeface="Sakkal Majalla" panose="02000000000000000000" pitchFamily="2" charset="-78"/>
              <a:ea typeface="+mn-ea"/>
              <a:cs typeface="Sakkal Majalla" panose="02000000000000000000" pitchFamily="2" charset="-78"/>
            </a:rPr>
            <a:t>تنموي</a:t>
          </a:r>
          <a:endParaRPr lang="ar-SA" sz="2000" b="1" kern="1200" dirty="0">
            <a:solidFill>
              <a:schemeClr val="tx1"/>
            </a:solidFill>
            <a:latin typeface="Sakkal Majalla" panose="02000000000000000000" pitchFamily="2" charset="-78"/>
            <a:ea typeface="+mn-ea"/>
            <a:cs typeface="Sakkal Majalla" panose="02000000000000000000" pitchFamily="2" charset="-78"/>
          </a:endParaRPr>
        </a:p>
      </dgm:t>
    </dgm:pt>
    <dgm:pt modelId="{600181DC-EA21-4310-B0CA-A8DE915658E9}" type="parTrans" cxnId="{12390CB8-82CF-49F8-8520-23D8E18FAA19}">
      <dgm:prSet custT="1"/>
      <dgm:spPr/>
      <dgm:t>
        <a:bodyPr spcFirstLastPara="0" vert="horz" wrap="square" lIns="25400" tIns="25400" rIns="25400" bIns="25400" numCol="1" spcCol="1270" anchor="ctr" anchorCtr="0"/>
        <a:lstStyle/>
        <a:p>
          <a:pPr marL="0" lvl="0" indent="0" algn="ctr" defTabSz="889000" rtl="1">
            <a:lnSpc>
              <a:spcPct val="90000"/>
            </a:lnSpc>
            <a:spcBef>
              <a:spcPct val="0"/>
            </a:spcBef>
            <a:spcAft>
              <a:spcPct val="35000"/>
            </a:spcAft>
            <a:buNone/>
          </a:pPr>
          <a:endParaRPr lang="ar-SA" sz="2000" b="1" kern="1200">
            <a:solidFill>
              <a:prstClr val="white"/>
            </a:solidFill>
            <a:latin typeface="Sakkal Majalla" panose="02000000000000000000" pitchFamily="2" charset="-78"/>
            <a:ea typeface="+mn-ea"/>
            <a:cs typeface="Sakkal Majalla" panose="02000000000000000000" pitchFamily="2" charset="-78"/>
          </a:endParaRPr>
        </a:p>
      </dgm:t>
    </dgm:pt>
    <dgm:pt modelId="{EB5B726E-CFC2-493C-9AAC-8B0105FF5EF3}" type="sibTrans" cxnId="{12390CB8-82CF-49F8-8520-23D8E18FAA19}">
      <dgm:prSet/>
      <dgm:spPr/>
      <dgm:t>
        <a:bodyPr/>
        <a:lstStyle/>
        <a:p>
          <a:pPr rtl="1"/>
          <a:endParaRPr lang="ar-SA"/>
        </a:p>
      </dgm:t>
    </dgm:pt>
    <dgm:pt modelId="{3FF9ED07-72B8-4B56-9AB9-13C8A898A9C8}">
      <dgm:prSet phldrT="[نص]" custT="1"/>
      <dgm:spPr/>
      <dgm:t>
        <a:bodyPr spcFirstLastPara="0" vert="horz" wrap="square" lIns="25400" tIns="25400" rIns="25400" bIns="25400" numCol="1" spcCol="1270" anchor="ctr" anchorCtr="0"/>
        <a:lstStyle/>
        <a:p>
          <a:pPr marL="0" lvl="0" indent="0" algn="ctr" defTabSz="889000" rtl="1">
            <a:lnSpc>
              <a:spcPct val="90000"/>
            </a:lnSpc>
            <a:spcBef>
              <a:spcPct val="0"/>
            </a:spcBef>
            <a:spcAft>
              <a:spcPct val="35000"/>
            </a:spcAft>
            <a:buNone/>
          </a:pPr>
          <a:r>
            <a:rPr lang="ar-SA" sz="2000" b="1" kern="1200">
              <a:solidFill>
                <a:schemeClr val="tx1"/>
              </a:solidFill>
              <a:latin typeface="Sakkal Majalla" panose="02000000000000000000" pitchFamily="2" charset="-78"/>
              <a:ea typeface="+mn-ea"/>
              <a:cs typeface="Sakkal Majalla" panose="02000000000000000000" pitchFamily="2" charset="-78"/>
            </a:rPr>
            <a:t>اجتماعي</a:t>
          </a:r>
          <a:endParaRPr lang="ar-SA" sz="2000" b="1" kern="1200" dirty="0">
            <a:solidFill>
              <a:schemeClr val="tx1"/>
            </a:solidFill>
            <a:latin typeface="Sakkal Majalla" panose="02000000000000000000" pitchFamily="2" charset="-78"/>
            <a:ea typeface="+mn-ea"/>
            <a:cs typeface="Sakkal Majalla" panose="02000000000000000000" pitchFamily="2" charset="-78"/>
          </a:endParaRPr>
        </a:p>
      </dgm:t>
    </dgm:pt>
    <dgm:pt modelId="{7CDB645A-C6ED-43D2-8A57-3A54E47DB0C4}" type="parTrans" cxnId="{46963DAD-E3AA-468C-B730-A8C700A289A1}">
      <dgm:prSet custT="1"/>
      <dgm:spPr/>
      <dgm:t>
        <a:bodyPr spcFirstLastPara="0" vert="horz" wrap="square" lIns="25400" tIns="25400" rIns="25400" bIns="25400" numCol="1" spcCol="1270" anchor="ctr" anchorCtr="0"/>
        <a:lstStyle/>
        <a:p>
          <a:pPr marL="0" lvl="0" indent="0" algn="ctr" defTabSz="889000" rtl="1">
            <a:lnSpc>
              <a:spcPct val="90000"/>
            </a:lnSpc>
            <a:spcBef>
              <a:spcPct val="0"/>
            </a:spcBef>
            <a:spcAft>
              <a:spcPct val="35000"/>
            </a:spcAft>
            <a:buNone/>
          </a:pPr>
          <a:endParaRPr lang="ar-SA" sz="2000" b="1" kern="1200">
            <a:solidFill>
              <a:prstClr val="white"/>
            </a:solidFill>
            <a:latin typeface="Sakkal Majalla" panose="02000000000000000000" pitchFamily="2" charset="-78"/>
            <a:ea typeface="+mn-ea"/>
            <a:cs typeface="Sakkal Majalla" panose="02000000000000000000" pitchFamily="2" charset="-78"/>
          </a:endParaRPr>
        </a:p>
      </dgm:t>
    </dgm:pt>
    <dgm:pt modelId="{4E0CF413-5464-4544-9804-CF7474701CC6}" type="sibTrans" cxnId="{46963DAD-E3AA-468C-B730-A8C700A289A1}">
      <dgm:prSet/>
      <dgm:spPr/>
      <dgm:t>
        <a:bodyPr/>
        <a:lstStyle/>
        <a:p>
          <a:pPr rtl="1"/>
          <a:endParaRPr lang="ar-SA"/>
        </a:p>
      </dgm:t>
    </dgm:pt>
    <dgm:pt modelId="{7991B14C-F3C4-42FC-AC9B-C60E9729E4B6}" type="pres">
      <dgm:prSet presAssocID="{1F5D4193-A17D-49B8-86D1-2615A35CB736}" presName="Name0" presStyleCnt="0">
        <dgm:presLayoutVars>
          <dgm:chMax val="1"/>
          <dgm:dir/>
          <dgm:animLvl val="ctr"/>
          <dgm:resizeHandles val="exact"/>
        </dgm:presLayoutVars>
      </dgm:prSet>
      <dgm:spPr/>
    </dgm:pt>
    <dgm:pt modelId="{E42B5D03-69B8-4B18-B57B-40364FEE181B}" type="pres">
      <dgm:prSet presAssocID="{023A1C6F-C49D-4405-8552-E95E5958B2BA}" presName="centerShape" presStyleLbl="node0" presStyleIdx="0" presStyleCnt="1"/>
      <dgm:spPr>
        <a:xfrm>
          <a:off x="2362633" y="1416034"/>
          <a:ext cx="1011156" cy="1011156"/>
        </a:xfrm>
        <a:prstGeom prst="ellipse">
          <a:avLst/>
        </a:prstGeom>
      </dgm:spPr>
    </dgm:pt>
    <dgm:pt modelId="{E857E265-A67C-437E-8DA8-8D975CF04E05}" type="pres">
      <dgm:prSet presAssocID="{E3FFD379-D155-44A7-9B46-056120B5F072}" presName="parTrans" presStyleLbl="sibTrans2D1" presStyleIdx="0" presStyleCnt="3"/>
      <dgm:spPr>
        <a:xfrm rot="16200000">
          <a:off x="2761199" y="1048284"/>
          <a:ext cx="214025" cy="343793"/>
        </a:xfrm>
        <a:prstGeom prst="rightArrow">
          <a:avLst>
            <a:gd name="adj1" fmla="val 60000"/>
            <a:gd name="adj2" fmla="val 50000"/>
          </a:avLst>
        </a:prstGeom>
      </dgm:spPr>
    </dgm:pt>
    <dgm:pt modelId="{CBC892CB-A64E-4D79-9FE7-29AD70664BA5}" type="pres">
      <dgm:prSet presAssocID="{E3FFD379-D155-44A7-9B46-056120B5F072}" presName="connectorText" presStyleLbl="sibTrans2D1" presStyleIdx="0" presStyleCnt="3"/>
      <dgm:spPr/>
    </dgm:pt>
    <dgm:pt modelId="{81B0231D-53A5-45D4-B9E3-15E2A899ADA8}" type="pres">
      <dgm:prSet presAssocID="{D6DD5924-2FA0-464F-95BC-F92A4CD1C9BB}" presName="node" presStyleLbl="node1" presStyleIdx="0" presStyleCnt="3">
        <dgm:presLayoutVars>
          <dgm:bulletEnabled val="1"/>
        </dgm:presLayoutVars>
      </dgm:prSet>
      <dgm:spPr/>
    </dgm:pt>
    <dgm:pt modelId="{7BC8471B-80E4-45F0-B800-F1EAE91021FC}" type="pres">
      <dgm:prSet presAssocID="{600181DC-EA21-4310-B0CA-A8DE915658E9}" presName="parTrans" presStyleLbl="sibTrans2D1" presStyleIdx="1" presStyleCnt="3"/>
      <dgm:spPr>
        <a:xfrm rot="1800000">
          <a:off x="3368656" y="2100432"/>
          <a:ext cx="214025" cy="343793"/>
        </a:xfrm>
        <a:prstGeom prst="rightArrow">
          <a:avLst>
            <a:gd name="adj1" fmla="val 60000"/>
            <a:gd name="adj2" fmla="val 50000"/>
          </a:avLst>
        </a:prstGeom>
      </dgm:spPr>
    </dgm:pt>
    <dgm:pt modelId="{F094D860-E79C-4B0A-A70E-99CCD3361BA4}" type="pres">
      <dgm:prSet presAssocID="{600181DC-EA21-4310-B0CA-A8DE915658E9}" presName="connectorText" presStyleLbl="sibTrans2D1" presStyleIdx="1" presStyleCnt="3"/>
      <dgm:spPr/>
    </dgm:pt>
    <dgm:pt modelId="{78C1BD0F-E16C-4360-8750-3007D59546FF}" type="pres">
      <dgm:prSet presAssocID="{64B126D7-4045-42A4-8CB5-A91E8645A4D7}" presName="node" presStyleLbl="node1" presStyleIdx="1" presStyleCnt="3">
        <dgm:presLayoutVars>
          <dgm:bulletEnabled val="1"/>
        </dgm:presLayoutVars>
      </dgm:prSet>
      <dgm:spPr>
        <a:xfrm>
          <a:off x="3588040" y="2123523"/>
          <a:ext cx="1011156" cy="1011156"/>
        </a:xfrm>
        <a:prstGeom prst="ellipse">
          <a:avLst/>
        </a:prstGeom>
      </dgm:spPr>
    </dgm:pt>
    <dgm:pt modelId="{AEEBC6CD-D79A-47E8-A8CB-ACF26361B860}" type="pres">
      <dgm:prSet presAssocID="{7CDB645A-C6ED-43D2-8A57-3A54E47DB0C4}" presName="parTrans" presStyleLbl="sibTrans2D1" presStyleIdx="2" presStyleCnt="3"/>
      <dgm:spPr>
        <a:xfrm rot="9000000">
          <a:off x="2153741" y="2100432"/>
          <a:ext cx="214025" cy="343793"/>
        </a:xfrm>
        <a:prstGeom prst="rightArrow">
          <a:avLst>
            <a:gd name="adj1" fmla="val 60000"/>
            <a:gd name="adj2" fmla="val 50000"/>
          </a:avLst>
        </a:prstGeom>
      </dgm:spPr>
    </dgm:pt>
    <dgm:pt modelId="{F2B245C2-D4AB-482F-BB35-F39510FC6B10}" type="pres">
      <dgm:prSet presAssocID="{7CDB645A-C6ED-43D2-8A57-3A54E47DB0C4}" presName="connectorText" presStyleLbl="sibTrans2D1" presStyleIdx="2" presStyleCnt="3"/>
      <dgm:spPr/>
    </dgm:pt>
    <dgm:pt modelId="{14334F8B-CF1C-4D20-BACC-7391B2E5CB6D}" type="pres">
      <dgm:prSet presAssocID="{3FF9ED07-72B8-4B56-9AB9-13C8A898A9C8}" presName="node" presStyleLbl="node1" presStyleIdx="2" presStyleCnt="3">
        <dgm:presLayoutVars>
          <dgm:bulletEnabled val="1"/>
        </dgm:presLayoutVars>
      </dgm:prSet>
      <dgm:spPr>
        <a:xfrm>
          <a:off x="1137227" y="2123523"/>
          <a:ext cx="1011156" cy="1011156"/>
        </a:xfrm>
        <a:prstGeom prst="ellipse">
          <a:avLst/>
        </a:prstGeom>
      </dgm:spPr>
    </dgm:pt>
  </dgm:ptLst>
  <dgm:cxnLst>
    <dgm:cxn modelId="{C614FC08-1CC7-4779-84C3-E89E0DBC4B85}" type="presOf" srcId="{64B126D7-4045-42A4-8CB5-A91E8645A4D7}" destId="{78C1BD0F-E16C-4360-8750-3007D59546FF}" srcOrd="0" destOrd="0" presId="urn:microsoft.com/office/officeart/2005/8/layout/radial5"/>
    <dgm:cxn modelId="{59B6D70A-21E7-4504-8D34-B7B1EFBB33F2}" type="presOf" srcId="{7CDB645A-C6ED-43D2-8A57-3A54E47DB0C4}" destId="{F2B245C2-D4AB-482F-BB35-F39510FC6B10}" srcOrd="1" destOrd="0" presId="urn:microsoft.com/office/officeart/2005/8/layout/radial5"/>
    <dgm:cxn modelId="{99217314-4FD8-4F7F-9493-23FE30AF11C7}" type="presOf" srcId="{600181DC-EA21-4310-B0CA-A8DE915658E9}" destId="{7BC8471B-80E4-45F0-B800-F1EAE91021FC}" srcOrd="0" destOrd="0" presId="urn:microsoft.com/office/officeart/2005/8/layout/radial5"/>
    <dgm:cxn modelId="{5EA72332-BB0F-4C45-865B-78EB43DC57A4}" type="presOf" srcId="{023A1C6F-C49D-4405-8552-E95E5958B2BA}" destId="{E42B5D03-69B8-4B18-B57B-40364FEE181B}" srcOrd="0" destOrd="0" presId="urn:microsoft.com/office/officeart/2005/8/layout/radial5"/>
    <dgm:cxn modelId="{B24E2C35-6371-40C2-9226-89C4C00236DC}" type="presOf" srcId="{3FF9ED07-72B8-4B56-9AB9-13C8A898A9C8}" destId="{14334F8B-CF1C-4D20-BACC-7391B2E5CB6D}" srcOrd="0" destOrd="0" presId="urn:microsoft.com/office/officeart/2005/8/layout/radial5"/>
    <dgm:cxn modelId="{A7763441-D937-4981-A10D-02B2F51731A7}" type="presOf" srcId="{7CDB645A-C6ED-43D2-8A57-3A54E47DB0C4}" destId="{AEEBC6CD-D79A-47E8-A8CB-ACF26361B860}" srcOrd="0" destOrd="0" presId="urn:microsoft.com/office/officeart/2005/8/layout/radial5"/>
    <dgm:cxn modelId="{B2D40396-E221-479D-B5DA-2F666097AAD2}" srcId="{023A1C6F-C49D-4405-8552-E95E5958B2BA}" destId="{D6DD5924-2FA0-464F-95BC-F92A4CD1C9BB}" srcOrd="0" destOrd="0" parTransId="{E3FFD379-D155-44A7-9B46-056120B5F072}" sibTransId="{243C7816-5D8C-4150-90BF-91704A2F3BB2}"/>
    <dgm:cxn modelId="{15E0F7A3-0DD1-4FF3-ACDA-8CE8B4D9CECA}" srcId="{1F5D4193-A17D-49B8-86D1-2615A35CB736}" destId="{023A1C6F-C49D-4405-8552-E95E5958B2BA}" srcOrd="0" destOrd="0" parTransId="{F8AFAD86-6F66-4EFA-80DD-0AFEC64B187D}" sibTransId="{5D30B73E-874E-4EFA-B28D-AB86B1DC692D}"/>
    <dgm:cxn modelId="{46963DAD-E3AA-468C-B730-A8C700A289A1}" srcId="{023A1C6F-C49D-4405-8552-E95E5958B2BA}" destId="{3FF9ED07-72B8-4B56-9AB9-13C8A898A9C8}" srcOrd="2" destOrd="0" parTransId="{7CDB645A-C6ED-43D2-8A57-3A54E47DB0C4}" sibTransId="{4E0CF413-5464-4544-9804-CF7474701CC6}"/>
    <dgm:cxn modelId="{12390CB8-82CF-49F8-8520-23D8E18FAA19}" srcId="{023A1C6F-C49D-4405-8552-E95E5958B2BA}" destId="{64B126D7-4045-42A4-8CB5-A91E8645A4D7}" srcOrd="1" destOrd="0" parTransId="{600181DC-EA21-4310-B0CA-A8DE915658E9}" sibTransId="{EB5B726E-CFC2-493C-9AAC-8B0105FF5EF3}"/>
    <dgm:cxn modelId="{8108ECC4-BE7E-4945-B57F-EF6DCD99F28C}" type="presOf" srcId="{600181DC-EA21-4310-B0CA-A8DE915658E9}" destId="{F094D860-E79C-4B0A-A70E-99CCD3361BA4}" srcOrd="1" destOrd="0" presId="urn:microsoft.com/office/officeart/2005/8/layout/radial5"/>
    <dgm:cxn modelId="{6559FBD1-D3F3-44C6-922B-E56DAD787E5F}" type="presOf" srcId="{D6DD5924-2FA0-464F-95BC-F92A4CD1C9BB}" destId="{81B0231D-53A5-45D4-B9E3-15E2A899ADA8}" srcOrd="0" destOrd="0" presId="urn:microsoft.com/office/officeart/2005/8/layout/radial5"/>
    <dgm:cxn modelId="{2DEC52DF-AD24-42D0-BFC5-308F508E85DB}" type="presOf" srcId="{1F5D4193-A17D-49B8-86D1-2615A35CB736}" destId="{7991B14C-F3C4-42FC-AC9B-C60E9729E4B6}" srcOrd="0" destOrd="0" presId="urn:microsoft.com/office/officeart/2005/8/layout/radial5"/>
    <dgm:cxn modelId="{09FA06E9-28D9-451C-8542-822B0AE08CF7}" type="presOf" srcId="{E3FFD379-D155-44A7-9B46-056120B5F072}" destId="{E857E265-A67C-437E-8DA8-8D975CF04E05}" srcOrd="0" destOrd="0" presId="urn:microsoft.com/office/officeart/2005/8/layout/radial5"/>
    <dgm:cxn modelId="{905BC1F0-66EA-4609-BE1F-1B3A0DB4CDAB}" type="presOf" srcId="{E3FFD379-D155-44A7-9B46-056120B5F072}" destId="{CBC892CB-A64E-4D79-9FE7-29AD70664BA5}" srcOrd="1" destOrd="0" presId="urn:microsoft.com/office/officeart/2005/8/layout/radial5"/>
    <dgm:cxn modelId="{5275CF42-99A8-42E9-A684-F16A558CE50A}" type="presParOf" srcId="{7991B14C-F3C4-42FC-AC9B-C60E9729E4B6}" destId="{E42B5D03-69B8-4B18-B57B-40364FEE181B}" srcOrd="0" destOrd="0" presId="urn:microsoft.com/office/officeart/2005/8/layout/radial5"/>
    <dgm:cxn modelId="{F3AA1C0A-823A-4192-99AE-D06273A9591C}" type="presParOf" srcId="{7991B14C-F3C4-42FC-AC9B-C60E9729E4B6}" destId="{E857E265-A67C-437E-8DA8-8D975CF04E05}" srcOrd="1" destOrd="0" presId="urn:microsoft.com/office/officeart/2005/8/layout/radial5"/>
    <dgm:cxn modelId="{799EF286-C57C-4739-9A25-29CDC6350DFA}" type="presParOf" srcId="{E857E265-A67C-437E-8DA8-8D975CF04E05}" destId="{CBC892CB-A64E-4D79-9FE7-29AD70664BA5}" srcOrd="0" destOrd="0" presId="urn:microsoft.com/office/officeart/2005/8/layout/radial5"/>
    <dgm:cxn modelId="{C47C7FDF-8B5C-4672-A9BC-B8845CC8A631}" type="presParOf" srcId="{7991B14C-F3C4-42FC-AC9B-C60E9729E4B6}" destId="{81B0231D-53A5-45D4-B9E3-15E2A899ADA8}" srcOrd="2" destOrd="0" presId="urn:microsoft.com/office/officeart/2005/8/layout/radial5"/>
    <dgm:cxn modelId="{B618B9E4-3232-43AF-AA79-3D6FC2638B00}" type="presParOf" srcId="{7991B14C-F3C4-42FC-AC9B-C60E9729E4B6}" destId="{7BC8471B-80E4-45F0-B800-F1EAE91021FC}" srcOrd="3" destOrd="0" presId="urn:microsoft.com/office/officeart/2005/8/layout/radial5"/>
    <dgm:cxn modelId="{63967956-6F93-4F9A-B92F-EE90DF1321D9}" type="presParOf" srcId="{7BC8471B-80E4-45F0-B800-F1EAE91021FC}" destId="{F094D860-E79C-4B0A-A70E-99CCD3361BA4}" srcOrd="0" destOrd="0" presId="urn:microsoft.com/office/officeart/2005/8/layout/radial5"/>
    <dgm:cxn modelId="{4EDB8223-AD9D-4E61-89E1-BC15B4CF2F53}" type="presParOf" srcId="{7991B14C-F3C4-42FC-AC9B-C60E9729E4B6}" destId="{78C1BD0F-E16C-4360-8750-3007D59546FF}" srcOrd="4" destOrd="0" presId="urn:microsoft.com/office/officeart/2005/8/layout/radial5"/>
    <dgm:cxn modelId="{66487D8A-6D2C-4A06-8C2A-6A657E71EF79}" type="presParOf" srcId="{7991B14C-F3C4-42FC-AC9B-C60E9729E4B6}" destId="{AEEBC6CD-D79A-47E8-A8CB-ACF26361B860}" srcOrd="5" destOrd="0" presId="urn:microsoft.com/office/officeart/2005/8/layout/radial5"/>
    <dgm:cxn modelId="{0D4811D4-BB17-4C39-8640-2C0A2883A546}" type="presParOf" srcId="{AEEBC6CD-D79A-47E8-A8CB-ACF26361B860}" destId="{F2B245C2-D4AB-482F-BB35-F39510FC6B10}" srcOrd="0" destOrd="0" presId="urn:microsoft.com/office/officeart/2005/8/layout/radial5"/>
    <dgm:cxn modelId="{06A57E07-A887-415C-9750-242807458FCF}" type="presParOf" srcId="{7991B14C-F3C4-42FC-AC9B-C60E9729E4B6}" destId="{14334F8B-CF1C-4D20-BACC-7391B2E5CB6D}" srcOrd="6"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5997567-8EF2-492C-970B-6008A77BA4B9}" type="doc">
      <dgm:prSet loTypeId="urn:microsoft.com/office/officeart/2005/8/layout/cycle3" loCatId="cycle" qsTypeId="urn:microsoft.com/office/officeart/2005/8/quickstyle/3d1" qsCatId="3D" csTypeId="urn:microsoft.com/office/officeart/2005/8/colors/accent1_2" csCatId="accent1" phldr="1"/>
      <dgm:spPr/>
      <dgm:t>
        <a:bodyPr/>
        <a:lstStyle/>
        <a:p>
          <a:pPr rtl="1"/>
          <a:endParaRPr lang="ar-SA"/>
        </a:p>
      </dgm:t>
    </dgm:pt>
    <dgm:pt modelId="{457154F7-0DFC-4DA4-8F38-516B4C78812E}">
      <dgm:prSet custT="1"/>
      <dgm:spPr>
        <a:scene3d>
          <a:camera prst="orthographicFront"/>
          <a:lightRig rig="flat" dir="t"/>
        </a:scene3d>
        <a:sp3d prstMaterial="plastic">
          <a:bevelT w="120900" h="88900"/>
          <a:bevelB w="88900" h="31750" prst="angle"/>
        </a:sp3d>
      </dgm:spPr>
      <dgm:t>
        <a:bodyPr spcFirstLastPara="0" vert="horz" wrap="square" lIns="76200" tIns="76200" rIns="76200" bIns="76200" numCol="1" spcCol="1270" anchor="ctr" anchorCtr="0"/>
        <a:lstStyle/>
        <a:p>
          <a:pPr marL="0" lvl="0" indent="0" algn="ctr" defTabSz="889000" rtl="1">
            <a:lnSpc>
              <a:spcPct val="90000"/>
            </a:lnSpc>
            <a:spcBef>
              <a:spcPct val="0"/>
            </a:spcBef>
            <a:spcAft>
              <a:spcPct val="35000"/>
            </a:spcAft>
            <a:buNone/>
          </a:pPr>
          <a:r>
            <a:rPr lang="ar-SA" sz="2000" b="1" kern="1200" dirty="0">
              <a:solidFill>
                <a:schemeClr val="tx1"/>
              </a:solidFill>
              <a:latin typeface="Sakkal Majalla" panose="02000000000000000000" pitchFamily="2" charset="-78"/>
              <a:ea typeface="+mn-ea"/>
              <a:cs typeface="Sakkal Majalla" panose="02000000000000000000" pitchFamily="2" charset="-78"/>
            </a:rPr>
            <a:t>1/ الأسر الفقيرة </a:t>
          </a:r>
        </a:p>
        <a:p>
          <a:pPr marL="0" lvl="0" indent="0" algn="ctr" defTabSz="889000" rtl="1">
            <a:lnSpc>
              <a:spcPct val="90000"/>
            </a:lnSpc>
            <a:spcBef>
              <a:spcPct val="0"/>
            </a:spcBef>
            <a:spcAft>
              <a:spcPct val="35000"/>
            </a:spcAft>
            <a:buNone/>
          </a:pPr>
          <a:r>
            <a:rPr lang="ar-SA" sz="2000" b="1" kern="1200" dirty="0">
              <a:solidFill>
                <a:schemeClr val="tx1"/>
              </a:solidFill>
              <a:latin typeface="Sakkal Majalla" panose="02000000000000000000" pitchFamily="2" charset="-78"/>
              <a:ea typeface="+mn-ea"/>
              <a:cs typeface="Sakkal Majalla" panose="02000000000000000000" pitchFamily="2" charset="-78"/>
            </a:rPr>
            <a:t>وذوي الدخل المحدود</a:t>
          </a:r>
        </a:p>
      </dgm:t>
    </dgm:pt>
    <dgm:pt modelId="{8CCCE3AC-48FA-4DC0-B706-509EC402F311}" type="parTrans" cxnId="{21E5123D-270C-4747-8790-5A7BEDF6CB56}">
      <dgm:prSet/>
      <dgm:spPr/>
      <dgm:t>
        <a:bodyPr/>
        <a:lstStyle/>
        <a:p>
          <a:pPr rtl="1"/>
          <a:endParaRPr lang="ar-SA" sz="1400" b="1"/>
        </a:p>
      </dgm:t>
    </dgm:pt>
    <dgm:pt modelId="{642193F7-F860-43BB-9B35-75D59E0EA1CE}" type="sibTrans" cxnId="{21E5123D-270C-4747-8790-5A7BEDF6CB56}">
      <dgm:prSet/>
      <dgm:spPr/>
      <dgm:t>
        <a:bodyPr/>
        <a:lstStyle/>
        <a:p>
          <a:pPr rtl="1"/>
          <a:endParaRPr lang="ar-SA" sz="1400" b="1"/>
        </a:p>
      </dgm:t>
    </dgm:pt>
    <dgm:pt modelId="{C9A175BE-8D87-4599-9E80-B93771360B52}">
      <dgm:prSet custT="1"/>
      <dgm:spPr>
        <a:scene3d>
          <a:camera prst="orthographicFront"/>
          <a:lightRig rig="flat" dir="t"/>
        </a:scene3d>
        <a:sp3d prstMaterial="plastic">
          <a:bevelT w="120900" h="88900"/>
          <a:bevelB w="88900" h="31750" prst="angle"/>
        </a:sp3d>
      </dgm:spPr>
      <dgm:t>
        <a:bodyPr spcFirstLastPara="0" vert="horz" wrap="square" lIns="76200" tIns="76200" rIns="76200" bIns="76200" numCol="1" spcCol="1270" anchor="ctr" anchorCtr="0"/>
        <a:lstStyle/>
        <a:p>
          <a:pPr marL="0" lvl="0" algn="ctr" defTabSz="889000" rtl="1">
            <a:lnSpc>
              <a:spcPct val="90000"/>
            </a:lnSpc>
            <a:spcBef>
              <a:spcPct val="0"/>
            </a:spcBef>
            <a:spcAft>
              <a:spcPct val="35000"/>
            </a:spcAft>
            <a:buNone/>
          </a:pPr>
          <a:r>
            <a:rPr lang="ar-SA" sz="2000" b="1" kern="1200" dirty="0">
              <a:solidFill>
                <a:schemeClr val="tx1"/>
              </a:solidFill>
              <a:latin typeface="Sakkal Majalla" panose="02000000000000000000" pitchFamily="2" charset="-78"/>
              <a:ea typeface="+mn-ea"/>
              <a:cs typeface="Sakkal Majalla" panose="02000000000000000000" pitchFamily="2" charset="-78"/>
            </a:rPr>
            <a:t>2/ الأرامل</a:t>
          </a:r>
        </a:p>
      </dgm:t>
    </dgm:pt>
    <dgm:pt modelId="{B4D311E3-7198-43F1-8920-DBF295FC084B}" type="parTrans" cxnId="{F3CE8704-75EA-45DD-8FA0-6D65B6011899}">
      <dgm:prSet/>
      <dgm:spPr/>
      <dgm:t>
        <a:bodyPr/>
        <a:lstStyle/>
        <a:p>
          <a:pPr rtl="1"/>
          <a:endParaRPr lang="ar-SA" sz="1400" b="1"/>
        </a:p>
      </dgm:t>
    </dgm:pt>
    <dgm:pt modelId="{DCCC1C60-4408-4559-9FC2-BCEE7FD5A513}" type="sibTrans" cxnId="{F3CE8704-75EA-45DD-8FA0-6D65B6011899}">
      <dgm:prSet/>
      <dgm:spPr/>
      <dgm:t>
        <a:bodyPr/>
        <a:lstStyle/>
        <a:p>
          <a:pPr rtl="1"/>
          <a:endParaRPr lang="ar-SA" sz="1400" b="1"/>
        </a:p>
      </dgm:t>
    </dgm:pt>
    <dgm:pt modelId="{5CCD98EF-B910-4356-AE16-25FD00072943}">
      <dgm:prSet custT="1"/>
      <dgm:spPr>
        <a:scene3d>
          <a:camera prst="orthographicFront"/>
          <a:lightRig rig="flat" dir="t"/>
        </a:scene3d>
        <a:sp3d prstMaterial="plastic">
          <a:bevelT w="120900" h="88900"/>
          <a:bevelB w="88900" h="31750" prst="angle"/>
        </a:sp3d>
      </dgm:spPr>
      <dgm:t>
        <a:bodyPr spcFirstLastPara="0" vert="horz" wrap="square" lIns="76200" tIns="76200" rIns="76200" bIns="76200" numCol="1" spcCol="1270" anchor="ctr" anchorCtr="0"/>
        <a:lstStyle/>
        <a:p>
          <a:pPr marL="0" lvl="0" indent="0" algn="ctr" defTabSz="889000" rtl="1">
            <a:lnSpc>
              <a:spcPct val="90000"/>
            </a:lnSpc>
            <a:spcBef>
              <a:spcPct val="0"/>
            </a:spcBef>
            <a:spcAft>
              <a:spcPct val="35000"/>
            </a:spcAft>
            <a:buNone/>
          </a:pPr>
          <a:r>
            <a:rPr lang="ar-SA" sz="2000" b="1" kern="1200" dirty="0">
              <a:solidFill>
                <a:schemeClr val="tx1"/>
              </a:solidFill>
              <a:latin typeface="Sakkal Majalla" panose="02000000000000000000" pitchFamily="2" charset="-78"/>
              <a:ea typeface="+mn-ea"/>
              <a:cs typeface="Sakkal Majalla" panose="02000000000000000000" pitchFamily="2" charset="-78"/>
            </a:rPr>
            <a:t>3/ المطلقات</a:t>
          </a:r>
        </a:p>
      </dgm:t>
    </dgm:pt>
    <dgm:pt modelId="{A40A135A-67E5-4F0B-A2E0-7BA29F201E51}" type="parTrans" cxnId="{9D5B019F-407A-429B-A655-E01EC714BA21}">
      <dgm:prSet/>
      <dgm:spPr/>
      <dgm:t>
        <a:bodyPr/>
        <a:lstStyle/>
        <a:p>
          <a:pPr rtl="1"/>
          <a:endParaRPr lang="ar-SA" sz="1400" b="1"/>
        </a:p>
      </dgm:t>
    </dgm:pt>
    <dgm:pt modelId="{0FA5DB1C-D411-45C5-B54E-8DB92A4D327A}" type="sibTrans" cxnId="{9D5B019F-407A-429B-A655-E01EC714BA21}">
      <dgm:prSet/>
      <dgm:spPr/>
      <dgm:t>
        <a:bodyPr/>
        <a:lstStyle/>
        <a:p>
          <a:pPr rtl="1"/>
          <a:endParaRPr lang="ar-SA" sz="1400" b="1"/>
        </a:p>
      </dgm:t>
    </dgm:pt>
    <dgm:pt modelId="{2BE26F03-ED32-44F4-B89B-4E0D956D6AED}">
      <dgm:prSet custT="1"/>
      <dgm:spPr>
        <a:scene3d>
          <a:camera prst="orthographicFront"/>
          <a:lightRig rig="flat" dir="t"/>
        </a:scene3d>
        <a:sp3d prstMaterial="plastic">
          <a:bevelT w="120900" h="88900"/>
          <a:bevelB w="88900" h="31750" prst="angle"/>
        </a:sp3d>
      </dgm:spPr>
      <dgm:t>
        <a:bodyPr spcFirstLastPara="0" vert="horz" wrap="square" lIns="76200" tIns="76200" rIns="76200" bIns="76200" numCol="1" spcCol="1270" anchor="ctr" anchorCtr="0"/>
        <a:lstStyle/>
        <a:p>
          <a:pPr marL="0" lvl="0" indent="0" algn="ctr" defTabSz="889000" rtl="1">
            <a:lnSpc>
              <a:spcPct val="90000"/>
            </a:lnSpc>
            <a:spcBef>
              <a:spcPct val="0"/>
            </a:spcBef>
            <a:spcAft>
              <a:spcPct val="35000"/>
            </a:spcAft>
            <a:buNone/>
          </a:pPr>
          <a:r>
            <a:rPr lang="ar-SA" sz="2000" b="1" kern="1200" dirty="0">
              <a:solidFill>
                <a:schemeClr val="tx1"/>
              </a:solidFill>
              <a:latin typeface="Sakkal Majalla" panose="02000000000000000000" pitchFamily="2" charset="-78"/>
              <a:ea typeface="+mn-ea"/>
              <a:cs typeface="Sakkal Majalla" panose="02000000000000000000" pitchFamily="2" charset="-78"/>
            </a:rPr>
            <a:t>4/ الحالات الاستثنائية </a:t>
          </a:r>
        </a:p>
        <a:p>
          <a:pPr marL="0" lvl="0" indent="0" algn="ctr" defTabSz="889000" rtl="1">
            <a:lnSpc>
              <a:spcPct val="90000"/>
            </a:lnSpc>
            <a:spcBef>
              <a:spcPct val="0"/>
            </a:spcBef>
            <a:spcAft>
              <a:spcPct val="35000"/>
            </a:spcAft>
            <a:buNone/>
          </a:pPr>
          <a:r>
            <a:rPr lang="ar-SA" sz="2000" b="1" kern="1200" dirty="0">
              <a:solidFill>
                <a:schemeClr val="tx1"/>
              </a:solidFill>
              <a:latin typeface="Sakkal Majalla" panose="02000000000000000000" pitchFamily="2" charset="-78"/>
              <a:ea typeface="+mn-ea"/>
              <a:cs typeface="Sakkal Majalla" panose="02000000000000000000" pitchFamily="2" charset="-78"/>
            </a:rPr>
            <a:t>( الحوادث - الحرائق )</a:t>
          </a:r>
        </a:p>
      </dgm:t>
    </dgm:pt>
    <dgm:pt modelId="{FFAAA1BA-2DC8-4FC3-B209-39AED10210A3}" type="parTrans" cxnId="{0F414E13-C2C7-4425-B768-F0440253ABC5}">
      <dgm:prSet/>
      <dgm:spPr/>
      <dgm:t>
        <a:bodyPr/>
        <a:lstStyle/>
        <a:p>
          <a:pPr rtl="1"/>
          <a:endParaRPr lang="ar-SA" sz="1400" b="1"/>
        </a:p>
      </dgm:t>
    </dgm:pt>
    <dgm:pt modelId="{32889258-0C93-4D35-80AA-2403EC23E39F}" type="sibTrans" cxnId="{0F414E13-C2C7-4425-B768-F0440253ABC5}">
      <dgm:prSet/>
      <dgm:spPr/>
      <dgm:t>
        <a:bodyPr/>
        <a:lstStyle/>
        <a:p>
          <a:pPr rtl="1"/>
          <a:endParaRPr lang="ar-SA" sz="1400" b="1"/>
        </a:p>
      </dgm:t>
    </dgm:pt>
    <dgm:pt modelId="{47AAC7F1-552C-45D7-B5E5-D0D18C186D54}" type="pres">
      <dgm:prSet presAssocID="{05997567-8EF2-492C-970B-6008A77BA4B9}" presName="Name0" presStyleCnt="0">
        <dgm:presLayoutVars>
          <dgm:dir/>
          <dgm:resizeHandles val="exact"/>
        </dgm:presLayoutVars>
      </dgm:prSet>
      <dgm:spPr/>
    </dgm:pt>
    <dgm:pt modelId="{1038A96D-518F-4C17-890E-6E8343CBD626}" type="pres">
      <dgm:prSet presAssocID="{05997567-8EF2-492C-970B-6008A77BA4B9}" presName="cycle" presStyleCnt="0"/>
      <dgm:spPr/>
    </dgm:pt>
    <dgm:pt modelId="{DE6DFE37-7C61-4E07-B5C6-8B9399BDA08E}" type="pres">
      <dgm:prSet presAssocID="{457154F7-0DFC-4DA4-8F38-516B4C78812E}" presName="nodeFirstNode" presStyleLbl="node1" presStyleIdx="0" presStyleCnt="4">
        <dgm:presLayoutVars>
          <dgm:bulletEnabled val="1"/>
        </dgm:presLayoutVars>
      </dgm:prSet>
      <dgm:spPr>
        <a:xfrm>
          <a:off x="3518062" y="1748"/>
          <a:ext cx="2406852" cy="1203426"/>
        </a:xfrm>
        <a:prstGeom prst="roundRect">
          <a:avLst/>
        </a:prstGeom>
      </dgm:spPr>
    </dgm:pt>
    <dgm:pt modelId="{22C7B46C-21C9-4576-8C9F-7B358CE9C1CC}" type="pres">
      <dgm:prSet presAssocID="{642193F7-F860-43BB-9B35-75D59E0EA1CE}" presName="sibTransFirstNode" presStyleLbl="bgShp" presStyleIdx="0" presStyleCnt="1"/>
      <dgm:spPr/>
    </dgm:pt>
    <dgm:pt modelId="{145E681B-C60F-4148-815D-3B3C2DA3B128}" type="pres">
      <dgm:prSet presAssocID="{C9A175BE-8D87-4599-9E80-B93771360B52}" presName="nodeFollowingNodes" presStyleLbl="node1" presStyleIdx="1" presStyleCnt="4" custScaleX="111921" custRadScaleRad="156044" custRadScaleInc="2226">
        <dgm:presLayoutVars>
          <dgm:bulletEnabled val="1"/>
        </dgm:presLayoutVars>
      </dgm:prSet>
      <dgm:spPr>
        <a:xfrm>
          <a:off x="5438552" y="1501296"/>
          <a:ext cx="2693773" cy="1203426"/>
        </a:xfrm>
        <a:prstGeom prst="roundRect">
          <a:avLst/>
        </a:prstGeom>
      </dgm:spPr>
    </dgm:pt>
    <dgm:pt modelId="{841F4F9E-9C6F-43D2-B8CD-CE15803DD77D}" type="pres">
      <dgm:prSet presAssocID="{5CCD98EF-B910-4356-AE16-25FD00072943}" presName="nodeFollowingNodes" presStyleLbl="node1" presStyleIdx="2" presStyleCnt="4" custScaleX="111921" custRadScaleRad="103617" custRadScaleInc="-2377">
        <dgm:presLayoutVars>
          <dgm:bulletEnabled val="1"/>
        </dgm:presLayoutVars>
      </dgm:prSet>
      <dgm:spPr>
        <a:xfrm>
          <a:off x="1224576" y="3507169"/>
          <a:ext cx="2693773" cy="1203426"/>
        </a:xfrm>
        <a:prstGeom prst="roundRect">
          <a:avLst/>
        </a:prstGeom>
      </dgm:spPr>
    </dgm:pt>
    <dgm:pt modelId="{E9EBBC3C-4DFB-4429-83E7-A830BE2DF53A}" type="pres">
      <dgm:prSet presAssocID="{2BE26F03-ED32-44F4-B89B-4E0D956D6AED}" presName="nodeFollowingNodes" presStyleLbl="node1" presStyleIdx="3" presStyleCnt="4" custScaleX="111921" custRadScaleRad="155043" custRadScaleInc="-1795">
        <dgm:presLayoutVars>
          <dgm:bulletEnabled val="1"/>
        </dgm:presLayoutVars>
      </dgm:prSet>
      <dgm:spPr>
        <a:xfrm>
          <a:off x="1280413" y="1532120"/>
          <a:ext cx="2693773" cy="1203426"/>
        </a:xfrm>
        <a:prstGeom prst="roundRect">
          <a:avLst/>
        </a:prstGeom>
      </dgm:spPr>
    </dgm:pt>
  </dgm:ptLst>
  <dgm:cxnLst>
    <dgm:cxn modelId="{F3CE8704-75EA-45DD-8FA0-6D65B6011899}" srcId="{05997567-8EF2-492C-970B-6008A77BA4B9}" destId="{C9A175BE-8D87-4599-9E80-B93771360B52}" srcOrd="1" destOrd="0" parTransId="{B4D311E3-7198-43F1-8920-DBF295FC084B}" sibTransId="{DCCC1C60-4408-4559-9FC2-BCEE7FD5A513}"/>
    <dgm:cxn modelId="{0F414E13-C2C7-4425-B768-F0440253ABC5}" srcId="{05997567-8EF2-492C-970B-6008A77BA4B9}" destId="{2BE26F03-ED32-44F4-B89B-4E0D956D6AED}" srcOrd="3" destOrd="0" parTransId="{FFAAA1BA-2DC8-4FC3-B209-39AED10210A3}" sibTransId="{32889258-0C93-4D35-80AA-2403EC23E39F}"/>
    <dgm:cxn modelId="{BE38B929-675E-47B5-BD59-20C8FB0B710F}" type="presOf" srcId="{642193F7-F860-43BB-9B35-75D59E0EA1CE}" destId="{22C7B46C-21C9-4576-8C9F-7B358CE9C1CC}" srcOrd="0" destOrd="0" presId="urn:microsoft.com/office/officeart/2005/8/layout/cycle3"/>
    <dgm:cxn modelId="{21E5123D-270C-4747-8790-5A7BEDF6CB56}" srcId="{05997567-8EF2-492C-970B-6008A77BA4B9}" destId="{457154F7-0DFC-4DA4-8F38-516B4C78812E}" srcOrd="0" destOrd="0" parTransId="{8CCCE3AC-48FA-4DC0-B706-509EC402F311}" sibTransId="{642193F7-F860-43BB-9B35-75D59E0EA1CE}"/>
    <dgm:cxn modelId="{2F78323E-3240-4B4C-93E7-B67C691C6BF2}" type="presOf" srcId="{5CCD98EF-B910-4356-AE16-25FD00072943}" destId="{841F4F9E-9C6F-43D2-B8CD-CE15803DD77D}" srcOrd="0" destOrd="0" presId="urn:microsoft.com/office/officeart/2005/8/layout/cycle3"/>
    <dgm:cxn modelId="{430ECE86-1034-4933-AB3D-5426FDDB6CF4}" type="presOf" srcId="{05997567-8EF2-492C-970B-6008A77BA4B9}" destId="{47AAC7F1-552C-45D7-B5E5-D0D18C186D54}" srcOrd="0" destOrd="0" presId="urn:microsoft.com/office/officeart/2005/8/layout/cycle3"/>
    <dgm:cxn modelId="{B34D2093-3ACA-4FED-9E62-98877D3733C2}" type="presOf" srcId="{457154F7-0DFC-4DA4-8F38-516B4C78812E}" destId="{DE6DFE37-7C61-4E07-B5C6-8B9399BDA08E}" srcOrd="0" destOrd="0" presId="urn:microsoft.com/office/officeart/2005/8/layout/cycle3"/>
    <dgm:cxn modelId="{DF4EB69C-0853-4679-9C0F-981BF0C1D53A}" type="presOf" srcId="{2BE26F03-ED32-44F4-B89B-4E0D956D6AED}" destId="{E9EBBC3C-4DFB-4429-83E7-A830BE2DF53A}" srcOrd="0" destOrd="0" presId="urn:microsoft.com/office/officeart/2005/8/layout/cycle3"/>
    <dgm:cxn modelId="{9D5B019F-407A-429B-A655-E01EC714BA21}" srcId="{05997567-8EF2-492C-970B-6008A77BA4B9}" destId="{5CCD98EF-B910-4356-AE16-25FD00072943}" srcOrd="2" destOrd="0" parTransId="{A40A135A-67E5-4F0B-A2E0-7BA29F201E51}" sibTransId="{0FA5DB1C-D411-45C5-B54E-8DB92A4D327A}"/>
    <dgm:cxn modelId="{AED8CDDB-220D-4093-9A47-6DF80A18A0A6}" type="presOf" srcId="{C9A175BE-8D87-4599-9E80-B93771360B52}" destId="{145E681B-C60F-4148-815D-3B3C2DA3B128}" srcOrd="0" destOrd="0" presId="urn:microsoft.com/office/officeart/2005/8/layout/cycle3"/>
    <dgm:cxn modelId="{9BE16E46-6319-4F56-BC0D-3DC28433DAF7}" type="presParOf" srcId="{47AAC7F1-552C-45D7-B5E5-D0D18C186D54}" destId="{1038A96D-518F-4C17-890E-6E8343CBD626}" srcOrd="0" destOrd="0" presId="urn:microsoft.com/office/officeart/2005/8/layout/cycle3"/>
    <dgm:cxn modelId="{66C5F6E0-52C7-4619-B425-A1E6628AF9CC}" type="presParOf" srcId="{1038A96D-518F-4C17-890E-6E8343CBD626}" destId="{DE6DFE37-7C61-4E07-B5C6-8B9399BDA08E}" srcOrd="0" destOrd="0" presId="urn:microsoft.com/office/officeart/2005/8/layout/cycle3"/>
    <dgm:cxn modelId="{392B77A3-156C-470D-B653-CA6C621396D1}" type="presParOf" srcId="{1038A96D-518F-4C17-890E-6E8343CBD626}" destId="{22C7B46C-21C9-4576-8C9F-7B358CE9C1CC}" srcOrd="1" destOrd="0" presId="urn:microsoft.com/office/officeart/2005/8/layout/cycle3"/>
    <dgm:cxn modelId="{B573BC11-7F60-492D-AB47-7134950CEF67}" type="presParOf" srcId="{1038A96D-518F-4C17-890E-6E8343CBD626}" destId="{145E681B-C60F-4148-815D-3B3C2DA3B128}" srcOrd="2" destOrd="0" presId="urn:microsoft.com/office/officeart/2005/8/layout/cycle3"/>
    <dgm:cxn modelId="{D56B4F1E-009F-4AB4-89AE-7DA04EBAB2B1}" type="presParOf" srcId="{1038A96D-518F-4C17-890E-6E8343CBD626}" destId="{841F4F9E-9C6F-43D2-B8CD-CE15803DD77D}" srcOrd="3" destOrd="0" presId="urn:microsoft.com/office/officeart/2005/8/layout/cycle3"/>
    <dgm:cxn modelId="{2495C9C9-3BED-4EBC-AAEC-4E71BEF20F69}" type="presParOf" srcId="{1038A96D-518F-4C17-890E-6E8343CBD626}" destId="{E9EBBC3C-4DFB-4429-83E7-A830BE2DF53A}" srcOrd="4"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6F786045-1376-4B91-A855-7E64D94F914D}" type="doc">
      <dgm:prSet loTypeId="urn:microsoft.com/office/officeart/2005/8/layout/pyramid2" loCatId="list" qsTypeId="urn:microsoft.com/office/officeart/2005/8/quickstyle/simple1" qsCatId="simple" csTypeId="urn:microsoft.com/office/officeart/2005/8/colors/accent2_4" csCatId="accent2" phldr="1"/>
      <dgm:spPr/>
      <dgm:t>
        <a:bodyPr/>
        <a:lstStyle/>
        <a:p>
          <a:pPr rtl="1"/>
          <a:endParaRPr lang="ar-SA"/>
        </a:p>
      </dgm:t>
    </dgm:pt>
    <dgm:pt modelId="{52D21D1E-8AEF-406B-AD1E-8E343BAE4CB7}">
      <dgm:prSet custT="1"/>
      <dgm:spPr/>
      <dgm:t>
        <a:bodyPr/>
        <a:lstStyle/>
        <a:p>
          <a:pPr rtl="1"/>
          <a:r>
            <a:rPr lang="ar-SA" sz="1400" b="1" dirty="0">
              <a:latin typeface="Sakkal Majalla" panose="02000000000000000000" pitchFamily="2" charset="-78"/>
              <a:cs typeface="Sakkal Majalla" panose="02000000000000000000" pitchFamily="2" charset="-78"/>
            </a:rPr>
            <a:t>الاستراتيجية</a:t>
          </a:r>
        </a:p>
      </dgm:t>
    </dgm:pt>
    <dgm:pt modelId="{A1686506-D106-4B47-9B70-EE9A94C6C151}" type="parTrans" cxnId="{E76C5774-C5AC-4C05-9C70-B1893C6E1D1A}">
      <dgm:prSet/>
      <dgm:spPr/>
      <dgm:t>
        <a:bodyPr/>
        <a:lstStyle/>
        <a:p>
          <a:pPr rtl="1"/>
          <a:endParaRPr lang="ar-SA"/>
        </a:p>
      </dgm:t>
    </dgm:pt>
    <dgm:pt modelId="{5C5C1EC1-8A3E-473A-B170-9AF07B504817}" type="sibTrans" cxnId="{E76C5774-C5AC-4C05-9C70-B1893C6E1D1A}">
      <dgm:prSet/>
      <dgm:spPr/>
      <dgm:t>
        <a:bodyPr/>
        <a:lstStyle/>
        <a:p>
          <a:pPr rtl="1"/>
          <a:endParaRPr lang="ar-SA"/>
        </a:p>
      </dgm:t>
    </dgm:pt>
    <dgm:pt modelId="{6A514112-0827-4534-8A5D-93EB2175F867}">
      <dgm:prSet custT="1"/>
      <dgm:spPr/>
      <dgm:t>
        <a:bodyPr/>
        <a:lstStyle/>
        <a:p>
          <a:pPr rtl="1"/>
          <a:r>
            <a:rPr lang="ar-SA" sz="1400" b="1" dirty="0">
              <a:latin typeface="Sakkal Majalla" panose="02000000000000000000" pitchFamily="2" charset="-78"/>
              <a:cs typeface="Sakkal Majalla" panose="02000000000000000000" pitchFamily="2" charset="-78"/>
            </a:rPr>
            <a:t>الهيكل</a:t>
          </a:r>
        </a:p>
      </dgm:t>
    </dgm:pt>
    <dgm:pt modelId="{F6DCC425-8121-4916-A4B4-F0EDB81E3FD6}" type="parTrans" cxnId="{6773B400-72EC-4C2A-B0E7-9FF55940ECDD}">
      <dgm:prSet/>
      <dgm:spPr/>
      <dgm:t>
        <a:bodyPr/>
        <a:lstStyle/>
        <a:p>
          <a:pPr rtl="1"/>
          <a:endParaRPr lang="ar-SA"/>
        </a:p>
      </dgm:t>
    </dgm:pt>
    <dgm:pt modelId="{05BE4280-FE86-4883-8FEE-96C98CFA3058}" type="sibTrans" cxnId="{6773B400-72EC-4C2A-B0E7-9FF55940ECDD}">
      <dgm:prSet/>
      <dgm:spPr/>
      <dgm:t>
        <a:bodyPr/>
        <a:lstStyle/>
        <a:p>
          <a:pPr rtl="1"/>
          <a:endParaRPr lang="ar-SA"/>
        </a:p>
      </dgm:t>
    </dgm:pt>
    <dgm:pt modelId="{93CFDE6A-87DC-4F96-965A-FEC6A47F0D91}">
      <dgm:prSet custT="1"/>
      <dgm:spPr/>
      <dgm:t>
        <a:bodyPr/>
        <a:lstStyle/>
        <a:p>
          <a:pPr rtl="1"/>
          <a:r>
            <a:rPr lang="ar-SA" sz="1400" b="1" dirty="0">
              <a:latin typeface="Sakkal Majalla" panose="02000000000000000000" pitchFamily="2" charset="-78"/>
              <a:cs typeface="Sakkal Majalla" panose="02000000000000000000" pitchFamily="2" charset="-78"/>
            </a:rPr>
            <a:t>الهيئة الإدارية</a:t>
          </a:r>
        </a:p>
      </dgm:t>
    </dgm:pt>
    <dgm:pt modelId="{427A6E5A-F7D4-4A6C-BCD1-5F702527BD33}" type="parTrans" cxnId="{AA82665D-BCA8-43B1-97E9-980B7452056E}">
      <dgm:prSet/>
      <dgm:spPr/>
      <dgm:t>
        <a:bodyPr/>
        <a:lstStyle/>
        <a:p>
          <a:pPr rtl="1"/>
          <a:endParaRPr lang="ar-SA"/>
        </a:p>
      </dgm:t>
    </dgm:pt>
    <dgm:pt modelId="{CFF7D46F-6950-4B17-B18F-802BDFC93F19}" type="sibTrans" cxnId="{AA82665D-BCA8-43B1-97E9-980B7452056E}">
      <dgm:prSet/>
      <dgm:spPr/>
      <dgm:t>
        <a:bodyPr/>
        <a:lstStyle/>
        <a:p>
          <a:pPr rtl="1"/>
          <a:endParaRPr lang="ar-SA"/>
        </a:p>
      </dgm:t>
    </dgm:pt>
    <dgm:pt modelId="{76AF5947-66BA-4C2A-BFA4-DD614A9D5D79}">
      <dgm:prSet custT="1"/>
      <dgm:spPr/>
      <dgm:t>
        <a:bodyPr/>
        <a:lstStyle/>
        <a:p>
          <a:pPr rtl="1"/>
          <a:r>
            <a:rPr lang="ar-SA" sz="1400" b="1" dirty="0">
              <a:latin typeface="Sakkal Majalla" panose="02000000000000000000" pitchFamily="2" charset="-78"/>
              <a:cs typeface="Sakkal Majalla" panose="02000000000000000000" pitchFamily="2" charset="-78"/>
            </a:rPr>
            <a:t>الأنظمة</a:t>
          </a:r>
        </a:p>
      </dgm:t>
    </dgm:pt>
    <dgm:pt modelId="{74879084-44F6-4C91-933A-B905D72BC702}" type="parTrans" cxnId="{5B5AA195-60FC-4A5C-80FF-578E4DDA19A4}">
      <dgm:prSet/>
      <dgm:spPr/>
      <dgm:t>
        <a:bodyPr/>
        <a:lstStyle/>
        <a:p>
          <a:pPr rtl="1"/>
          <a:endParaRPr lang="ar-SA"/>
        </a:p>
      </dgm:t>
    </dgm:pt>
    <dgm:pt modelId="{1F54B6C0-B8F5-417E-B0A3-CE935980A830}" type="sibTrans" cxnId="{5B5AA195-60FC-4A5C-80FF-578E4DDA19A4}">
      <dgm:prSet/>
      <dgm:spPr/>
      <dgm:t>
        <a:bodyPr/>
        <a:lstStyle/>
        <a:p>
          <a:pPr rtl="1"/>
          <a:endParaRPr lang="ar-SA"/>
        </a:p>
      </dgm:t>
    </dgm:pt>
    <dgm:pt modelId="{30EBE592-20C6-4E90-93D1-6228F9FEA411}">
      <dgm:prSet custT="1"/>
      <dgm:spPr/>
      <dgm:t>
        <a:bodyPr/>
        <a:lstStyle/>
        <a:p>
          <a:pPr rtl="1"/>
          <a:r>
            <a:rPr lang="ar-SA" sz="1400" b="1" dirty="0">
              <a:latin typeface="Sakkal Majalla" panose="02000000000000000000" pitchFamily="2" charset="-78"/>
              <a:cs typeface="Sakkal Majalla" panose="02000000000000000000" pitchFamily="2" charset="-78"/>
            </a:rPr>
            <a:t>نمط الإدارة</a:t>
          </a:r>
        </a:p>
      </dgm:t>
    </dgm:pt>
    <dgm:pt modelId="{62462AB4-313A-49AD-B5CB-1284C0485DF9}" type="parTrans" cxnId="{D931B87B-A150-4A59-A53D-3073320442A4}">
      <dgm:prSet/>
      <dgm:spPr/>
      <dgm:t>
        <a:bodyPr/>
        <a:lstStyle/>
        <a:p>
          <a:pPr rtl="1"/>
          <a:endParaRPr lang="ar-SA"/>
        </a:p>
      </dgm:t>
    </dgm:pt>
    <dgm:pt modelId="{C7029EBB-3811-4409-ADF4-26F6C916A90A}" type="sibTrans" cxnId="{D931B87B-A150-4A59-A53D-3073320442A4}">
      <dgm:prSet/>
      <dgm:spPr/>
      <dgm:t>
        <a:bodyPr/>
        <a:lstStyle/>
        <a:p>
          <a:pPr rtl="1"/>
          <a:endParaRPr lang="ar-SA"/>
        </a:p>
      </dgm:t>
    </dgm:pt>
    <dgm:pt modelId="{59F020A4-EEBE-4FDA-BAF9-B569D03A19BA}">
      <dgm:prSet custT="1"/>
      <dgm:spPr/>
      <dgm:t>
        <a:bodyPr/>
        <a:lstStyle/>
        <a:p>
          <a:pPr rtl="1"/>
          <a:r>
            <a:rPr lang="ar-SA" sz="1400" b="1" dirty="0">
              <a:latin typeface="Sakkal Majalla" panose="02000000000000000000" pitchFamily="2" charset="-78"/>
              <a:cs typeface="Sakkal Majalla" panose="02000000000000000000" pitchFamily="2" charset="-78"/>
            </a:rPr>
            <a:t>القيم المشتركة</a:t>
          </a:r>
        </a:p>
      </dgm:t>
    </dgm:pt>
    <dgm:pt modelId="{595D706B-FF46-4A01-9B03-4785E471AF4A}" type="parTrans" cxnId="{7A07B092-C02F-4C4C-A354-467137C2F396}">
      <dgm:prSet/>
      <dgm:spPr/>
      <dgm:t>
        <a:bodyPr/>
        <a:lstStyle/>
        <a:p>
          <a:pPr rtl="1"/>
          <a:endParaRPr lang="ar-SA"/>
        </a:p>
      </dgm:t>
    </dgm:pt>
    <dgm:pt modelId="{76C5868D-218C-40C1-946C-086F0B58C51F}" type="sibTrans" cxnId="{7A07B092-C02F-4C4C-A354-467137C2F396}">
      <dgm:prSet/>
      <dgm:spPr/>
      <dgm:t>
        <a:bodyPr/>
        <a:lstStyle/>
        <a:p>
          <a:pPr rtl="1"/>
          <a:endParaRPr lang="ar-SA"/>
        </a:p>
      </dgm:t>
    </dgm:pt>
    <dgm:pt modelId="{75DE284C-4961-41B9-AFA3-F605CD47EB9C}">
      <dgm:prSet custT="1"/>
      <dgm:spPr/>
      <dgm:t>
        <a:bodyPr/>
        <a:lstStyle/>
        <a:p>
          <a:pPr rtl="1"/>
          <a:r>
            <a:rPr lang="ar-SA" sz="1400" b="1" dirty="0">
              <a:latin typeface="Sakkal Majalla" panose="02000000000000000000" pitchFamily="2" charset="-78"/>
              <a:cs typeface="Sakkal Majalla" panose="02000000000000000000" pitchFamily="2" charset="-78"/>
            </a:rPr>
            <a:t>المهارات</a:t>
          </a:r>
        </a:p>
      </dgm:t>
    </dgm:pt>
    <dgm:pt modelId="{59B905B6-B2A6-4D40-8D4D-6D4AB20DAC90}" type="parTrans" cxnId="{52F978DF-5644-4FE5-930E-ED7DCF7314F8}">
      <dgm:prSet/>
      <dgm:spPr/>
      <dgm:t>
        <a:bodyPr/>
        <a:lstStyle/>
        <a:p>
          <a:pPr rtl="1"/>
          <a:endParaRPr lang="ar-SA"/>
        </a:p>
      </dgm:t>
    </dgm:pt>
    <dgm:pt modelId="{74689955-EC8D-49A4-9BAC-8E6D803E2A96}" type="sibTrans" cxnId="{52F978DF-5644-4FE5-930E-ED7DCF7314F8}">
      <dgm:prSet/>
      <dgm:spPr/>
      <dgm:t>
        <a:bodyPr/>
        <a:lstStyle/>
        <a:p>
          <a:pPr rtl="1"/>
          <a:endParaRPr lang="ar-SA"/>
        </a:p>
      </dgm:t>
    </dgm:pt>
    <dgm:pt modelId="{173259A9-2D0C-4728-A6BF-D69D4F154E3A}" type="pres">
      <dgm:prSet presAssocID="{6F786045-1376-4B91-A855-7E64D94F914D}" presName="compositeShape" presStyleCnt="0">
        <dgm:presLayoutVars>
          <dgm:dir/>
          <dgm:resizeHandles/>
        </dgm:presLayoutVars>
      </dgm:prSet>
      <dgm:spPr/>
    </dgm:pt>
    <dgm:pt modelId="{CB1E24E7-70ED-4557-8B3B-43B3EA110601}" type="pres">
      <dgm:prSet presAssocID="{6F786045-1376-4B91-A855-7E64D94F914D}" presName="pyramid" presStyleLbl="node1" presStyleIdx="0" presStyleCnt="1" custLinFactNeighborY="472"/>
      <dgm:spPr/>
    </dgm:pt>
    <dgm:pt modelId="{01F0373D-4683-4772-B7CE-D67E4CDF17E1}" type="pres">
      <dgm:prSet presAssocID="{6F786045-1376-4B91-A855-7E64D94F914D}" presName="theList" presStyleCnt="0"/>
      <dgm:spPr/>
    </dgm:pt>
    <dgm:pt modelId="{BCF92B17-16DD-4277-969B-D1FCC7AE9A34}" type="pres">
      <dgm:prSet presAssocID="{52D21D1E-8AEF-406B-AD1E-8E343BAE4CB7}" presName="aNode" presStyleLbl="fgAcc1" presStyleIdx="0" presStyleCnt="7">
        <dgm:presLayoutVars>
          <dgm:bulletEnabled val="1"/>
        </dgm:presLayoutVars>
      </dgm:prSet>
      <dgm:spPr/>
    </dgm:pt>
    <dgm:pt modelId="{2550409C-AB03-4479-8C1E-EFA4D6A33A41}" type="pres">
      <dgm:prSet presAssocID="{52D21D1E-8AEF-406B-AD1E-8E343BAE4CB7}" presName="aSpace" presStyleCnt="0"/>
      <dgm:spPr/>
    </dgm:pt>
    <dgm:pt modelId="{A6B3FB01-8F1D-4CB8-BCC4-B139AAE9C6FE}" type="pres">
      <dgm:prSet presAssocID="{6A514112-0827-4534-8A5D-93EB2175F867}" presName="aNode" presStyleLbl="fgAcc1" presStyleIdx="1" presStyleCnt="7">
        <dgm:presLayoutVars>
          <dgm:bulletEnabled val="1"/>
        </dgm:presLayoutVars>
      </dgm:prSet>
      <dgm:spPr/>
    </dgm:pt>
    <dgm:pt modelId="{CD28D4D0-5FCC-4727-876E-2C8C35F2F56B}" type="pres">
      <dgm:prSet presAssocID="{6A514112-0827-4534-8A5D-93EB2175F867}" presName="aSpace" presStyleCnt="0"/>
      <dgm:spPr/>
    </dgm:pt>
    <dgm:pt modelId="{A7B5E890-F2B2-406C-8ED7-46CDA64DF3CF}" type="pres">
      <dgm:prSet presAssocID="{76AF5947-66BA-4C2A-BFA4-DD614A9D5D79}" presName="aNode" presStyleLbl="fgAcc1" presStyleIdx="2" presStyleCnt="7">
        <dgm:presLayoutVars>
          <dgm:bulletEnabled val="1"/>
        </dgm:presLayoutVars>
      </dgm:prSet>
      <dgm:spPr/>
    </dgm:pt>
    <dgm:pt modelId="{066E5D18-F91D-488E-A449-F1E229B5720F}" type="pres">
      <dgm:prSet presAssocID="{76AF5947-66BA-4C2A-BFA4-DD614A9D5D79}" presName="aSpace" presStyleCnt="0"/>
      <dgm:spPr/>
    </dgm:pt>
    <dgm:pt modelId="{B2BC032E-FF46-4CD7-A70A-9524C01DD7B4}" type="pres">
      <dgm:prSet presAssocID="{30EBE592-20C6-4E90-93D1-6228F9FEA411}" presName="aNode" presStyleLbl="fgAcc1" presStyleIdx="3" presStyleCnt="7">
        <dgm:presLayoutVars>
          <dgm:bulletEnabled val="1"/>
        </dgm:presLayoutVars>
      </dgm:prSet>
      <dgm:spPr/>
    </dgm:pt>
    <dgm:pt modelId="{92C435A9-5E6F-4760-96AA-BAEA67A35105}" type="pres">
      <dgm:prSet presAssocID="{30EBE592-20C6-4E90-93D1-6228F9FEA411}" presName="aSpace" presStyleCnt="0"/>
      <dgm:spPr/>
    </dgm:pt>
    <dgm:pt modelId="{83F0669C-593D-4B91-910C-3E7AEF6ECADB}" type="pres">
      <dgm:prSet presAssocID="{93CFDE6A-87DC-4F96-965A-FEC6A47F0D91}" presName="aNode" presStyleLbl="fgAcc1" presStyleIdx="4" presStyleCnt="7">
        <dgm:presLayoutVars>
          <dgm:bulletEnabled val="1"/>
        </dgm:presLayoutVars>
      </dgm:prSet>
      <dgm:spPr/>
    </dgm:pt>
    <dgm:pt modelId="{EF0D2F31-C781-492C-8C36-13FE9F099E6F}" type="pres">
      <dgm:prSet presAssocID="{93CFDE6A-87DC-4F96-965A-FEC6A47F0D91}" presName="aSpace" presStyleCnt="0"/>
      <dgm:spPr/>
    </dgm:pt>
    <dgm:pt modelId="{A1474EE2-E08B-4E0A-9CA8-04E283EA07A9}" type="pres">
      <dgm:prSet presAssocID="{59F020A4-EEBE-4FDA-BAF9-B569D03A19BA}" presName="aNode" presStyleLbl="fgAcc1" presStyleIdx="5" presStyleCnt="7">
        <dgm:presLayoutVars>
          <dgm:bulletEnabled val="1"/>
        </dgm:presLayoutVars>
      </dgm:prSet>
      <dgm:spPr/>
    </dgm:pt>
    <dgm:pt modelId="{C00DB5C4-3969-41DA-B4F8-9F9322483C18}" type="pres">
      <dgm:prSet presAssocID="{59F020A4-EEBE-4FDA-BAF9-B569D03A19BA}" presName="aSpace" presStyleCnt="0"/>
      <dgm:spPr/>
    </dgm:pt>
    <dgm:pt modelId="{B8453D9F-BAEC-47BD-AE58-86F3C9F5EF50}" type="pres">
      <dgm:prSet presAssocID="{75DE284C-4961-41B9-AFA3-F605CD47EB9C}" presName="aNode" presStyleLbl="fgAcc1" presStyleIdx="6" presStyleCnt="7">
        <dgm:presLayoutVars>
          <dgm:bulletEnabled val="1"/>
        </dgm:presLayoutVars>
      </dgm:prSet>
      <dgm:spPr/>
    </dgm:pt>
    <dgm:pt modelId="{CA8ED318-E538-46BD-9BD1-3A796A1CB994}" type="pres">
      <dgm:prSet presAssocID="{75DE284C-4961-41B9-AFA3-F605CD47EB9C}" presName="aSpace" presStyleCnt="0"/>
      <dgm:spPr/>
    </dgm:pt>
  </dgm:ptLst>
  <dgm:cxnLst>
    <dgm:cxn modelId="{6773B400-72EC-4C2A-B0E7-9FF55940ECDD}" srcId="{6F786045-1376-4B91-A855-7E64D94F914D}" destId="{6A514112-0827-4534-8A5D-93EB2175F867}" srcOrd="1" destOrd="0" parTransId="{F6DCC425-8121-4916-A4B4-F0EDB81E3FD6}" sibTransId="{05BE4280-FE86-4883-8FEE-96C98CFA3058}"/>
    <dgm:cxn modelId="{0645450B-8620-475F-8B43-7DC74497EF6A}" type="presOf" srcId="{52D21D1E-8AEF-406B-AD1E-8E343BAE4CB7}" destId="{BCF92B17-16DD-4277-969B-D1FCC7AE9A34}" srcOrd="0" destOrd="0" presId="urn:microsoft.com/office/officeart/2005/8/layout/pyramid2"/>
    <dgm:cxn modelId="{85D48311-1B3C-4366-9C1A-6117101311F3}" type="presOf" srcId="{6A514112-0827-4534-8A5D-93EB2175F867}" destId="{A6B3FB01-8F1D-4CB8-BCC4-B139AAE9C6FE}" srcOrd="0" destOrd="0" presId="urn:microsoft.com/office/officeart/2005/8/layout/pyramid2"/>
    <dgm:cxn modelId="{AA82665D-BCA8-43B1-97E9-980B7452056E}" srcId="{6F786045-1376-4B91-A855-7E64D94F914D}" destId="{93CFDE6A-87DC-4F96-965A-FEC6A47F0D91}" srcOrd="4" destOrd="0" parTransId="{427A6E5A-F7D4-4A6C-BCD1-5F702527BD33}" sibTransId="{CFF7D46F-6950-4B17-B18F-802BDFC93F19}"/>
    <dgm:cxn modelId="{DC562162-8650-4E73-97F1-2A42EF128AA7}" type="presOf" srcId="{76AF5947-66BA-4C2A-BFA4-DD614A9D5D79}" destId="{A7B5E890-F2B2-406C-8ED7-46CDA64DF3CF}" srcOrd="0" destOrd="0" presId="urn:microsoft.com/office/officeart/2005/8/layout/pyramid2"/>
    <dgm:cxn modelId="{F4E1D66B-DBEC-441F-B848-956730D92562}" type="presOf" srcId="{6F786045-1376-4B91-A855-7E64D94F914D}" destId="{173259A9-2D0C-4728-A6BF-D69D4F154E3A}" srcOrd="0" destOrd="0" presId="urn:microsoft.com/office/officeart/2005/8/layout/pyramid2"/>
    <dgm:cxn modelId="{E76C5774-C5AC-4C05-9C70-B1893C6E1D1A}" srcId="{6F786045-1376-4B91-A855-7E64D94F914D}" destId="{52D21D1E-8AEF-406B-AD1E-8E343BAE4CB7}" srcOrd="0" destOrd="0" parTransId="{A1686506-D106-4B47-9B70-EE9A94C6C151}" sibTransId="{5C5C1EC1-8A3E-473A-B170-9AF07B504817}"/>
    <dgm:cxn modelId="{DE778656-049B-40DE-A356-0454CC0605B7}" type="presOf" srcId="{75DE284C-4961-41B9-AFA3-F605CD47EB9C}" destId="{B8453D9F-BAEC-47BD-AE58-86F3C9F5EF50}" srcOrd="0" destOrd="0" presId="urn:microsoft.com/office/officeart/2005/8/layout/pyramid2"/>
    <dgm:cxn modelId="{D931B87B-A150-4A59-A53D-3073320442A4}" srcId="{6F786045-1376-4B91-A855-7E64D94F914D}" destId="{30EBE592-20C6-4E90-93D1-6228F9FEA411}" srcOrd="3" destOrd="0" parTransId="{62462AB4-313A-49AD-B5CB-1284C0485DF9}" sibTransId="{C7029EBB-3811-4409-ADF4-26F6C916A90A}"/>
    <dgm:cxn modelId="{4EE8EC7F-F5D4-420C-A31B-A9A480DA6043}" type="presOf" srcId="{93CFDE6A-87DC-4F96-965A-FEC6A47F0D91}" destId="{83F0669C-593D-4B91-910C-3E7AEF6ECADB}" srcOrd="0" destOrd="0" presId="urn:microsoft.com/office/officeart/2005/8/layout/pyramid2"/>
    <dgm:cxn modelId="{8D586284-0CB3-4FC5-A634-6C819FA214BD}" type="presOf" srcId="{30EBE592-20C6-4E90-93D1-6228F9FEA411}" destId="{B2BC032E-FF46-4CD7-A70A-9524C01DD7B4}" srcOrd="0" destOrd="0" presId="urn:microsoft.com/office/officeart/2005/8/layout/pyramid2"/>
    <dgm:cxn modelId="{6BD44990-1693-488A-A6C4-3DCF2D051677}" type="presOf" srcId="{59F020A4-EEBE-4FDA-BAF9-B569D03A19BA}" destId="{A1474EE2-E08B-4E0A-9CA8-04E283EA07A9}" srcOrd="0" destOrd="0" presId="urn:microsoft.com/office/officeart/2005/8/layout/pyramid2"/>
    <dgm:cxn modelId="{7A07B092-C02F-4C4C-A354-467137C2F396}" srcId="{6F786045-1376-4B91-A855-7E64D94F914D}" destId="{59F020A4-EEBE-4FDA-BAF9-B569D03A19BA}" srcOrd="5" destOrd="0" parTransId="{595D706B-FF46-4A01-9B03-4785E471AF4A}" sibTransId="{76C5868D-218C-40C1-946C-086F0B58C51F}"/>
    <dgm:cxn modelId="{5B5AA195-60FC-4A5C-80FF-578E4DDA19A4}" srcId="{6F786045-1376-4B91-A855-7E64D94F914D}" destId="{76AF5947-66BA-4C2A-BFA4-DD614A9D5D79}" srcOrd="2" destOrd="0" parTransId="{74879084-44F6-4C91-933A-B905D72BC702}" sibTransId="{1F54B6C0-B8F5-417E-B0A3-CE935980A830}"/>
    <dgm:cxn modelId="{52F978DF-5644-4FE5-930E-ED7DCF7314F8}" srcId="{6F786045-1376-4B91-A855-7E64D94F914D}" destId="{75DE284C-4961-41B9-AFA3-F605CD47EB9C}" srcOrd="6" destOrd="0" parTransId="{59B905B6-B2A6-4D40-8D4D-6D4AB20DAC90}" sibTransId="{74689955-EC8D-49A4-9BAC-8E6D803E2A96}"/>
    <dgm:cxn modelId="{5AB7D441-2088-4CE6-8FB2-534AC0B358D2}" type="presParOf" srcId="{173259A9-2D0C-4728-A6BF-D69D4F154E3A}" destId="{CB1E24E7-70ED-4557-8B3B-43B3EA110601}" srcOrd="0" destOrd="0" presId="urn:microsoft.com/office/officeart/2005/8/layout/pyramid2"/>
    <dgm:cxn modelId="{71BC224A-14A4-4998-98F5-9FC0FA26A4EC}" type="presParOf" srcId="{173259A9-2D0C-4728-A6BF-D69D4F154E3A}" destId="{01F0373D-4683-4772-B7CE-D67E4CDF17E1}" srcOrd="1" destOrd="0" presId="urn:microsoft.com/office/officeart/2005/8/layout/pyramid2"/>
    <dgm:cxn modelId="{CDA2708F-BF93-4E56-BDC4-9B6E190257A3}" type="presParOf" srcId="{01F0373D-4683-4772-B7CE-D67E4CDF17E1}" destId="{BCF92B17-16DD-4277-969B-D1FCC7AE9A34}" srcOrd="0" destOrd="0" presId="urn:microsoft.com/office/officeart/2005/8/layout/pyramid2"/>
    <dgm:cxn modelId="{75A1C41E-F73B-492C-8A93-936375BB25A9}" type="presParOf" srcId="{01F0373D-4683-4772-B7CE-D67E4CDF17E1}" destId="{2550409C-AB03-4479-8C1E-EFA4D6A33A41}" srcOrd="1" destOrd="0" presId="urn:microsoft.com/office/officeart/2005/8/layout/pyramid2"/>
    <dgm:cxn modelId="{91C6347E-F943-4D28-AB9D-98BEC9EB57DF}" type="presParOf" srcId="{01F0373D-4683-4772-B7CE-D67E4CDF17E1}" destId="{A6B3FB01-8F1D-4CB8-BCC4-B139AAE9C6FE}" srcOrd="2" destOrd="0" presId="urn:microsoft.com/office/officeart/2005/8/layout/pyramid2"/>
    <dgm:cxn modelId="{1A0B141C-A312-4EC2-935C-40D25426B0DA}" type="presParOf" srcId="{01F0373D-4683-4772-B7CE-D67E4CDF17E1}" destId="{CD28D4D0-5FCC-4727-876E-2C8C35F2F56B}" srcOrd="3" destOrd="0" presId="urn:microsoft.com/office/officeart/2005/8/layout/pyramid2"/>
    <dgm:cxn modelId="{597345CF-209B-41C9-A348-11EC83F3B397}" type="presParOf" srcId="{01F0373D-4683-4772-B7CE-D67E4CDF17E1}" destId="{A7B5E890-F2B2-406C-8ED7-46CDA64DF3CF}" srcOrd="4" destOrd="0" presId="urn:microsoft.com/office/officeart/2005/8/layout/pyramid2"/>
    <dgm:cxn modelId="{663425B3-5FF2-4112-B819-70A6633253B5}" type="presParOf" srcId="{01F0373D-4683-4772-B7CE-D67E4CDF17E1}" destId="{066E5D18-F91D-488E-A449-F1E229B5720F}" srcOrd="5" destOrd="0" presId="urn:microsoft.com/office/officeart/2005/8/layout/pyramid2"/>
    <dgm:cxn modelId="{EE24C75B-88C5-4A48-9683-CA67CAC8A997}" type="presParOf" srcId="{01F0373D-4683-4772-B7CE-D67E4CDF17E1}" destId="{B2BC032E-FF46-4CD7-A70A-9524C01DD7B4}" srcOrd="6" destOrd="0" presId="urn:microsoft.com/office/officeart/2005/8/layout/pyramid2"/>
    <dgm:cxn modelId="{6E8EE7E6-72E8-4135-AAE0-7370E56A0AEC}" type="presParOf" srcId="{01F0373D-4683-4772-B7CE-D67E4CDF17E1}" destId="{92C435A9-5E6F-4760-96AA-BAEA67A35105}" srcOrd="7" destOrd="0" presId="urn:microsoft.com/office/officeart/2005/8/layout/pyramid2"/>
    <dgm:cxn modelId="{6690A8D3-A457-4F59-A225-3A61ED6EF7B7}" type="presParOf" srcId="{01F0373D-4683-4772-B7CE-D67E4CDF17E1}" destId="{83F0669C-593D-4B91-910C-3E7AEF6ECADB}" srcOrd="8" destOrd="0" presId="urn:microsoft.com/office/officeart/2005/8/layout/pyramid2"/>
    <dgm:cxn modelId="{D02AAE42-89ED-444F-9027-D5F2691DA983}" type="presParOf" srcId="{01F0373D-4683-4772-B7CE-D67E4CDF17E1}" destId="{EF0D2F31-C781-492C-8C36-13FE9F099E6F}" srcOrd="9" destOrd="0" presId="urn:microsoft.com/office/officeart/2005/8/layout/pyramid2"/>
    <dgm:cxn modelId="{E3747E6E-FF6C-4239-8CA3-F3CACF87A65E}" type="presParOf" srcId="{01F0373D-4683-4772-B7CE-D67E4CDF17E1}" destId="{A1474EE2-E08B-4E0A-9CA8-04E283EA07A9}" srcOrd="10" destOrd="0" presId="urn:microsoft.com/office/officeart/2005/8/layout/pyramid2"/>
    <dgm:cxn modelId="{4CA903A2-3D85-4BB7-ACC8-F48B619012FD}" type="presParOf" srcId="{01F0373D-4683-4772-B7CE-D67E4CDF17E1}" destId="{C00DB5C4-3969-41DA-B4F8-9F9322483C18}" srcOrd="11" destOrd="0" presId="urn:microsoft.com/office/officeart/2005/8/layout/pyramid2"/>
    <dgm:cxn modelId="{E774DFB3-F24A-42C0-A67E-5DBE3CA34619}" type="presParOf" srcId="{01F0373D-4683-4772-B7CE-D67E4CDF17E1}" destId="{B8453D9F-BAEC-47BD-AE58-86F3C9F5EF50}" srcOrd="12" destOrd="0" presId="urn:microsoft.com/office/officeart/2005/8/layout/pyramid2"/>
    <dgm:cxn modelId="{DDFDA1F5-ED2F-4291-9811-C5A8193458E0}" type="presParOf" srcId="{01F0373D-4683-4772-B7CE-D67E4CDF17E1}" destId="{CA8ED318-E538-46BD-9BD1-3A796A1CB994}" srcOrd="13"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F8DC67D-B68E-42D0-99B5-13BCF6488F32}" type="doc">
      <dgm:prSet loTypeId="urn:microsoft.com/office/officeart/2005/8/layout/cycle3" loCatId="cycle" qsTypeId="urn:microsoft.com/office/officeart/2005/8/quickstyle/simple1" qsCatId="simple" csTypeId="urn:microsoft.com/office/officeart/2005/8/colors/accent1_2" csCatId="accent1" phldr="1"/>
      <dgm:spPr/>
      <dgm:t>
        <a:bodyPr/>
        <a:lstStyle/>
        <a:p>
          <a:pPr rtl="1"/>
          <a:endParaRPr lang="ar-SA"/>
        </a:p>
      </dgm:t>
    </dgm:pt>
    <dgm:pt modelId="{C7885975-79E8-42BA-AB63-8F1F56F7D0E1}">
      <dgm:prSet phldrT="[نص]" custT="1"/>
      <dgm:spPr/>
      <dgm:t>
        <a:bodyPr/>
        <a:lstStyle/>
        <a:p>
          <a:pPr rtl="1">
            <a:spcAft>
              <a:spcPts val="0"/>
            </a:spcAft>
          </a:pPr>
          <a:r>
            <a:rPr lang="ar-SA" sz="1600" b="1"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1- البعد السياسي </a:t>
          </a:r>
        </a:p>
        <a:p>
          <a:pPr rtl="1">
            <a:spcAft>
              <a:spcPts val="0"/>
            </a:spcAft>
          </a:pPr>
          <a:r>
            <a:rPr lang="ar-SA" sz="1600" b="1"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 </a:t>
          </a:r>
          <a:r>
            <a:rPr lang="en-US" sz="1600" b="1"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Political</a:t>
          </a:r>
          <a:r>
            <a:rPr lang="ar-SA" sz="1600" b="1"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 )</a:t>
          </a:r>
          <a:endParaRPr lang="ar-SA" sz="1600" b="1" dirty="0">
            <a:solidFill>
              <a:schemeClr val="tx1"/>
            </a:solidFill>
            <a:latin typeface="Sakkal Majalla" panose="02000000000000000000" pitchFamily="2" charset="-78"/>
            <a:cs typeface="Sakkal Majalla" panose="02000000000000000000" pitchFamily="2" charset="-78"/>
          </a:endParaRPr>
        </a:p>
      </dgm:t>
    </dgm:pt>
    <dgm:pt modelId="{8232CBAD-EA62-4583-B325-D8BA4DD182E0}" type="parTrans" cxnId="{7CB4F72F-7F40-4D6F-9D69-8F9ABA55DC8B}">
      <dgm:prSet/>
      <dgm:spPr/>
      <dgm:t>
        <a:bodyPr/>
        <a:lstStyle/>
        <a:p>
          <a:pPr rtl="1"/>
          <a:endParaRPr lang="ar-SA" sz="2000"/>
        </a:p>
      </dgm:t>
    </dgm:pt>
    <dgm:pt modelId="{B685602A-1378-4528-98EF-5A573774CDEB}" type="sibTrans" cxnId="{7CB4F72F-7F40-4D6F-9D69-8F9ABA55DC8B}">
      <dgm:prSet/>
      <dgm:spPr/>
      <dgm:t>
        <a:bodyPr/>
        <a:lstStyle/>
        <a:p>
          <a:pPr rtl="1"/>
          <a:endParaRPr lang="ar-SA" sz="2000"/>
        </a:p>
      </dgm:t>
    </dgm:pt>
    <dgm:pt modelId="{5BB6801F-6F06-4A40-ADE4-8A6199377D27}">
      <dgm:prSet phldrT="[نص]" custT="1"/>
      <dgm:spPr/>
      <dgm:t>
        <a:bodyPr/>
        <a:lstStyle/>
        <a:p>
          <a:pPr rtl="1">
            <a:spcAft>
              <a:spcPts val="0"/>
            </a:spcAft>
          </a:pPr>
          <a:r>
            <a:rPr lang="ar-SA" sz="16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2- البعد الاقتصادي</a:t>
          </a:r>
        </a:p>
        <a:p>
          <a:pPr rtl="1">
            <a:spcAft>
              <a:spcPts val="0"/>
            </a:spcAft>
          </a:pPr>
          <a:r>
            <a:rPr lang="ar-SA" sz="16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 ( </a:t>
          </a:r>
          <a:r>
            <a:rPr lang="en-US" sz="16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 Economic</a:t>
          </a:r>
          <a:r>
            <a:rPr lang="ar-SA" sz="16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a:t>
          </a:r>
          <a:endParaRPr lang="ar-SA" sz="1600" b="1" kern="1200" dirty="0">
            <a:solidFill>
              <a:schemeClr val="tx1"/>
            </a:solidFill>
            <a:latin typeface="Sakkal Majalla" panose="02000000000000000000" pitchFamily="2" charset="-78"/>
            <a:cs typeface="Sakkal Majalla" panose="02000000000000000000" pitchFamily="2" charset="-78"/>
          </a:endParaRPr>
        </a:p>
      </dgm:t>
    </dgm:pt>
    <dgm:pt modelId="{FA453799-7B4C-45EA-967E-0CBAF5A9195E}" type="parTrans" cxnId="{CF09ED70-444E-4BCE-8C66-36143F8DE5BD}">
      <dgm:prSet/>
      <dgm:spPr/>
      <dgm:t>
        <a:bodyPr/>
        <a:lstStyle/>
        <a:p>
          <a:pPr rtl="1"/>
          <a:endParaRPr lang="ar-SA" sz="2000"/>
        </a:p>
      </dgm:t>
    </dgm:pt>
    <dgm:pt modelId="{F93755B4-B102-4573-B842-344D61B928E7}" type="sibTrans" cxnId="{CF09ED70-444E-4BCE-8C66-36143F8DE5BD}">
      <dgm:prSet/>
      <dgm:spPr/>
      <dgm:t>
        <a:bodyPr/>
        <a:lstStyle/>
        <a:p>
          <a:pPr rtl="1"/>
          <a:endParaRPr lang="ar-SA" sz="2000"/>
        </a:p>
      </dgm:t>
    </dgm:pt>
    <dgm:pt modelId="{DDF82B93-DC21-49C7-A7DB-A0753E509A63}">
      <dgm:prSet phldrT="[نص]" custT="1"/>
      <dgm:spPr/>
      <dgm:t>
        <a:bodyPr/>
        <a:lstStyle/>
        <a:p>
          <a:pPr rtl="1">
            <a:spcAft>
              <a:spcPts val="0"/>
            </a:spcAft>
          </a:pPr>
          <a:r>
            <a:rPr lang="ar-SA" sz="1600" b="1"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3- البعد الاجتماعي </a:t>
          </a:r>
        </a:p>
        <a:p>
          <a:pPr rtl="1">
            <a:spcAft>
              <a:spcPts val="0"/>
            </a:spcAft>
          </a:pPr>
          <a:r>
            <a:rPr lang="ar-SA" sz="1600" b="1"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 </a:t>
          </a:r>
          <a:r>
            <a:rPr lang="en-US" sz="1600" b="1"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 Social</a:t>
          </a:r>
          <a:r>
            <a:rPr lang="ar-SA" sz="1600" b="1"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a:t>
          </a:r>
          <a:endParaRPr lang="ar-SA" sz="1600" b="1" dirty="0">
            <a:solidFill>
              <a:schemeClr val="tx1"/>
            </a:solidFill>
            <a:latin typeface="Sakkal Majalla" panose="02000000000000000000" pitchFamily="2" charset="-78"/>
            <a:cs typeface="Sakkal Majalla" panose="02000000000000000000" pitchFamily="2" charset="-78"/>
          </a:endParaRPr>
        </a:p>
      </dgm:t>
    </dgm:pt>
    <dgm:pt modelId="{D2638DCF-9CB7-486E-8921-6E584F68727F}" type="parTrans" cxnId="{2DA729AA-1019-49C3-85D8-1AC9378AC9AA}">
      <dgm:prSet/>
      <dgm:spPr/>
      <dgm:t>
        <a:bodyPr/>
        <a:lstStyle/>
        <a:p>
          <a:pPr rtl="1"/>
          <a:endParaRPr lang="ar-SA" sz="2000"/>
        </a:p>
      </dgm:t>
    </dgm:pt>
    <dgm:pt modelId="{BF73BE24-F69E-443C-A6F4-6ACA725F72C8}" type="sibTrans" cxnId="{2DA729AA-1019-49C3-85D8-1AC9378AC9AA}">
      <dgm:prSet/>
      <dgm:spPr/>
      <dgm:t>
        <a:bodyPr/>
        <a:lstStyle/>
        <a:p>
          <a:pPr rtl="1"/>
          <a:endParaRPr lang="ar-SA" sz="2000"/>
        </a:p>
      </dgm:t>
    </dgm:pt>
    <dgm:pt modelId="{2B194D60-192C-44B1-ABE1-A77C3A19F530}">
      <dgm:prSet phldrT="[نص]" custT="1"/>
      <dgm:spPr/>
      <dgm:t>
        <a:bodyPr/>
        <a:lstStyle/>
        <a:p>
          <a:pPr rtl="1">
            <a:spcAft>
              <a:spcPts val="0"/>
            </a:spcAft>
          </a:pPr>
          <a:r>
            <a:rPr lang="ar-SA" sz="1600" b="1"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4- البعد التكنولوجي </a:t>
          </a:r>
        </a:p>
        <a:p>
          <a:pPr rtl="1">
            <a:spcAft>
              <a:spcPts val="0"/>
            </a:spcAft>
          </a:pPr>
          <a:r>
            <a:rPr lang="ar-SA" sz="1600" b="1"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 </a:t>
          </a:r>
          <a:r>
            <a:rPr lang="en-US" sz="1600" b="1"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Technological</a:t>
          </a:r>
          <a:r>
            <a:rPr lang="ar-SA" sz="1400" b="1"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a:t>
          </a:r>
          <a:endParaRPr lang="ar-SA" sz="1400" b="1" dirty="0">
            <a:solidFill>
              <a:schemeClr val="tx1"/>
            </a:solidFill>
            <a:latin typeface="Sakkal Majalla" panose="02000000000000000000" pitchFamily="2" charset="-78"/>
            <a:cs typeface="Sakkal Majalla" panose="02000000000000000000" pitchFamily="2" charset="-78"/>
          </a:endParaRPr>
        </a:p>
      </dgm:t>
    </dgm:pt>
    <dgm:pt modelId="{6765B64C-FD8E-4302-B0D7-DB9E796E6A49}" type="parTrans" cxnId="{E8E62E82-89CB-4D72-8530-500D041A6EB7}">
      <dgm:prSet/>
      <dgm:spPr/>
      <dgm:t>
        <a:bodyPr/>
        <a:lstStyle/>
        <a:p>
          <a:pPr rtl="1"/>
          <a:endParaRPr lang="ar-SA" sz="2000"/>
        </a:p>
      </dgm:t>
    </dgm:pt>
    <dgm:pt modelId="{62DDC638-4A41-4913-B5EB-A0E4A372D907}" type="sibTrans" cxnId="{E8E62E82-89CB-4D72-8530-500D041A6EB7}">
      <dgm:prSet/>
      <dgm:spPr/>
      <dgm:t>
        <a:bodyPr/>
        <a:lstStyle/>
        <a:p>
          <a:pPr rtl="1"/>
          <a:endParaRPr lang="ar-SA" sz="2000"/>
        </a:p>
      </dgm:t>
    </dgm:pt>
    <dgm:pt modelId="{D305182E-CC95-49A0-AC74-237A04365FD4}">
      <dgm:prSet phldrT="[نص]" custT="1"/>
      <dgm:spPr/>
      <dgm:t>
        <a:bodyPr/>
        <a:lstStyle/>
        <a:p>
          <a:pPr rtl="1">
            <a:spcAft>
              <a:spcPts val="0"/>
            </a:spcAft>
          </a:pPr>
          <a:r>
            <a:rPr lang="ar-SA" sz="1600" b="1"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5- البعد البيئي</a:t>
          </a:r>
        </a:p>
        <a:p>
          <a:pPr rtl="1">
            <a:spcAft>
              <a:spcPts val="0"/>
            </a:spcAft>
          </a:pPr>
          <a:r>
            <a:rPr lang="ar-SA" sz="1600" b="1"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 ( </a:t>
          </a:r>
          <a:r>
            <a:rPr lang="en-US" sz="1600" b="1"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Environmental</a:t>
          </a:r>
          <a:r>
            <a:rPr lang="ar-SA" sz="1600" b="1"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 </a:t>
          </a:r>
          <a:endParaRPr lang="ar-SA" sz="1600" b="1" dirty="0">
            <a:solidFill>
              <a:schemeClr val="tx1"/>
            </a:solidFill>
            <a:latin typeface="Sakkal Majalla" panose="02000000000000000000" pitchFamily="2" charset="-78"/>
            <a:cs typeface="Sakkal Majalla" panose="02000000000000000000" pitchFamily="2" charset="-78"/>
          </a:endParaRPr>
        </a:p>
      </dgm:t>
    </dgm:pt>
    <dgm:pt modelId="{B3E62BB2-1958-4007-A82E-820207AEF7E8}" type="parTrans" cxnId="{F889C187-7D4E-4B02-A293-5C22D39C29E1}">
      <dgm:prSet/>
      <dgm:spPr/>
      <dgm:t>
        <a:bodyPr/>
        <a:lstStyle/>
        <a:p>
          <a:pPr rtl="1"/>
          <a:endParaRPr lang="ar-SA" sz="2000"/>
        </a:p>
      </dgm:t>
    </dgm:pt>
    <dgm:pt modelId="{F7AE39F5-26D7-44E9-B181-D87EF49B4AFA}" type="sibTrans" cxnId="{F889C187-7D4E-4B02-A293-5C22D39C29E1}">
      <dgm:prSet/>
      <dgm:spPr/>
      <dgm:t>
        <a:bodyPr/>
        <a:lstStyle/>
        <a:p>
          <a:pPr rtl="1"/>
          <a:endParaRPr lang="ar-SA" sz="2000"/>
        </a:p>
      </dgm:t>
    </dgm:pt>
    <dgm:pt modelId="{C8896BB2-F2EB-4BA7-8897-3FF5F2F25E9C}">
      <dgm:prSet phldrT="[نص]" custT="1"/>
      <dgm:spPr/>
      <dgm:t>
        <a:bodyPr/>
        <a:lstStyle/>
        <a:p>
          <a:pPr rtl="1">
            <a:spcAft>
              <a:spcPts val="0"/>
            </a:spcAft>
          </a:pPr>
          <a:r>
            <a:rPr lang="ar-SA" sz="1600" b="1"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6- البعد القانوني </a:t>
          </a:r>
        </a:p>
        <a:p>
          <a:pPr rtl="1">
            <a:spcAft>
              <a:spcPts val="0"/>
            </a:spcAft>
          </a:pPr>
          <a:r>
            <a:rPr lang="ar-SA" sz="1600" b="1"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a:t>
          </a:r>
          <a:r>
            <a:rPr lang="en-US" sz="1600" b="1"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 Legal </a:t>
          </a:r>
          <a:r>
            <a:rPr lang="ar-SA" sz="1600" b="1"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a:t>
          </a:r>
          <a:endParaRPr lang="ar-SA" sz="1600" b="1" dirty="0">
            <a:solidFill>
              <a:schemeClr val="tx1"/>
            </a:solidFill>
            <a:latin typeface="Sakkal Majalla" panose="02000000000000000000" pitchFamily="2" charset="-78"/>
            <a:cs typeface="Sakkal Majalla" panose="02000000000000000000" pitchFamily="2" charset="-78"/>
          </a:endParaRPr>
        </a:p>
      </dgm:t>
    </dgm:pt>
    <dgm:pt modelId="{F047E7A8-700D-4502-A217-3E4B98512C7A}" type="parTrans" cxnId="{91D4CFDE-C04B-4178-962C-32FFCC811A54}">
      <dgm:prSet/>
      <dgm:spPr/>
      <dgm:t>
        <a:bodyPr/>
        <a:lstStyle/>
        <a:p>
          <a:pPr rtl="1"/>
          <a:endParaRPr lang="ar-SA" sz="2000"/>
        </a:p>
      </dgm:t>
    </dgm:pt>
    <dgm:pt modelId="{99786B6B-92DC-4471-8EB8-61B09350F384}" type="sibTrans" cxnId="{91D4CFDE-C04B-4178-962C-32FFCC811A54}">
      <dgm:prSet/>
      <dgm:spPr/>
      <dgm:t>
        <a:bodyPr/>
        <a:lstStyle/>
        <a:p>
          <a:pPr rtl="1"/>
          <a:endParaRPr lang="ar-SA" sz="2000"/>
        </a:p>
      </dgm:t>
    </dgm:pt>
    <dgm:pt modelId="{F77789FA-9A62-4623-BDC3-D2193E4E98B2}" type="pres">
      <dgm:prSet presAssocID="{BF8DC67D-B68E-42D0-99B5-13BCF6488F32}" presName="Name0" presStyleCnt="0">
        <dgm:presLayoutVars>
          <dgm:dir/>
          <dgm:resizeHandles val="exact"/>
        </dgm:presLayoutVars>
      </dgm:prSet>
      <dgm:spPr/>
    </dgm:pt>
    <dgm:pt modelId="{616BF6DC-D7A6-4347-BEA5-98274094CBF5}" type="pres">
      <dgm:prSet presAssocID="{BF8DC67D-B68E-42D0-99B5-13BCF6488F32}" presName="cycle" presStyleCnt="0"/>
      <dgm:spPr/>
    </dgm:pt>
    <dgm:pt modelId="{DB804420-EA4D-42E1-942B-5458BD42208C}" type="pres">
      <dgm:prSet presAssocID="{C7885975-79E8-42BA-AB63-8F1F56F7D0E1}" presName="nodeFirstNode" presStyleLbl="node1" presStyleIdx="0" presStyleCnt="6">
        <dgm:presLayoutVars>
          <dgm:bulletEnabled val="1"/>
        </dgm:presLayoutVars>
      </dgm:prSet>
      <dgm:spPr/>
    </dgm:pt>
    <dgm:pt modelId="{C56CDFBF-C849-4983-B727-F694663EDFDC}" type="pres">
      <dgm:prSet presAssocID="{B685602A-1378-4528-98EF-5A573774CDEB}" presName="sibTransFirstNode" presStyleLbl="bgShp" presStyleIdx="0" presStyleCnt="1"/>
      <dgm:spPr/>
    </dgm:pt>
    <dgm:pt modelId="{6BAD576A-DEBB-4DE3-A610-925E9BBDDDFE}" type="pres">
      <dgm:prSet presAssocID="{5BB6801F-6F06-4A40-ADE4-8A6199377D27}" presName="nodeFollowingNodes" presStyleLbl="node1" presStyleIdx="1" presStyleCnt="6">
        <dgm:presLayoutVars>
          <dgm:bulletEnabled val="1"/>
        </dgm:presLayoutVars>
      </dgm:prSet>
      <dgm:spPr/>
    </dgm:pt>
    <dgm:pt modelId="{03F97DF6-648B-4ED2-92E1-6BD582A3A65E}" type="pres">
      <dgm:prSet presAssocID="{DDF82B93-DC21-49C7-A7DB-A0753E509A63}" presName="nodeFollowingNodes" presStyleLbl="node1" presStyleIdx="2" presStyleCnt="6">
        <dgm:presLayoutVars>
          <dgm:bulletEnabled val="1"/>
        </dgm:presLayoutVars>
      </dgm:prSet>
      <dgm:spPr/>
    </dgm:pt>
    <dgm:pt modelId="{85E6C988-9AD3-4936-A0BA-A889403B20A0}" type="pres">
      <dgm:prSet presAssocID="{2B194D60-192C-44B1-ABE1-A77C3A19F530}" presName="nodeFollowingNodes" presStyleLbl="node1" presStyleIdx="3" presStyleCnt="6">
        <dgm:presLayoutVars>
          <dgm:bulletEnabled val="1"/>
        </dgm:presLayoutVars>
      </dgm:prSet>
      <dgm:spPr/>
    </dgm:pt>
    <dgm:pt modelId="{9CEE1F13-706E-40FB-BA9B-7EDFB602E9D9}" type="pres">
      <dgm:prSet presAssocID="{D305182E-CC95-49A0-AC74-237A04365FD4}" presName="nodeFollowingNodes" presStyleLbl="node1" presStyleIdx="4" presStyleCnt="6" custScaleX="104773" custRadScaleRad="99513" custRadScaleInc="951">
        <dgm:presLayoutVars>
          <dgm:bulletEnabled val="1"/>
        </dgm:presLayoutVars>
      </dgm:prSet>
      <dgm:spPr/>
    </dgm:pt>
    <dgm:pt modelId="{8DDAD875-1AB4-45B1-B06F-0C58CE3FE350}" type="pres">
      <dgm:prSet presAssocID="{C8896BB2-F2EB-4BA7-8897-3FF5F2F25E9C}" presName="nodeFollowingNodes" presStyleLbl="node1" presStyleIdx="5" presStyleCnt="6">
        <dgm:presLayoutVars>
          <dgm:bulletEnabled val="1"/>
        </dgm:presLayoutVars>
      </dgm:prSet>
      <dgm:spPr/>
    </dgm:pt>
  </dgm:ptLst>
  <dgm:cxnLst>
    <dgm:cxn modelId="{52AAE805-95A1-40B3-B02E-D64087A40D0F}" type="presOf" srcId="{C8896BB2-F2EB-4BA7-8897-3FF5F2F25E9C}" destId="{8DDAD875-1AB4-45B1-B06F-0C58CE3FE350}" srcOrd="0" destOrd="0" presId="urn:microsoft.com/office/officeart/2005/8/layout/cycle3"/>
    <dgm:cxn modelId="{7CB4F72F-7F40-4D6F-9D69-8F9ABA55DC8B}" srcId="{BF8DC67D-B68E-42D0-99B5-13BCF6488F32}" destId="{C7885975-79E8-42BA-AB63-8F1F56F7D0E1}" srcOrd="0" destOrd="0" parTransId="{8232CBAD-EA62-4583-B325-D8BA4DD182E0}" sibTransId="{B685602A-1378-4528-98EF-5A573774CDEB}"/>
    <dgm:cxn modelId="{E4C6A237-173E-4B2D-BBB0-D027C5B8AC35}" type="presOf" srcId="{5BB6801F-6F06-4A40-ADE4-8A6199377D27}" destId="{6BAD576A-DEBB-4DE3-A610-925E9BBDDDFE}" srcOrd="0" destOrd="0" presId="urn:microsoft.com/office/officeart/2005/8/layout/cycle3"/>
    <dgm:cxn modelId="{B2533148-8BEC-4E3F-871A-008281A74CCB}" type="presOf" srcId="{2B194D60-192C-44B1-ABE1-A77C3A19F530}" destId="{85E6C988-9AD3-4936-A0BA-A889403B20A0}" srcOrd="0" destOrd="0" presId="urn:microsoft.com/office/officeart/2005/8/layout/cycle3"/>
    <dgm:cxn modelId="{CF09ED70-444E-4BCE-8C66-36143F8DE5BD}" srcId="{BF8DC67D-B68E-42D0-99B5-13BCF6488F32}" destId="{5BB6801F-6F06-4A40-ADE4-8A6199377D27}" srcOrd="1" destOrd="0" parTransId="{FA453799-7B4C-45EA-967E-0CBAF5A9195E}" sibTransId="{F93755B4-B102-4573-B842-344D61B928E7}"/>
    <dgm:cxn modelId="{7BC6A052-ED74-4508-AF7E-45D93A3D19CF}" type="presOf" srcId="{B685602A-1378-4528-98EF-5A573774CDEB}" destId="{C56CDFBF-C849-4983-B727-F694663EDFDC}" srcOrd="0" destOrd="0" presId="urn:microsoft.com/office/officeart/2005/8/layout/cycle3"/>
    <dgm:cxn modelId="{E8E62E82-89CB-4D72-8530-500D041A6EB7}" srcId="{BF8DC67D-B68E-42D0-99B5-13BCF6488F32}" destId="{2B194D60-192C-44B1-ABE1-A77C3A19F530}" srcOrd="3" destOrd="0" parTransId="{6765B64C-FD8E-4302-B0D7-DB9E796E6A49}" sibTransId="{62DDC638-4A41-4913-B5EB-A0E4A372D907}"/>
    <dgm:cxn modelId="{F889C187-7D4E-4B02-A293-5C22D39C29E1}" srcId="{BF8DC67D-B68E-42D0-99B5-13BCF6488F32}" destId="{D305182E-CC95-49A0-AC74-237A04365FD4}" srcOrd="4" destOrd="0" parTransId="{B3E62BB2-1958-4007-A82E-820207AEF7E8}" sibTransId="{F7AE39F5-26D7-44E9-B181-D87EF49B4AFA}"/>
    <dgm:cxn modelId="{EF619A9D-C5EF-4371-B121-12EFFD71DE30}" type="presOf" srcId="{C7885975-79E8-42BA-AB63-8F1F56F7D0E1}" destId="{DB804420-EA4D-42E1-942B-5458BD42208C}" srcOrd="0" destOrd="0" presId="urn:microsoft.com/office/officeart/2005/8/layout/cycle3"/>
    <dgm:cxn modelId="{2DA729AA-1019-49C3-85D8-1AC9378AC9AA}" srcId="{BF8DC67D-B68E-42D0-99B5-13BCF6488F32}" destId="{DDF82B93-DC21-49C7-A7DB-A0753E509A63}" srcOrd="2" destOrd="0" parTransId="{D2638DCF-9CB7-486E-8921-6E584F68727F}" sibTransId="{BF73BE24-F69E-443C-A6F4-6ACA725F72C8}"/>
    <dgm:cxn modelId="{3F9F7DB4-9A13-4E02-96E1-1A392363F7B3}" type="presOf" srcId="{D305182E-CC95-49A0-AC74-237A04365FD4}" destId="{9CEE1F13-706E-40FB-BA9B-7EDFB602E9D9}" srcOrd="0" destOrd="0" presId="urn:microsoft.com/office/officeart/2005/8/layout/cycle3"/>
    <dgm:cxn modelId="{91D4CFDE-C04B-4178-962C-32FFCC811A54}" srcId="{BF8DC67D-B68E-42D0-99B5-13BCF6488F32}" destId="{C8896BB2-F2EB-4BA7-8897-3FF5F2F25E9C}" srcOrd="5" destOrd="0" parTransId="{F047E7A8-700D-4502-A217-3E4B98512C7A}" sibTransId="{99786B6B-92DC-4471-8EB8-61B09350F384}"/>
    <dgm:cxn modelId="{93E069DF-E12A-47A0-AE42-CB1F2F7E9192}" type="presOf" srcId="{BF8DC67D-B68E-42D0-99B5-13BCF6488F32}" destId="{F77789FA-9A62-4623-BDC3-D2193E4E98B2}" srcOrd="0" destOrd="0" presId="urn:microsoft.com/office/officeart/2005/8/layout/cycle3"/>
    <dgm:cxn modelId="{B12CA1DF-E6DF-433C-BDEA-19E8BC2523F7}" type="presOf" srcId="{DDF82B93-DC21-49C7-A7DB-A0753E509A63}" destId="{03F97DF6-648B-4ED2-92E1-6BD582A3A65E}" srcOrd="0" destOrd="0" presId="urn:microsoft.com/office/officeart/2005/8/layout/cycle3"/>
    <dgm:cxn modelId="{C51491F2-8AE2-4D3C-8271-E87DFDE0C57E}" type="presParOf" srcId="{F77789FA-9A62-4623-BDC3-D2193E4E98B2}" destId="{616BF6DC-D7A6-4347-BEA5-98274094CBF5}" srcOrd="0" destOrd="0" presId="urn:microsoft.com/office/officeart/2005/8/layout/cycle3"/>
    <dgm:cxn modelId="{900E0D7F-48C7-4D22-B57B-123752A604DA}" type="presParOf" srcId="{616BF6DC-D7A6-4347-BEA5-98274094CBF5}" destId="{DB804420-EA4D-42E1-942B-5458BD42208C}" srcOrd="0" destOrd="0" presId="urn:microsoft.com/office/officeart/2005/8/layout/cycle3"/>
    <dgm:cxn modelId="{1C7854E3-FD3C-4E84-859E-0870A27AD1F2}" type="presParOf" srcId="{616BF6DC-D7A6-4347-BEA5-98274094CBF5}" destId="{C56CDFBF-C849-4983-B727-F694663EDFDC}" srcOrd="1" destOrd="0" presId="urn:microsoft.com/office/officeart/2005/8/layout/cycle3"/>
    <dgm:cxn modelId="{5E904CE7-31E6-4D95-B191-AABB7F7F7061}" type="presParOf" srcId="{616BF6DC-D7A6-4347-BEA5-98274094CBF5}" destId="{6BAD576A-DEBB-4DE3-A610-925E9BBDDDFE}" srcOrd="2" destOrd="0" presId="urn:microsoft.com/office/officeart/2005/8/layout/cycle3"/>
    <dgm:cxn modelId="{895495CD-C59E-4551-90FE-F50F8BC74A4C}" type="presParOf" srcId="{616BF6DC-D7A6-4347-BEA5-98274094CBF5}" destId="{03F97DF6-648B-4ED2-92E1-6BD582A3A65E}" srcOrd="3" destOrd="0" presId="urn:microsoft.com/office/officeart/2005/8/layout/cycle3"/>
    <dgm:cxn modelId="{3D19032C-9AFD-47EB-84EE-A5F6E912EFF6}" type="presParOf" srcId="{616BF6DC-D7A6-4347-BEA5-98274094CBF5}" destId="{85E6C988-9AD3-4936-A0BA-A889403B20A0}" srcOrd="4" destOrd="0" presId="urn:microsoft.com/office/officeart/2005/8/layout/cycle3"/>
    <dgm:cxn modelId="{D56D27F3-5370-4B5E-A89F-1119D56D84AF}" type="presParOf" srcId="{616BF6DC-D7A6-4347-BEA5-98274094CBF5}" destId="{9CEE1F13-706E-40FB-BA9B-7EDFB602E9D9}" srcOrd="5" destOrd="0" presId="urn:microsoft.com/office/officeart/2005/8/layout/cycle3"/>
    <dgm:cxn modelId="{15220841-85C4-48B9-86F9-BE6C098BE474}" type="presParOf" srcId="{616BF6DC-D7A6-4347-BEA5-98274094CBF5}" destId="{8DDAD875-1AB4-45B1-B06F-0C58CE3FE350}" srcOrd="6"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B8FA0D7-CE81-462C-9CA2-D1D6A508ABBB}" type="doc">
      <dgm:prSet loTypeId="urn:microsoft.com/office/officeart/2005/8/layout/process1" loCatId="process" qsTypeId="urn:microsoft.com/office/officeart/2005/8/quickstyle/simple1" qsCatId="simple" csTypeId="urn:microsoft.com/office/officeart/2005/8/colors/accent1_2" csCatId="accent1" phldr="1"/>
      <dgm:spPr/>
    </dgm:pt>
    <dgm:pt modelId="{F39A5272-ACE0-4135-BB33-E3CA24A71A5F}">
      <dgm:prSet phldrT="[نص]"/>
      <dgm:spPr/>
      <dgm:t>
        <a:bodyPr/>
        <a:lstStyle/>
        <a:p>
          <a:pPr rtl="1"/>
          <a:r>
            <a:rPr lang="ar-SA" b="1"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الأنظمة الإدارية</a:t>
          </a:r>
          <a:r>
            <a:rPr lang="ar-SA" b="1" dirty="0">
              <a:solidFill>
                <a:schemeClr val="tx1"/>
              </a:solidFill>
              <a:latin typeface="Sakkal Majalla" panose="02000000000000000000" pitchFamily="2" charset="-78"/>
              <a:cs typeface="Sakkal Majalla" panose="02000000000000000000" pitchFamily="2" charset="-78"/>
            </a:rPr>
            <a:t> </a:t>
          </a:r>
        </a:p>
      </dgm:t>
    </dgm:pt>
    <dgm:pt modelId="{0512EEB3-92BF-447C-9280-DCAA68E2F6C5}" type="parTrans" cxnId="{66B81BD4-52E2-47B2-9DAF-16F99BB5DD52}">
      <dgm:prSet/>
      <dgm:spPr/>
      <dgm:t>
        <a:bodyPr/>
        <a:lstStyle/>
        <a:p>
          <a:pPr rtl="1"/>
          <a:endParaRPr lang="ar-SA"/>
        </a:p>
      </dgm:t>
    </dgm:pt>
    <dgm:pt modelId="{7C6C619E-1D75-476F-A895-CD0B6740986B}" type="sibTrans" cxnId="{66B81BD4-52E2-47B2-9DAF-16F99BB5DD52}">
      <dgm:prSet/>
      <dgm:spPr/>
      <dgm:t>
        <a:bodyPr/>
        <a:lstStyle/>
        <a:p>
          <a:pPr rtl="1"/>
          <a:endParaRPr lang="ar-SA"/>
        </a:p>
      </dgm:t>
    </dgm:pt>
    <dgm:pt modelId="{FA651933-887E-49DF-943A-780D8D819C63}">
      <dgm:prSet phldrT="[نص]"/>
      <dgm:spPr/>
      <dgm:t>
        <a:bodyPr/>
        <a:lstStyle/>
        <a:p>
          <a:pPr rtl="1"/>
          <a:r>
            <a:rPr lang="ar-SA" b="1"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الاستراتيجيات</a:t>
          </a:r>
        </a:p>
      </dgm:t>
    </dgm:pt>
    <dgm:pt modelId="{8CF3FDD7-D969-4635-96C0-E6938FBA3BEF}" type="parTrans" cxnId="{46A1453A-12BA-41CA-B214-078F7C959495}">
      <dgm:prSet/>
      <dgm:spPr/>
      <dgm:t>
        <a:bodyPr/>
        <a:lstStyle/>
        <a:p>
          <a:pPr rtl="1"/>
          <a:endParaRPr lang="ar-SA"/>
        </a:p>
      </dgm:t>
    </dgm:pt>
    <dgm:pt modelId="{BFCCFA02-B2FF-4950-885D-4BD7C70A79CD}" type="sibTrans" cxnId="{46A1453A-12BA-41CA-B214-078F7C959495}">
      <dgm:prSet/>
      <dgm:spPr/>
      <dgm:t>
        <a:bodyPr/>
        <a:lstStyle/>
        <a:p>
          <a:pPr rtl="1"/>
          <a:endParaRPr lang="ar-SA"/>
        </a:p>
      </dgm:t>
    </dgm:pt>
    <dgm:pt modelId="{47387049-1989-4F69-8615-51F0F5539339}">
      <dgm:prSet phldrT="[نص]"/>
      <dgm:spPr/>
      <dgm:t>
        <a:bodyPr/>
        <a:lstStyle/>
        <a:p>
          <a:pPr rtl="1"/>
          <a:r>
            <a:rPr lang="ar-SA" b="1"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الموارد البشرية</a:t>
          </a:r>
        </a:p>
      </dgm:t>
    </dgm:pt>
    <dgm:pt modelId="{F533745C-233B-4D49-8090-1DB40F346DD4}" type="parTrans" cxnId="{269124BF-5A90-4674-B765-07CF9CA3C8D5}">
      <dgm:prSet/>
      <dgm:spPr/>
      <dgm:t>
        <a:bodyPr/>
        <a:lstStyle/>
        <a:p>
          <a:pPr rtl="1"/>
          <a:endParaRPr lang="ar-SA"/>
        </a:p>
      </dgm:t>
    </dgm:pt>
    <dgm:pt modelId="{4156B673-2569-441B-B919-61B2FF026AC2}" type="sibTrans" cxnId="{269124BF-5A90-4674-B765-07CF9CA3C8D5}">
      <dgm:prSet/>
      <dgm:spPr/>
      <dgm:t>
        <a:bodyPr/>
        <a:lstStyle/>
        <a:p>
          <a:pPr rtl="1"/>
          <a:endParaRPr lang="ar-SA"/>
        </a:p>
      </dgm:t>
    </dgm:pt>
    <dgm:pt modelId="{4FFA5369-A6E4-436C-8FDE-1F26F11CB1AD}">
      <dgm:prSet phldrT="[نص]"/>
      <dgm:spPr/>
      <dgm:t>
        <a:bodyPr/>
        <a:lstStyle/>
        <a:p>
          <a:pPr rtl="1"/>
          <a:r>
            <a:rPr lang="ar-SA" b="1"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الاستدامة</a:t>
          </a:r>
          <a:r>
            <a:rPr lang="ar-SA" b="1" dirty="0">
              <a:solidFill>
                <a:schemeClr val="tx1"/>
              </a:solidFill>
              <a:latin typeface="Sakkal Majalla" panose="02000000000000000000" pitchFamily="2" charset="-78"/>
              <a:cs typeface="Sakkal Majalla" panose="02000000000000000000" pitchFamily="2" charset="-78"/>
            </a:rPr>
            <a:t> </a:t>
          </a:r>
          <a:r>
            <a:rPr lang="ar-SA" b="1"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المالية</a:t>
          </a:r>
        </a:p>
      </dgm:t>
    </dgm:pt>
    <dgm:pt modelId="{E0958843-BF84-45AA-997A-EC91FA858EE3}" type="parTrans" cxnId="{F2DC4D33-0995-4554-B7B8-6D5DBD638697}">
      <dgm:prSet/>
      <dgm:spPr/>
      <dgm:t>
        <a:bodyPr/>
        <a:lstStyle/>
        <a:p>
          <a:pPr rtl="1"/>
          <a:endParaRPr lang="ar-SA"/>
        </a:p>
      </dgm:t>
    </dgm:pt>
    <dgm:pt modelId="{A8F3DC61-F880-4B3A-B3BD-8DAF7CC06CD4}" type="sibTrans" cxnId="{F2DC4D33-0995-4554-B7B8-6D5DBD638697}">
      <dgm:prSet/>
      <dgm:spPr/>
      <dgm:t>
        <a:bodyPr/>
        <a:lstStyle/>
        <a:p>
          <a:pPr rtl="1"/>
          <a:endParaRPr lang="ar-SA"/>
        </a:p>
      </dgm:t>
    </dgm:pt>
    <dgm:pt modelId="{B6DA5F3B-9BEB-4F19-9A5E-3AA0F5C9DC12}">
      <dgm:prSet/>
      <dgm:spPr/>
      <dgm:t>
        <a:bodyPr/>
        <a:lstStyle/>
        <a:p>
          <a:pPr rtl="1"/>
          <a:r>
            <a:rPr lang="ar-SA" b="1"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التسويق</a:t>
          </a:r>
        </a:p>
      </dgm:t>
    </dgm:pt>
    <dgm:pt modelId="{A1D8D6D2-7221-4F74-A29C-84CF31412C25}" type="parTrans" cxnId="{6D2D50CD-A261-4E49-ADD9-4424B69D16AA}">
      <dgm:prSet/>
      <dgm:spPr/>
      <dgm:t>
        <a:bodyPr/>
        <a:lstStyle/>
        <a:p>
          <a:pPr rtl="1"/>
          <a:endParaRPr lang="ar-SA"/>
        </a:p>
      </dgm:t>
    </dgm:pt>
    <dgm:pt modelId="{D560DE32-8083-4012-A95C-E708BA4BD006}" type="sibTrans" cxnId="{6D2D50CD-A261-4E49-ADD9-4424B69D16AA}">
      <dgm:prSet/>
      <dgm:spPr/>
      <dgm:t>
        <a:bodyPr/>
        <a:lstStyle/>
        <a:p>
          <a:pPr rtl="1"/>
          <a:endParaRPr lang="ar-SA"/>
        </a:p>
      </dgm:t>
    </dgm:pt>
    <dgm:pt modelId="{2EFF0F4B-B22E-4C81-9B65-6039C025960A}">
      <dgm:prSet/>
      <dgm:spPr/>
      <dgm:t>
        <a:bodyPr/>
        <a:lstStyle/>
        <a:p>
          <a:pPr rtl="1"/>
          <a:r>
            <a:rPr lang="ar-SA" b="1"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الخدمات والبنية</a:t>
          </a:r>
          <a:r>
            <a:rPr lang="ar-SA" b="1" dirty="0">
              <a:solidFill>
                <a:schemeClr val="tx1"/>
              </a:solidFill>
              <a:latin typeface="Sakkal Majalla" panose="02000000000000000000" pitchFamily="2" charset="-78"/>
              <a:cs typeface="Sakkal Majalla" panose="02000000000000000000" pitchFamily="2" charset="-78"/>
            </a:rPr>
            <a:t> </a:t>
          </a:r>
          <a:r>
            <a:rPr lang="ar-SA" b="1"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التحتية</a:t>
          </a:r>
        </a:p>
      </dgm:t>
    </dgm:pt>
    <dgm:pt modelId="{281C2DC0-6FAA-4F99-BF47-20037FB59FEA}" type="parTrans" cxnId="{D5E49963-B9FE-4C7E-832A-9E4FDCBC15AB}">
      <dgm:prSet/>
      <dgm:spPr/>
      <dgm:t>
        <a:bodyPr/>
        <a:lstStyle/>
        <a:p>
          <a:pPr rtl="1"/>
          <a:endParaRPr lang="ar-SA"/>
        </a:p>
      </dgm:t>
    </dgm:pt>
    <dgm:pt modelId="{359BCC0F-C851-4684-8012-A1491F1807DF}" type="sibTrans" cxnId="{D5E49963-B9FE-4C7E-832A-9E4FDCBC15AB}">
      <dgm:prSet/>
      <dgm:spPr/>
      <dgm:t>
        <a:bodyPr/>
        <a:lstStyle/>
        <a:p>
          <a:pPr rtl="1"/>
          <a:endParaRPr lang="ar-SA"/>
        </a:p>
      </dgm:t>
    </dgm:pt>
    <dgm:pt modelId="{E80C5D60-2FE7-4C05-B206-9997BD2C0481}">
      <dgm:prSet/>
      <dgm:spPr/>
      <dgm:t>
        <a:bodyPr/>
        <a:lstStyle/>
        <a:p>
          <a:pPr rtl="1"/>
          <a:r>
            <a:rPr lang="ar-SA" b="1"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المخرجات</a:t>
          </a:r>
        </a:p>
      </dgm:t>
    </dgm:pt>
    <dgm:pt modelId="{93A4FD7E-8874-4CDF-82D0-07E4C3208D93}" type="parTrans" cxnId="{90A568D9-3319-44A8-B431-879E0DC2126A}">
      <dgm:prSet/>
      <dgm:spPr/>
      <dgm:t>
        <a:bodyPr/>
        <a:lstStyle/>
        <a:p>
          <a:pPr rtl="1"/>
          <a:endParaRPr lang="ar-SA"/>
        </a:p>
      </dgm:t>
    </dgm:pt>
    <dgm:pt modelId="{19474F3E-B89F-4449-85DB-00EC85E6EB3C}" type="sibTrans" cxnId="{90A568D9-3319-44A8-B431-879E0DC2126A}">
      <dgm:prSet/>
      <dgm:spPr/>
      <dgm:t>
        <a:bodyPr/>
        <a:lstStyle/>
        <a:p>
          <a:pPr rtl="1"/>
          <a:endParaRPr lang="ar-SA"/>
        </a:p>
      </dgm:t>
    </dgm:pt>
    <dgm:pt modelId="{CA82A6DD-390D-4D3B-8DB0-604B32A3476E}" type="pres">
      <dgm:prSet presAssocID="{1B8FA0D7-CE81-462C-9CA2-D1D6A508ABBB}" presName="Name0" presStyleCnt="0">
        <dgm:presLayoutVars>
          <dgm:dir val="rev"/>
          <dgm:resizeHandles val="exact"/>
        </dgm:presLayoutVars>
      </dgm:prSet>
      <dgm:spPr/>
    </dgm:pt>
    <dgm:pt modelId="{7FE56265-8122-42C5-ACC7-63955E898E6E}" type="pres">
      <dgm:prSet presAssocID="{F39A5272-ACE0-4135-BB33-E3CA24A71A5F}" presName="node" presStyleLbl="node1" presStyleIdx="0" presStyleCnt="7">
        <dgm:presLayoutVars>
          <dgm:bulletEnabled val="1"/>
        </dgm:presLayoutVars>
      </dgm:prSet>
      <dgm:spPr/>
    </dgm:pt>
    <dgm:pt modelId="{517C018F-8D49-4C15-8A0A-5A004BD87D96}" type="pres">
      <dgm:prSet presAssocID="{7C6C619E-1D75-476F-A895-CD0B6740986B}" presName="sibTrans" presStyleLbl="sibTrans2D1" presStyleIdx="0" presStyleCnt="6"/>
      <dgm:spPr/>
    </dgm:pt>
    <dgm:pt modelId="{D50994D7-553D-4D09-A4C1-C41E00DFDEC3}" type="pres">
      <dgm:prSet presAssocID="{7C6C619E-1D75-476F-A895-CD0B6740986B}" presName="connectorText" presStyleLbl="sibTrans2D1" presStyleIdx="0" presStyleCnt="6"/>
      <dgm:spPr/>
    </dgm:pt>
    <dgm:pt modelId="{75DC8B15-A611-4E58-B742-0724CCD0C5DE}" type="pres">
      <dgm:prSet presAssocID="{FA651933-887E-49DF-943A-780D8D819C63}" presName="node" presStyleLbl="node1" presStyleIdx="1" presStyleCnt="7">
        <dgm:presLayoutVars>
          <dgm:bulletEnabled val="1"/>
        </dgm:presLayoutVars>
      </dgm:prSet>
      <dgm:spPr/>
    </dgm:pt>
    <dgm:pt modelId="{22E3EFFF-941E-4DA8-A773-445423C0F216}" type="pres">
      <dgm:prSet presAssocID="{BFCCFA02-B2FF-4950-885D-4BD7C70A79CD}" presName="sibTrans" presStyleLbl="sibTrans2D1" presStyleIdx="1" presStyleCnt="6"/>
      <dgm:spPr/>
    </dgm:pt>
    <dgm:pt modelId="{291E1CB2-D23E-4A6F-B7F4-42AA1C63F2BE}" type="pres">
      <dgm:prSet presAssocID="{BFCCFA02-B2FF-4950-885D-4BD7C70A79CD}" presName="connectorText" presStyleLbl="sibTrans2D1" presStyleIdx="1" presStyleCnt="6"/>
      <dgm:spPr/>
    </dgm:pt>
    <dgm:pt modelId="{E1435899-46A7-4703-A550-3AB227195D18}" type="pres">
      <dgm:prSet presAssocID="{47387049-1989-4F69-8615-51F0F5539339}" presName="node" presStyleLbl="node1" presStyleIdx="2" presStyleCnt="7">
        <dgm:presLayoutVars>
          <dgm:bulletEnabled val="1"/>
        </dgm:presLayoutVars>
      </dgm:prSet>
      <dgm:spPr/>
    </dgm:pt>
    <dgm:pt modelId="{CCADFCEA-7C51-45AE-954F-ECCFEB510ED9}" type="pres">
      <dgm:prSet presAssocID="{4156B673-2569-441B-B919-61B2FF026AC2}" presName="sibTrans" presStyleLbl="sibTrans2D1" presStyleIdx="2" presStyleCnt="6"/>
      <dgm:spPr/>
    </dgm:pt>
    <dgm:pt modelId="{E9FC5D7A-B5E3-477C-8A78-1F22064814EF}" type="pres">
      <dgm:prSet presAssocID="{4156B673-2569-441B-B919-61B2FF026AC2}" presName="connectorText" presStyleLbl="sibTrans2D1" presStyleIdx="2" presStyleCnt="6"/>
      <dgm:spPr/>
    </dgm:pt>
    <dgm:pt modelId="{4C34C0C1-545A-489F-8B05-BEBA7F6BCC1B}" type="pres">
      <dgm:prSet presAssocID="{4FFA5369-A6E4-436C-8FDE-1F26F11CB1AD}" presName="node" presStyleLbl="node1" presStyleIdx="3" presStyleCnt="7">
        <dgm:presLayoutVars>
          <dgm:bulletEnabled val="1"/>
        </dgm:presLayoutVars>
      </dgm:prSet>
      <dgm:spPr/>
    </dgm:pt>
    <dgm:pt modelId="{39201C3C-C320-4DE4-B547-BD85E4C1C179}" type="pres">
      <dgm:prSet presAssocID="{A8F3DC61-F880-4B3A-B3BD-8DAF7CC06CD4}" presName="sibTrans" presStyleLbl="sibTrans2D1" presStyleIdx="3" presStyleCnt="6"/>
      <dgm:spPr/>
    </dgm:pt>
    <dgm:pt modelId="{FF0EED79-8045-4372-AE62-9163935B6047}" type="pres">
      <dgm:prSet presAssocID="{A8F3DC61-F880-4B3A-B3BD-8DAF7CC06CD4}" presName="connectorText" presStyleLbl="sibTrans2D1" presStyleIdx="3" presStyleCnt="6"/>
      <dgm:spPr/>
    </dgm:pt>
    <dgm:pt modelId="{53552DF2-F95D-4412-9503-B03A028A9679}" type="pres">
      <dgm:prSet presAssocID="{B6DA5F3B-9BEB-4F19-9A5E-3AA0F5C9DC12}" presName="node" presStyleLbl="node1" presStyleIdx="4" presStyleCnt="7">
        <dgm:presLayoutVars>
          <dgm:bulletEnabled val="1"/>
        </dgm:presLayoutVars>
      </dgm:prSet>
      <dgm:spPr/>
    </dgm:pt>
    <dgm:pt modelId="{55691F67-7603-4B0A-8846-4A59C6B4EBC6}" type="pres">
      <dgm:prSet presAssocID="{D560DE32-8083-4012-A95C-E708BA4BD006}" presName="sibTrans" presStyleLbl="sibTrans2D1" presStyleIdx="4" presStyleCnt="6"/>
      <dgm:spPr/>
    </dgm:pt>
    <dgm:pt modelId="{CBFF392D-A629-493C-A5A2-FA66723D8056}" type="pres">
      <dgm:prSet presAssocID="{D560DE32-8083-4012-A95C-E708BA4BD006}" presName="connectorText" presStyleLbl="sibTrans2D1" presStyleIdx="4" presStyleCnt="6"/>
      <dgm:spPr/>
    </dgm:pt>
    <dgm:pt modelId="{B3EDAF0A-C3AB-4287-B30F-596058F371F2}" type="pres">
      <dgm:prSet presAssocID="{2EFF0F4B-B22E-4C81-9B65-6039C025960A}" presName="node" presStyleLbl="node1" presStyleIdx="5" presStyleCnt="7">
        <dgm:presLayoutVars>
          <dgm:bulletEnabled val="1"/>
        </dgm:presLayoutVars>
      </dgm:prSet>
      <dgm:spPr/>
    </dgm:pt>
    <dgm:pt modelId="{F36B3BD3-6DA8-487D-ACFB-00AA3E79937A}" type="pres">
      <dgm:prSet presAssocID="{359BCC0F-C851-4684-8012-A1491F1807DF}" presName="sibTrans" presStyleLbl="sibTrans2D1" presStyleIdx="5" presStyleCnt="6"/>
      <dgm:spPr/>
    </dgm:pt>
    <dgm:pt modelId="{D5A4B216-B0F4-4B8C-B840-7E00159D04CC}" type="pres">
      <dgm:prSet presAssocID="{359BCC0F-C851-4684-8012-A1491F1807DF}" presName="connectorText" presStyleLbl="sibTrans2D1" presStyleIdx="5" presStyleCnt="6"/>
      <dgm:spPr/>
    </dgm:pt>
    <dgm:pt modelId="{A250DCFB-80D9-4AF7-9618-2AB7A7798B0D}" type="pres">
      <dgm:prSet presAssocID="{E80C5D60-2FE7-4C05-B206-9997BD2C0481}" presName="node" presStyleLbl="node1" presStyleIdx="6" presStyleCnt="7">
        <dgm:presLayoutVars>
          <dgm:bulletEnabled val="1"/>
        </dgm:presLayoutVars>
      </dgm:prSet>
      <dgm:spPr/>
    </dgm:pt>
  </dgm:ptLst>
  <dgm:cxnLst>
    <dgm:cxn modelId="{CB1ABB15-5A0C-45AB-AD3A-01A3B352787B}" type="presOf" srcId="{FA651933-887E-49DF-943A-780D8D819C63}" destId="{75DC8B15-A611-4E58-B742-0724CCD0C5DE}" srcOrd="0" destOrd="0" presId="urn:microsoft.com/office/officeart/2005/8/layout/process1"/>
    <dgm:cxn modelId="{72FECC19-A6C5-417D-AE22-DC168467960B}" type="presOf" srcId="{4FFA5369-A6E4-436C-8FDE-1F26F11CB1AD}" destId="{4C34C0C1-545A-489F-8B05-BEBA7F6BCC1B}" srcOrd="0" destOrd="0" presId="urn:microsoft.com/office/officeart/2005/8/layout/process1"/>
    <dgm:cxn modelId="{4390BE1A-AE75-4792-B798-C16E96AB0982}" type="presOf" srcId="{4156B673-2569-441B-B919-61B2FF026AC2}" destId="{E9FC5D7A-B5E3-477C-8A78-1F22064814EF}" srcOrd="1" destOrd="0" presId="urn:microsoft.com/office/officeart/2005/8/layout/process1"/>
    <dgm:cxn modelId="{BD47352E-6EC1-4685-BDD5-048E3ACA95A0}" type="presOf" srcId="{7C6C619E-1D75-476F-A895-CD0B6740986B}" destId="{517C018F-8D49-4C15-8A0A-5A004BD87D96}" srcOrd="0" destOrd="0" presId="urn:microsoft.com/office/officeart/2005/8/layout/process1"/>
    <dgm:cxn modelId="{F2DC4D33-0995-4554-B7B8-6D5DBD638697}" srcId="{1B8FA0D7-CE81-462C-9CA2-D1D6A508ABBB}" destId="{4FFA5369-A6E4-436C-8FDE-1F26F11CB1AD}" srcOrd="3" destOrd="0" parTransId="{E0958843-BF84-45AA-997A-EC91FA858EE3}" sibTransId="{A8F3DC61-F880-4B3A-B3BD-8DAF7CC06CD4}"/>
    <dgm:cxn modelId="{46A1453A-12BA-41CA-B214-078F7C959495}" srcId="{1B8FA0D7-CE81-462C-9CA2-D1D6A508ABBB}" destId="{FA651933-887E-49DF-943A-780D8D819C63}" srcOrd="1" destOrd="0" parTransId="{8CF3FDD7-D969-4635-96C0-E6938FBA3BEF}" sibTransId="{BFCCFA02-B2FF-4950-885D-4BD7C70A79CD}"/>
    <dgm:cxn modelId="{7DEBA761-20A6-46AE-8E29-FB165BD75F62}" type="presOf" srcId="{359BCC0F-C851-4684-8012-A1491F1807DF}" destId="{F36B3BD3-6DA8-487D-ACFB-00AA3E79937A}" srcOrd="0" destOrd="0" presId="urn:microsoft.com/office/officeart/2005/8/layout/process1"/>
    <dgm:cxn modelId="{9FE96363-5CE2-460C-AEEE-1CF9CADFF0C2}" type="presOf" srcId="{2EFF0F4B-B22E-4C81-9B65-6039C025960A}" destId="{B3EDAF0A-C3AB-4287-B30F-596058F371F2}" srcOrd="0" destOrd="0" presId="urn:microsoft.com/office/officeart/2005/8/layout/process1"/>
    <dgm:cxn modelId="{D5E49963-B9FE-4C7E-832A-9E4FDCBC15AB}" srcId="{1B8FA0D7-CE81-462C-9CA2-D1D6A508ABBB}" destId="{2EFF0F4B-B22E-4C81-9B65-6039C025960A}" srcOrd="5" destOrd="0" parTransId="{281C2DC0-6FAA-4F99-BF47-20037FB59FEA}" sibTransId="{359BCC0F-C851-4684-8012-A1491F1807DF}"/>
    <dgm:cxn modelId="{22C2106A-6A33-45B5-8C1F-67C4A237363A}" type="presOf" srcId="{7C6C619E-1D75-476F-A895-CD0B6740986B}" destId="{D50994D7-553D-4D09-A4C1-C41E00DFDEC3}" srcOrd="1" destOrd="0" presId="urn:microsoft.com/office/officeart/2005/8/layout/process1"/>
    <dgm:cxn modelId="{1F39486A-8D0E-4720-A4C1-64FCCB9C3C26}" type="presOf" srcId="{359BCC0F-C851-4684-8012-A1491F1807DF}" destId="{D5A4B216-B0F4-4B8C-B840-7E00159D04CC}" srcOrd="1" destOrd="0" presId="urn:microsoft.com/office/officeart/2005/8/layout/process1"/>
    <dgm:cxn modelId="{E461B477-C4E5-4340-9276-1362998AA9E8}" type="presOf" srcId="{BFCCFA02-B2FF-4950-885D-4BD7C70A79CD}" destId="{291E1CB2-D23E-4A6F-B7F4-42AA1C63F2BE}" srcOrd="1" destOrd="0" presId="urn:microsoft.com/office/officeart/2005/8/layout/process1"/>
    <dgm:cxn modelId="{5755E27A-8B86-4896-B707-9E7D5C36F831}" type="presOf" srcId="{E80C5D60-2FE7-4C05-B206-9997BD2C0481}" destId="{A250DCFB-80D9-4AF7-9618-2AB7A7798B0D}" srcOrd="0" destOrd="0" presId="urn:microsoft.com/office/officeart/2005/8/layout/process1"/>
    <dgm:cxn modelId="{10D3398D-CAB4-4759-9283-DDE1D2B6D181}" type="presOf" srcId="{BFCCFA02-B2FF-4950-885D-4BD7C70A79CD}" destId="{22E3EFFF-941E-4DA8-A773-445423C0F216}" srcOrd="0" destOrd="0" presId="urn:microsoft.com/office/officeart/2005/8/layout/process1"/>
    <dgm:cxn modelId="{F248CE94-A460-4397-AAA6-8A5DF6FAD0D8}" type="presOf" srcId="{1B8FA0D7-CE81-462C-9CA2-D1D6A508ABBB}" destId="{CA82A6DD-390D-4D3B-8DB0-604B32A3476E}" srcOrd="0" destOrd="0" presId="urn:microsoft.com/office/officeart/2005/8/layout/process1"/>
    <dgm:cxn modelId="{5B9E7699-D5DB-425D-8CEA-8FEDC379AAC4}" type="presOf" srcId="{D560DE32-8083-4012-A95C-E708BA4BD006}" destId="{55691F67-7603-4B0A-8846-4A59C6B4EBC6}" srcOrd="0" destOrd="0" presId="urn:microsoft.com/office/officeart/2005/8/layout/process1"/>
    <dgm:cxn modelId="{001B7AA6-D159-4E2A-80CE-D1C4F775E5CE}" type="presOf" srcId="{A8F3DC61-F880-4B3A-B3BD-8DAF7CC06CD4}" destId="{39201C3C-C320-4DE4-B547-BD85E4C1C179}" srcOrd="0" destOrd="0" presId="urn:microsoft.com/office/officeart/2005/8/layout/process1"/>
    <dgm:cxn modelId="{CEBA95A7-ED77-4301-956C-B2CE260E8C72}" type="presOf" srcId="{D560DE32-8083-4012-A95C-E708BA4BD006}" destId="{CBFF392D-A629-493C-A5A2-FA66723D8056}" srcOrd="1" destOrd="0" presId="urn:microsoft.com/office/officeart/2005/8/layout/process1"/>
    <dgm:cxn modelId="{EFE824B6-2417-4B1C-95B1-0E6284D2D2BE}" type="presOf" srcId="{4156B673-2569-441B-B919-61B2FF026AC2}" destId="{CCADFCEA-7C51-45AE-954F-ECCFEB510ED9}" srcOrd="0" destOrd="0" presId="urn:microsoft.com/office/officeart/2005/8/layout/process1"/>
    <dgm:cxn modelId="{269124BF-5A90-4674-B765-07CF9CA3C8D5}" srcId="{1B8FA0D7-CE81-462C-9CA2-D1D6A508ABBB}" destId="{47387049-1989-4F69-8615-51F0F5539339}" srcOrd="2" destOrd="0" parTransId="{F533745C-233B-4D49-8090-1DB40F346DD4}" sibTransId="{4156B673-2569-441B-B919-61B2FF026AC2}"/>
    <dgm:cxn modelId="{517A94BF-AF80-4B78-B270-C6C53FDC0462}" type="presOf" srcId="{B6DA5F3B-9BEB-4F19-9A5E-3AA0F5C9DC12}" destId="{53552DF2-F95D-4412-9503-B03A028A9679}" srcOrd="0" destOrd="0" presId="urn:microsoft.com/office/officeart/2005/8/layout/process1"/>
    <dgm:cxn modelId="{2914BDC1-C781-489F-B574-9277CF7975B2}" type="presOf" srcId="{47387049-1989-4F69-8615-51F0F5539339}" destId="{E1435899-46A7-4703-A550-3AB227195D18}" srcOrd="0" destOrd="0" presId="urn:microsoft.com/office/officeart/2005/8/layout/process1"/>
    <dgm:cxn modelId="{6D2D50CD-A261-4E49-ADD9-4424B69D16AA}" srcId="{1B8FA0D7-CE81-462C-9CA2-D1D6A508ABBB}" destId="{B6DA5F3B-9BEB-4F19-9A5E-3AA0F5C9DC12}" srcOrd="4" destOrd="0" parTransId="{A1D8D6D2-7221-4F74-A29C-84CF31412C25}" sibTransId="{D560DE32-8083-4012-A95C-E708BA4BD006}"/>
    <dgm:cxn modelId="{66B81BD4-52E2-47B2-9DAF-16F99BB5DD52}" srcId="{1B8FA0D7-CE81-462C-9CA2-D1D6A508ABBB}" destId="{F39A5272-ACE0-4135-BB33-E3CA24A71A5F}" srcOrd="0" destOrd="0" parTransId="{0512EEB3-92BF-447C-9280-DCAA68E2F6C5}" sibTransId="{7C6C619E-1D75-476F-A895-CD0B6740986B}"/>
    <dgm:cxn modelId="{253491D6-AF82-486C-B33A-2A134B371980}" type="presOf" srcId="{F39A5272-ACE0-4135-BB33-E3CA24A71A5F}" destId="{7FE56265-8122-42C5-ACC7-63955E898E6E}" srcOrd="0" destOrd="0" presId="urn:microsoft.com/office/officeart/2005/8/layout/process1"/>
    <dgm:cxn modelId="{90A568D9-3319-44A8-B431-879E0DC2126A}" srcId="{1B8FA0D7-CE81-462C-9CA2-D1D6A508ABBB}" destId="{E80C5D60-2FE7-4C05-B206-9997BD2C0481}" srcOrd="6" destOrd="0" parTransId="{93A4FD7E-8874-4CDF-82D0-07E4C3208D93}" sibTransId="{19474F3E-B89F-4449-85DB-00EC85E6EB3C}"/>
    <dgm:cxn modelId="{972BC1F9-0534-48A8-B0A8-EB8B8D4448EA}" type="presOf" srcId="{A8F3DC61-F880-4B3A-B3BD-8DAF7CC06CD4}" destId="{FF0EED79-8045-4372-AE62-9163935B6047}" srcOrd="1" destOrd="0" presId="urn:microsoft.com/office/officeart/2005/8/layout/process1"/>
    <dgm:cxn modelId="{593A4D62-8733-41BE-B137-45ED5367FEA0}" type="presParOf" srcId="{CA82A6DD-390D-4D3B-8DB0-604B32A3476E}" destId="{7FE56265-8122-42C5-ACC7-63955E898E6E}" srcOrd="0" destOrd="0" presId="urn:microsoft.com/office/officeart/2005/8/layout/process1"/>
    <dgm:cxn modelId="{AFDC95F5-D6D1-4B3B-BBD8-7B0AC76570FA}" type="presParOf" srcId="{CA82A6DD-390D-4D3B-8DB0-604B32A3476E}" destId="{517C018F-8D49-4C15-8A0A-5A004BD87D96}" srcOrd="1" destOrd="0" presId="urn:microsoft.com/office/officeart/2005/8/layout/process1"/>
    <dgm:cxn modelId="{6994ED22-0AA1-482A-AD45-3538594AC651}" type="presParOf" srcId="{517C018F-8D49-4C15-8A0A-5A004BD87D96}" destId="{D50994D7-553D-4D09-A4C1-C41E00DFDEC3}" srcOrd="0" destOrd="0" presId="urn:microsoft.com/office/officeart/2005/8/layout/process1"/>
    <dgm:cxn modelId="{143CCE95-8299-4D09-BCC1-EE6A26035835}" type="presParOf" srcId="{CA82A6DD-390D-4D3B-8DB0-604B32A3476E}" destId="{75DC8B15-A611-4E58-B742-0724CCD0C5DE}" srcOrd="2" destOrd="0" presId="urn:microsoft.com/office/officeart/2005/8/layout/process1"/>
    <dgm:cxn modelId="{48B8D446-85DB-4277-8317-701426ACF6E6}" type="presParOf" srcId="{CA82A6DD-390D-4D3B-8DB0-604B32A3476E}" destId="{22E3EFFF-941E-4DA8-A773-445423C0F216}" srcOrd="3" destOrd="0" presId="urn:microsoft.com/office/officeart/2005/8/layout/process1"/>
    <dgm:cxn modelId="{CF9A707F-9A2E-4C97-995D-D9CB988E51F6}" type="presParOf" srcId="{22E3EFFF-941E-4DA8-A773-445423C0F216}" destId="{291E1CB2-D23E-4A6F-B7F4-42AA1C63F2BE}" srcOrd="0" destOrd="0" presId="urn:microsoft.com/office/officeart/2005/8/layout/process1"/>
    <dgm:cxn modelId="{C8668A06-F8EF-45D9-8C6B-1787C5DBAA11}" type="presParOf" srcId="{CA82A6DD-390D-4D3B-8DB0-604B32A3476E}" destId="{E1435899-46A7-4703-A550-3AB227195D18}" srcOrd="4" destOrd="0" presId="urn:microsoft.com/office/officeart/2005/8/layout/process1"/>
    <dgm:cxn modelId="{50238A58-FD97-4B39-8D0E-04BAED93CAFC}" type="presParOf" srcId="{CA82A6DD-390D-4D3B-8DB0-604B32A3476E}" destId="{CCADFCEA-7C51-45AE-954F-ECCFEB510ED9}" srcOrd="5" destOrd="0" presId="urn:microsoft.com/office/officeart/2005/8/layout/process1"/>
    <dgm:cxn modelId="{7D121110-8FF9-4CCB-A10D-FEBB7A12F6C0}" type="presParOf" srcId="{CCADFCEA-7C51-45AE-954F-ECCFEB510ED9}" destId="{E9FC5D7A-B5E3-477C-8A78-1F22064814EF}" srcOrd="0" destOrd="0" presId="urn:microsoft.com/office/officeart/2005/8/layout/process1"/>
    <dgm:cxn modelId="{427F6612-260A-44CA-B17E-0C78BDCA10E3}" type="presParOf" srcId="{CA82A6DD-390D-4D3B-8DB0-604B32A3476E}" destId="{4C34C0C1-545A-489F-8B05-BEBA7F6BCC1B}" srcOrd="6" destOrd="0" presId="urn:microsoft.com/office/officeart/2005/8/layout/process1"/>
    <dgm:cxn modelId="{F86BF602-2CAE-414C-81AC-1BC9015AC9E5}" type="presParOf" srcId="{CA82A6DD-390D-4D3B-8DB0-604B32A3476E}" destId="{39201C3C-C320-4DE4-B547-BD85E4C1C179}" srcOrd="7" destOrd="0" presId="urn:microsoft.com/office/officeart/2005/8/layout/process1"/>
    <dgm:cxn modelId="{5DAC6608-86E7-486A-A979-FB7DDF140E97}" type="presParOf" srcId="{39201C3C-C320-4DE4-B547-BD85E4C1C179}" destId="{FF0EED79-8045-4372-AE62-9163935B6047}" srcOrd="0" destOrd="0" presId="urn:microsoft.com/office/officeart/2005/8/layout/process1"/>
    <dgm:cxn modelId="{637A0FCE-1849-431D-A99E-95EBD26769B9}" type="presParOf" srcId="{CA82A6DD-390D-4D3B-8DB0-604B32A3476E}" destId="{53552DF2-F95D-4412-9503-B03A028A9679}" srcOrd="8" destOrd="0" presId="urn:microsoft.com/office/officeart/2005/8/layout/process1"/>
    <dgm:cxn modelId="{C9DECEDC-6FDE-40DF-869A-00454F86DFBA}" type="presParOf" srcId="{CA82A6DD-390D-4D3B-8DB0-604B32A3476E}" destId="{55691F67-7603-4B0A-8846-4A59C6B4EBC6}" srcOrd="9" destOrd="0" presId="urn:microsoft.com/office/officeart/2005/8/layout/process1"/>
    <dgm:cxn modelId="{711C8E29-3FAA-476B-A932-65BE21606721}" type="presParOf" srcId="{55691F67-7603-4B0A-8846-4A59C6B4EBC6}" destId="{CBFF392D-A629-493C-A5A2-FA66723D8056}" srcOrd="0" destOrd="0" presId="urn:microsoft.com/office/officeart/2005/8/layout/process1"/>
    <dgm:cxn modelId="{62EF4330-36E8-49F4-9415-E049F03C147B}" type="presParOf" srcId="{CA82A6DD-390D-4D3B-8DB0-604B32A3476E}" destId="{B3EDAF0A-C3AB-4287-B30F-596058F371F2}" srcOrd="10" destOrd="0" presId="urn:microsoft.com/office/officeart/2005/8/layout/process1"/>
    <dgm:cxn modelId="{8FE36B47-53F7-4A1E-BBE8-5D727B5DE2D7}" type="presParOf" srcId="{CA82A6DD-390D-4D3B-8DB0-604B32A3476E}" destId="{F36B3BD3-6DA8-487D-ACFB-00AA3E79937A}" srcOrd="11" destOrd="0" presId="urn:microsoft.com/office/officeart/2005/8/layout/process1"/>
    <dgm:cxn modelId="{B7416DB8-F91C-4DE6-A8FE-9CC266CAC2D2}" type="presParOf" srcId="{F36B3BD3-6DA8-487D-ACFB-00AA3E79937A}" destId="{D5A4B216-B0F4-4B8C-B840-7E00159D04CC}" srcOrd="0" destOrd="0" presId="urn:microsoft.com/office/officeart/2005/8/layout/process1"/>
    <dgm:cxn modelId="{969822BE-4B55-4752-BAD2-8568AA98B509}" type="presParOf" srcId="{CA82A6DD-390D-4D3B-8DB0-604B32A3476E}" destId="{A250DCFB-80D9-4AF7-9618-2AB7A7798B0D}" srcOrd="1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1274C61-9E5C-4B7D-905D-E0D76DB7DC3C}" type="doc">
      <dgm:prSet loTypeId="urn:microsoft.com/office/officeart/2005/8/layout/process3" loCatId="process" qsTypeId="urn:microsoft.com/office/officeart/2005/8/quickstyle/simple1" qsCatId="simple" csTypeId="urn:microsoft.com/office/officeart/2005/8/colors/accent1_1" csCatId="accent1" phldr="1"/>
      <dgm:spPr/>
      <dgm:t>
        <a:bodyPr/>
        <a:lstStyle/>
        <a:p>
          <a:pPr rtl="1"/>
          <a:endParaRPr lang="ar-SA"/>
        </a:p>
      </dgm:t>
    </dgm:pt>
    <dgm:pt modelId="{B57172F5-1504-4CB5-AC19-0BEE2E823983}">
      <dgm:prSet phldrT="[نص]" custT="1"/>
      <dgm:spPr/>
      <dgm:t>
        <a:bodyPr/>
        <a:lstStyle/>
        <a:p>
          <a:pPr algn="ctr" rtl="1"/>
          <a:r>
            <a:rPr lang="ar-SA" sz="1600" b="1" dirty="0">
              <a:latin typeface="Sakkal Majalla" panose="02000000000000000000" pitchFamily="2" charset="-78"/>
              <a:cs typeface="Sakkal Majalla" panose="02000000000000000000" pitchFamily="2" charset="-78"/>
            </a:rPr>
            <a:t>المرحلة الأولى</a:t>
          </a:r>
        </a:p>
      </dgm:t>
    </dgm:pt>
    <dgm:pt modelId="{E26DA22E-6203-4638-9941-54D5B24695B1}" type="parTrans" cxnId="{2C730984-C732-42B7-B6EB-287CD3BE0EFE}">
      <dgm:prSet/>
      <dgm:spPr/>
      <dgm:t>
        <a:bodyPr/>
        <a:lstStyle/>
        <a:p>
          <a:pPr rtl="1"/>
          <a:endParaRPr lang="ar-SA"/>
        </a:p>
      </dgm:t>
    </dgm:pt>
    <dgm:pt modelId="{46C9BC0E-E0D3-400E-A524-CDD264E3C6B1}" type="sibTrans" cxnId="{2C730984-C732-42B7-B6EB-287CD3BE0EFE}">
      <dgm:prSet/>
      <dgm:spPr/>
      <dgm:t>
        <a:bodyPr/>
        <a:lstStyle/>
        <a:p>
          <a:pPr rtl="1"/>
          <a:endParaRPr lang="ar-SA"/>
        </a:p>
      </dgm:t>
    </dgm:pt>
    <dgm:pt modelId="{04DAA8B0-FC3E-45F1-9DA2-46025A9C5D6A}">
      <dgm:prSet phldrT="[نص]" custT="1"/>
      <dgm:spPr/>
      <dgm:t>
        <a:bodyPr/>
        <a:lstStyle/>
        <a:p>
          <a:pPr rtl="1"/>
          <a:endParaRPr lang="ar-SA" sz="1600" dirty="0">
            <a:latin typeface="GE SS Two Light" panose="020A0503020102020204" pitchFamily="18" charset="-78"/>
            <a:ea typeface="GE SS Two Light" panose="020A0503020102020204" pitchFamily="18" charset="-78"/>
            <a:cs typeface="+mn-cs"/>
          </a:endParaRPr>
        </a:p>
        <a:p>
          <a:pPr rtl="1"/>
          <a:endParaRPr lang="ar-SA" sz="1600" dirty="0">
            <a:latin typeface="GE SS Two Light" panose="020A0503020102020204" pitchFamily="18" charset="-78"/>
            <a:ea typeface="GE SS Two Light" panose="020A0503020102020204" pitchFamily="18" charset="-78"/>
            <a:cs typeface="+mn-cs"/>
          </a:endParaRPr>
        </a:p>
        <a:p>
          <a:pPr rtl="1"/>
          <a:r>
            <a:rPr lang="ar-SA" sz="1600" b="1" dirty="0">
              <a:latin typeface="Sakkal Majalla" panose="02000000000000000000" pitchFamily="2" charset="-78"/>
              <a:ea typeface="GE SS Two Light" panose="020A0503020102020204" pitchFamily="18" charset="-78"/>
              <a:cs typeface="Sakkal Majalla" panose="02000000000000000000" pitchFamily="2" charset="-78"/>
            </a:rPr>
            <a:t>الصياغة الأولية</a:t>
          </a:r>
          <a:endParaRPr lang="ar-SA" sz="1600" b="1" dirty="0">
            <a:latin typeface="Sakkal Majalla" panose="02000000000000000000" pitchFamily="2" charset="-78"/>
            <a:cs typeface="Sakkal Majalla" panose="02000000000000000000" pitchFamily="2" charset="-78"/>
          </a:endParaRPr>
        </a:p>
      </dgm:t>
    </dgm:pt>
    <dgm:pt modelId="{6B2EEA19-AEEA-42A5-975E-0E4DE73D0C2C}" type="parTrans" cxnId="{AACC2864-6A98-4D9B-9174-9291B69E1F49}">
      <dgm:prSet/>
      <dgm:spPr/>
      <dgm:t>
        <a:bodyPr/>
        <a:lstStyle/>
        <a:p>
          <a:pPr rtl="1"/>
          <a:endParaRPr lang="ar-SA"/>
        </a:p>
      </dgm:t>
    </dgm:pt>
    <dgm:pt modelId="{1D1838C1-ECCD-41E9-B441-9F976056FFC6}" type="sibTrans" cxnId="{AACC2864-6A98-4D9B-9174-9291B69E1F49}">
      <dgm:prSet/>
      <dgm:spPr/>
      <dgm:t>
        <a:bodyPr/>
        <a:lstStyle/>
        <a:p>
          <a:pPr rtl="1"/>
          <a:endParaRPr lang="ar-SA"/>
        </a:p>
      </dgm:t>
    </dgm:pt>
    <dgm:pt modelId="{D8BEBA5B-46E1-41F5-BAB4-A6CE44DF38E2}">
      <dgm:prSet phldrT="[نص]" custT="1"/>
      <dgm:spPr/>
      <dgm:t>
        <a:bodyPr/>
        <a:lstStyle/>
        <a:p>
          <a:pPr algn="ctr" rtl="1"/>
          <a:r>
            <a:rPr lang="ar-SA" sz="1600" b="1" dirty="0">
              <a:latin typeface="Sakkal Majalla" panose="02000000000000000000" pitchFamily="2" charset="-78"/>
              <a:cs typeface="Sakkal Majalla" panose="02000000000000000000" pitchFamily="2" charset="-78"/>
            </a:rPr>
            <a:t>المرحلة الثانية</a:t>
          </a:r>
        </a:p>
      </dgm:t>
    </dgm:pt>
    <dgm:pt modelId="{B2BC85D2-2E96-4EE4-B725-885E148F4C2F}" type="parTrans" cxnId="{5DB559B4-F788-4B01-A98B-A165DDA28AD9}">
      <dgm:prSet/>
      <dgm:spPr/>
      <dgm:t>
        <a:bodyPr/>
        <a:lstStyle/>
        <a:p>
          <a:pPr rtl="1"/>
          <a:endParaRPr lang="ar-SA"/>
        </a:p>
      </dgm:t>
    </dgm:pt>
    <dgm:pt modelId="{A85A3BC4-4090-4E16-9A8B-C6DCE4700BB6}" type="sibTrans" cxnId="{5DB559B4-F788-4B01-A98B-A165DDA28AD9}">
      <dgm:prSet/>
      <dgm:spPr/>
      <dgm:t>
        <a:bodyPr/>
        <a:lstStyle/>
        <a:p>
          <a:pPr rtl="1"/>
          <a:endParaRPr lang="ar-SA"/>
        </a:p>
      </dgm:t>
    </dgm:pt>
    <dgm:pt modelId="{B552FC27-EA82-4803-886A-2B2806EB67D3}">
      <dgm:prSet phldrT="[نص]" custT="1"/>
      <dgm:spPr/>
      <dgm:t>
        <a:bodyPr/>
        <a:lstStyle/>
        <a:p>
          <a:pPr rtl="1"/>
          <a:endParaRPr lang="ar-SA" sz="1600" dirty="0">
            <a:latin typeface="GE SS Two Light" panose="020A0503020102020204" pitchFamily="18" charset="-78"/>
            <a:ea typeface="GE SS Two Light" panose="020A0503020102020204" pitchFamily="18" charset="-78"/>
            <a:cs typeface="+mn-cs"/>
          </a:endParaRPr>
        </a:p>
        <a:p>
          <a:pPr rtl="1"/>
          <a:endParaRPr lang="ar-SA" sz="1600" dirty="0">
            <a:latin typeface="GE SS Two Light" panose="020A0503020102020204" pitchFamily="18" charset="-78"/>
            <a:ea typeface="GE SS Two Light" panose="020A0503020102020204" pitchFamily="18" charset="-78"/>
            <a:cs typeface="+mn-cs"/>
          </a:endParaRPr>
        </a:p>
        <a:p>
          <a:pPr rtl="1"/>
          <a:r>
            <a:rPr lang="ar-SA" sz="1600" b="1" dirty="0">
              <a:latin typeface="Sakkal Majalla" panose="02000000000000000000" pitchFamily="2" charset="-78"/>
              <a:ea typeface="GE SS Two Light" panose="020A0503020102020204" pitchFamily="18" charset="-78"/>
              <a:cs typeface="Sakkal Majalla" panose="02000000000000000000" pitchFamily="2" charset="-78"/>
            </a:rPr>
            <a:t>تعديل الصياغة</a:t>
          </a:r>
          <a:endParaRPr lang="ar-SA" sz="1600" b="1" dirty="0">
            <a:latin typeface="Sakkal Majalla" panose="02000000000000000000" pitchFamily="2" charset="-78"/>
            <a:cs typeface="Sakkal Majalla" panose="02000000000000000000" pitchFamily="2" charset="-78"/>
          </a:endParaRPr>
        </a:p>
      </dgm:t>
    </dgm:pt>
    <dgm:pt modelId="{61FE7DC0-6495-4A16-83B6-ECE47CD0E07F}" type="parTrans" cxnId="{ED2C8C8D-0C0F-4972-BBA9-06495142A1EF}">
      <dgm:prSet/>
      <dgm:spPr/>
      <dgm:t>
        <a:bodyPr/>
        <a:lstStyle/>
        <a:p>
          <a:pPr rtl="1"/>
          <a:endParaRPr lang="ar-SA"/>
        </a:p>
      </dgm:t>
    </dgm:pt>
    <dgm:pt modelId="{4DA4B347-4BA7-4364-AFAD-A706E10F76B2}" type="sibTrans" cxnId="{ED2C8C8D-0C0F-4972-BBA9-06495142A1EF}">
      <dgm:prSet/>
      <dgm:spPr/>
      <dgm:t>
        <a:bodyPr/>
        <a:lstStyle/>
        <a:p>
          <a:pPr rtl="1"/>
          <a:endParaRPr lang="ar-SA"/>
        </a:p>
      </dgm:t>
    </dgm:pt>
    <dgm:pt modelId="{4EC6228B-13A3-4CF5-AE38-5F1FC8C02A5D}">
      <dgm:prSet phldrT="[نص]" custT="1"/>
      <dgm:spPr/>
      <dgm:t>
        <a:bodyPr/>
        <a:lstStyle/>
        <a:p>
          <a:pPr algn="ctr" rtl="1"/>
          <a:r>
            <a:rPr lang="ar-SA" sz="1600" b="1" dirty="0">
              <a:latin typeface="Sakkal Majalla" panose="02000000000000000000" pitchFamily="2" charset="-78"/>
              <a:cs typeface="Sakkal Majalla" panose="02000000000000000000" pitchFamily="2" charset="-78"/>
            </a:rPr>
            <a:t>المرحلة الثالثة</a:t>
          </a:r>
        </a:p>
      </dgm:t>
    </dgm:pt>
    <dgm:pt modelId="{EA99AFB2-9510-459A-BAE0-C0FBFBBB51FA}" type="parTrans" cxnId="{3EF1AB6E-5257-4E56-8245-431B944D8909}">
      <dgm:prSet/>
      <dgm:spPr/>
      <dgm:t>
        <a:bodyPr/>
        <a:lstStyle/>
        <a:p>
          <a:pPr rtl="1"/>
          <a:endParaRPr lang="ar-SA"/>
        </a:p>
      </dgm:t>
    </dgm:pt>
    <dgm:pt modelId="{34768022-81C9-415F-9E39-F495977F4FC7}" type="sibTrans" cxnId="{3EF1AB6E-5257-4E56-8245-431B944D8909}">
      <dgm:prSet/>
      <dgm:spPr/>
      <dgm:t>
        <a:bodyPr/>
        <a:lstStyle/>
        <a:p>
          <a:pPr rtl="1"/>
          <a:endParaRPr lang="ar-SA"/>
        </a:p>
      </dgm:t>
    </dgm:pt>
    <dgm:pt modelId="{1E0A9B00-F3A7-4B8D-8A34-88E7181C32B0}">
      <dgm:prSet phldrT="[نص]" custT="1"/>
      <dgm:spPr/>
      <dgm:t>
        <a:bodyPr/>
        <a:lstStyle/>
        <a:p>
          <a:pPr algn="ctr" rtl="1">
            <a:buNone/>
          </a:pPr>
          <a:r>
            <a:rPr lang="ar-SA" sz="1600" b="1" dirty="0">
              <a:latin typeface="Sakkal Majalla" panose="02000000000000000000" pitchFamily="2" charset="-78"/>
              <a:ea typeface="GE SS Two Light" panose="020A0503020102020204" pitchFamily="18" charset="-78"/>
              <a:cs typeface="Sakkal Majalla" panose="02000000000000000000" pitchFamily="2" charset="-78"/>
            </a:rPr>
            <a:t>الصياغة النهائية</a:t>
          </a:r>
          <a:endParaRPr lang="ar-SA" sz="1600" b="1" dirty="0">
            <a:latin typeface="Sakkal Majalla" panose="02000000000000000000" pitchFamily="2" charset="-78"/>
            <a:cs typeface="Sakkal Majalla" panose="02000000000000000000" pitchFamily="2" charset="-78"/>
          </a:endParaRPr>
        </a:p>
      </dgm:t>
    </dgm:pt>
    <dgm:pt modelId="{02736D0F-1FCE-4AE4-8E1F-95D93D594C33}" type="parTrans" cxnId="{E1FC41F1-010E-47F9-9275-477607ED7041}">
      <dgm:prSet/>
      <dgm:spPr/>
      <dgm:t>
        <a:bodyPr/>
        <a:lstStyle/>
        <a:p>
          <a:pPr rtl="1"/>
          <a:endParaRPr lang="ar-SA"/>
        </a:p>
      </dgm:t>
    </dgm:pt>
    <dgm:pt modelId="{0D35F452-9BE5-46EE-A12C-D705B926CA6A}" type="sibTrans" cxnId="{E1FC41F1-010E-47F9-9275-477607ED7041}">
      <dgm:prSet/>
      <dgm:spPr/>
      <dgm:t>
        <a:bodyPr/>
        <a:lstStyle/>
        <a:p>
          <a:pPr rtl="1"/>
          <a:endParaRPr lang="ar-SA"/>
        </a:p>
      </dgm:t>
    </dgm:pt>
    <dgm:pt modelId="{72468A89-62AE-44D1-A1E5-7754C139FABE}">
      <dgm:prSet phldrT="[نص]" custT="1"/>
      <dgm:spPr/>
      <dgm:t>
        <a:bodyPr/>
        <a:lstStyle/>
        <a:p>
          <a:pPr algn="r" rtl="1"/>
          <a:endParaRPr lang="ar-SA" sz="1600" dirty="0">
            <a:cs typeface="+mn-cs"/>
          </a:endParaRPr>
        </a:p>
      </dgm:t>
    </dgm:pt>
    <dgm:pt modelId="{BE7F6849-143F-4BA4-95A3-103DF43A82E6}" type="parTrans" cxnId="{8ABA6393-A43E-4197-B38A-E7EF2BBE95BB}">
      <dgm:prSet/>
      <dgm:spPr/>
      <dgm:t>
        <a:bodyPr/>
        <a:lstStyle/>
        <a:p>
          <a:pPr rtl="1"/>
          <a:endParaRPr lang="ar-SA"/>
        </a:p>
      </dgm:t>
    </dgm:pt>
    <dgm:pt modelId="{0C3C6E57-1D58-4BC4-9994-A3DC3F749B3E}" type="sibTrans" cxnId="{8ABA6393-A43E-4197-B38A-E7EF2BBE95BB}">
      <dgm:prSet/>
      <dgm:spPr/>
      <dgm:t>
        <a:bodyPr/>
        <a:lstStyle/>
        <a:p>
          <a:pPr rtl="1"/>
          <a:endParaRPr lang="ar-SA"/>
        </a:p>
      </dgm:t>
    </dgm:pt>
    <dgm:pt modelId="{BE41B903-820C-413E-B171-3874D6CFAB86}">
      <dgm:prSet phldrT="[نص]" custT="1"/>
      <dgm:spPr/>
      <dgm:t>
        <a:bodyPr/>
        <a:lstStyle/>
        <a:p>
          <a:pPr algn="r" rtl="1"/>
          <a:endParaRPr lang="ar-SA" sz="1600" dirty="0">
            <a:cs typeface="+mn-cs"/>
          </a:endParaRPr>
        </a:p>
      </dgm:t>
    </dgm:pt>
    <dgm:pt modelId="{6EEDA513-C63A-4F86-849E-E682E8806345}" type="parTrans" cxnId="{37B18596-6B05-42F0-BE34-35765958414D}">
      <dgm:prSet/>
      <dgm:spPr/>
      <dgm:t>
        <a:bodyPr/>
        <a:lstStyle/>
        <a:p>
          <a:pPr rtl="1"/>
          <a:endParaRPr lang="ar-SA"/>
        </a:p>
      </dgm:t>
    </dgm:pt>
    <dgm:pt modelId="{7282E99B-6626-4A33-86EF-C1C50B1527E0}" type="sibTrans" cxnId="{37B18596-6B05-42F0-BE34-35765958414D}">
      <dgm:prSet/>
      <dgm:spPr/>
      <dgm:t>
        <a:bodyPr/>
        <a:lstStyle/>
        <a:p>
          <a:pPr rtl="1"/>
          <a:endParaRPr lang="ar-SA"/>
        </a:p>
      </dgm:t>
    </dgm:pt>
    <dgm:pt modelId="{51781397-E123-4BB1-B21E-B3ED9A302770}" type="pres">
      <dgm:prSet presAssocID="{91274C61-9E5C-4B7D-905D-E0D76DB7DC3C}" presName="linearFlow" presStyleCnt="0">
        <dgm:presLayoutVars>
          <dgm:dir val="rev"/>
          <dgm:animLvl val="lvl"/>
          <dgm:resizeHandles val="exact"/>
        </dgm:presLayoutVars>
      </dgm:prSet>
      <dgm:spPr/>
    </dgm:pt>
    <dgm:pt modelId="{FA74B5E5-0CFB-4463-A5D1-22501D85184A}" type="pres">
      <dgm:prSet presAssocID="{B57172F5-1504-4CB5-AC19-0BEE2E823983}" presName="composite" presStyleCnt="0"/>
      <dgm:spPr/>
    </dgm:pt>
    <dgm:pt modelId="{042F80C4-7244-4DDA-9E40-A653768A988A}" type="pres">
      <dgm:prSet presAssocID="{B57172F5-1504-4CB5-AC19-0BEE2E823983}" presName="parTx" presStyleLbl="node1" presStyleIdx="0" presStyleCnt="3">
        <dgm:presLayoutVars>
          <dgm:chMax val="0"/>
          <dgm:chPref val="0"/>
          <dgm:bulletEnabled val="1"/>
        </dgm:presLayoutVars>
      </dgm:prSet>
      <dgm:spPr/>
    </dgm:pt>
    <dgm:pt modelId="{8353BAC3-8AC7-434A-AC53-1C3F06C31611}" type="pres">
      <dgm:prSet presAssocID="{B57172F5-1504-4CB5-AC19-0BEE2E823983}" presName="parSh" presStyleLbl="node1" presStyleIdx="0" presStyleCnt="3"/>
      <dgm:spPr/>
    </dgm:pt>
    <dgm:pt modelId="{5AC6C82C-D8BD-48E0-8CF8-B4BC3463B83F}" type="pres">
      <dgm:prSet presAssocID="{B57172F5-1504-4CB5-AC19-0BEE2E823983}" presName="desTx" presStyleLbl="fgAcc1" presStyleIdx="0" presStyleCnt="3">
        <dgm:presLayoutVars>
          <dgm:bulletEnabled val="1"/>
        </dgm:presLayoutVars>
      </dgm:prSet>
      <dgm:spPr/>
    </dgm:pt>
    <dgm:pt modelId="{3974DBF7-F396-4CE8-919D-354408EF14E7}" type="pres">
      <dgm:prSet presAssocID="{46C9BC0E-E0D3-400E-A524-CDD264E3C6B1}" presName="sibTrans" presStyleLbl="sibTrans2D1" presStyleIdx="0" presStyleCnt="2"/>
      <dgm:spPr/>
    </dgm:pt>
    <dgm:pt modelId="{BF4C0B3A-A3CF-465D-A6F0-B6CB96A3659A}" type="pres">
      <dgm:prSet presAssocID="{46C9BC0E-E0D3-400E-A524-CDD264E3C6B1}" presName="connTx" presStyleLbl="sibTrans2D1" presStyleIdx="0" presStyleCnt="2"/>
      <dgm:spPr/>
    </dgm:pt>
    <dgm:pt modelId="{197EB78A-8CC9-4078-B31F-2E356908B1CB}" type="pres">
      <dgm:prSet presAssocID="{D8BEBA5B-46E1-41F5-BAB4-A6CE44DF38E2}" presName="composite" presStyleCnt="0"/>
      <dgm:spPr/>
    </dgm:pt>
    <dgm:pt modelId="{1DA40423-9A76-41BC-9B9E-273D7248B731}" type="pres">
      <dgm:prSet presAssocID="{D8BEBA5B-46E1-41F5-BAB4-A6CE44DF38E2}" presName="parTx" presStyleLbl="node1" presStyleIdx="0" presStyleCnt="3">
        <dgm:presLayoutVars>
          <dgm:chMax val="0"/>
          <dgm:chPref val="0"/>
          <dgm:bulletEnabled val="1"/>
        </dgm:presLayoutVars>
      </dgm:prSet>
      <dgm:spPr/>
    </dgm:pt>
    <dgm:pt modelId="{BAFF9BE2-87EA-4647-B6D0-DAA1B51F9B30}" type="pres">
      <dgm:prSet presAssocID="{D8BEBA5B-46E1-41F5-BAB4-A6CE44DF38E2}" presName="parSh" presStyleLbl="node1" presStyleIdx="1" presStyleCnt="3"/>
      <dgm:spPr/>
    </dgm:pt>
    <dgm:pt modelId="{B887C96D-936A-4A56-AAC7-2AAA1DE76946}" type="pres">
      <dgm:prSet presAssocID="{D8BEBA5B-46E1-41F5-BAB4-A6CE44DF38E2}" presName="desTx" presStyleLbl="fgAcc1" presStyleIdx="1" presStyleCnt="3">
        <dgm:presLayoutVars>
          <dgm:bulletEnabled val="1"/>
        </dgm:presLayoutVars>
      </dgm:prSet>
      <dgm:spPr/>
    </dgm:pt>
    <dgm:pt modelId="{D3CE6447-8844-4F1F-ABF0-B3639446D9CF}" type="pres">
      <dgm:prSet presAssocID="{A85A3BC4-4090-4E16-9A8B-C6DCE4700BB6}" presName="sibTrans" presStyleLbl="sibTrans2D1" presStyleIdx="1" presStyleCnt="2"/>
      <dgm:spPr/>
    </dgm:pt>
    <dgm:pt modelId="{E53953CB-B650-4341-B020-6E275DB8E7B0}" type="pres">
      <dgm:prSet presAssocID="{A85A3BC4-4090-4E16-9A8B-C6DCE4700BB6}" presName="connTx" presStyleLbl="sibTrans2D1" presStyleIdx="1" presStyleCnt="2"/>
      <dgm:spPr/>
    </dgm:pt>
    <dgm:pt modelId="{A40A318B-19D8-4654-8F1C-94F425D2906C}" type="pres">
      <dgm:prSet presAssocID="{4EC6228B-13A3-4CF5-AE38-5F1FC8C02A5D}" presName="composite" presStyleCnt="0"/>
      <dgm:spPr/>
    </dgm:pt>
    <dgm:pt modelId="{6A5F2984-81AA-4057-9E26-A03061FA67FE}" type="pres">
      <dgm:prSet presAssocID="{4EC6228B-13A3-4CF5-AE38-5F1FC8C02A5D}" presName="parTx" presStyleLbl="node1" presStyleIdx="1" presStyleCnt="3">
        <dgm:presLayoutVars>
          <dgm:chMax val="0"/>
          <dgm:chPref val="0"/>
          <dgm:bulletEnabled val="1"/>
        </dgm:presLayoutVars>
      </dgm:prSet>
      <dgm:spPr/>
    </dgm:pt>
    <dgm:pt modelId="{A6806BA4-BB40-4081-84F6-869EF58C78B6}" type="pres">
      <dgm:prSet presAssocID="{4EC6228B-13A3-4CF5-AE38-5F1FC8C02A5D}" presName="parSh" presStyleLbl="node1" presStyleIdx="2" presStyleCnt="3"/>
      <dgm:spPr/>
    </dgm:pt>
    <dgm:pt modelId="{7B71EFD1-8EFE-4E5E-B758-9DABDFF48622}" type="pres">
      <dgm:prSet presAssocID="{4EC6228B-13A3-4CF5-AE38-5F1FC8C02A5D}" presName="desTx" presStyleLbl="fgAcc1" presStyleIdx="2" presStyleCnt="3">
        <dgm:presLayoutVars>
          <dgm:bulletEnabled val="1"/>
        </dgm:presLayoutVars>
      </dgm:prSet>
      <dgm:spPr/>
    </dgm:pt>
  </dgm:ptLst>
  <dgm:cxnLst>
    <dgm:cxn modelId="{1FAC4E18-9169-4B1A-BC5F-5AB534D50C2C}" type="presOf" srcId="{72468A89-62AE-44D1-A1E5-7754C139FABE}" destId="{7B71EFD1-8EFE-4E5E-B758-9DABDFF48622}" srcOrd="0" destOrd="0" presId="urn:microsoft.com/office/officeart/2005/8/layout/process3"/>
    <dgm:cxn modelId="{AADE5831-1724-4F80-B294-0C7CD4346F5D}" type="presOf" srcId="{B57172F5-1504-4CB5-AC19-0BEE2E823983}" destId="{042F80C4-7244-4DDA-9E40-A653768A988A}" srcOrd="0" destOrd="0" presId="urn:microsoft.com/office/officeart/2005/8/layout/process3"/>
    <dgm:cxn modelId="{AACC2864-6A98-4D9B-9174-9291B69E1F49}" srcId="{B57172F5-1504-4CB5-AC19-0BEE2E823983}" destId="{04DAA8B0-FC3E-45F1-9DA2-46025A9C5D6A}" srcOrd="0" destOrd="0" parTransId="{6B2EEA19-AEEA-42A5-975E-0E4DE73D0C2C}" sibTransId="{1D1838C1-ECCD-41E9-B441-9F976056FFC6}"/>
    <dgm:cxn modelId="{3EF1AB6E-5257-4E56-8245-431B944D8909}" srcId="{91274C61-9E5C-4B7D-905D-E0D76DB7DC3C}" destId="{4EC6228B-13A3-4CF5-AE38-5F1FC8C02A5D}" srcOrd="2" destOrd="0" parTransId="{EA99AFB2-9510-459A-BAE0-C0FBFBBB51FA}" sibTransId="{34768022-81C9-415F-9E39-F495977F4FC7}"/>
    <dgm:cxn modelId="{14B24D56-1ABE-491F-B394-74DC274A9532}" type="presOf" srcId="{46C9BC0E-E0D3-400E-A524-CDD264E3C6B1}" destId="{3974DBF7-F396-4CE8-919D-354408EF14E7}" srcOrd="0" destOrd="0" presId="urn:microsoft.com/office/officeart/2005/8/layout/process3"/>
    <dgm:cxn modelId="{47280457-1618-41FC-827C-0C94DAB888A1}" type="presOf" srcId="{04DAA8B0-FC3E-45F1-9DA2-46025A9C5D6A}" destId="{5AC6C82C-D8BD-48E0-8CF8-B4BC3463B83F}" srcOrd="0" destOrd="0" presId="urn:microsoft.com/office/officeart/2005/8/layout/process3"/>
    <dgm:cxn modelId="{AC9DA658-2175-48EC-BB14-196ABC585C19}" type="presOf" srcId="{D8BEBA5B-46E1-41F5-BAB4-A6CE44DF38E2}" destId="{1DA40423-9A76-41BC-9B9E-273D7248B731}" srcOrd="0" destOrd="0" presId="urn:microsoft.com/office/officeart/2005/8/layout/process3"/>
    <dgm:cxn modelId="{29189E7A-E5F1-49B1-9679-137687503401}" type="presOf" srcId="{4EC6228B-13A3-4CF5-AE38-5F1FC8C02A5D}" destId="{6A5F2984-81AA-4057-9E26-A03061FA67FE}" srcOrd="0" destOrd="0" presId="urn:microsoft.com/office/officeart/2005/8/layout/process3"/>
    <dgm:cxn modelId="{2C730984-C732-42B7-B6EB-287CD3BE0EFE}" srcId="{91274C61-9E5C-4B7D-905D-E0D76DB7DC3C}" destId="{B57172F5-1504-4CB5-AC19-0BEE2E823983}" srcOrd="0" destOrd="0" parTransId="{E26DA22E-6203-4638-9941-54D5B24695B1}" sibTransId="{46C9BC0E-E0D3-400E-A524-CDD264E3C6B1}"/>
    <dgm:cxn modelId="{ED2C8C8D-0C0F-4972-BBA9-06495142A1EF}" srcId="{D8BEBA5B-46E1-41F5-BAB4-A6CE44DF38E2}" destId="{B552FC27-EA82-4803-886A-2B2806EB67D3}" srcOrd="0" destOrd="0" parTransId="{61FE7DC0-6495-4A16-83B6-ECE47CD0E07F}" sibTransId="{4DA4B347-4BA7-4364-AFAD-A706E10F76B2}"/>
    <dgm:cxn modelId="{8ABA6393-A43E-4197-B38A-E7EF2BBE95BB}" srcId="{4EC6228B-13A3-4CF5-AE38-5F1FC8C02A5D}" destId="{72468A89-62AE-44D1-A1E5-7754C139FABE}" srcOrd="0" destOrd="0" parTransId="{BE7F6849-143F-4BA4-95A3-103DF43A82E6}" sibTransId="{0C3C6E57-1D58-4BC4-9994-A3DC3F749B3E}"/>
    <dgm:cxn modelId="{37B18596-6B05-42F0-BE34-35765958414D}" srcId="{4EC6228B-13A3-4CF5-AE38-5F1FC8C02A5D}" destId="{BE41B903-820C-413E-B171-3874D6CFAB86}" srcOrd="1" destOrd="0" parTransId="{6EEDA513-C63A-4F86-849E-E682E8806345}" sibTransId="{7282E99B-6626-4A33-86EF-C1C50B1527E0}"/>
    <dgm:cxn modelId="{A03FBF9A-7859-42FF-8192-BCFAB8166155}" type="presOf" srcId="{A85A3BC4-4090-4E16-9A8B-C6DCE4700BB6}" destId="{E53953CB-B650-4341-B020-6E275DB8E7B0}" srcOrd="1" destOrd="0" presId="urn:microsoft.com/office/officeart/2005/8/layout/process3"/>
    <dgm:cxn modelId="{5E9F37AA-4F0A-4379-B299-F519489DAB68}" type="presOf" srcId="{BE41B903-820C-413E-B171-3874D6CFAB86}" destId="{7B71EFD1-8EFE-4E5E-B758-9DABDFF48622}" srcOrd="0" destOrd="1" presId="urn:microsoft.com/office/officeart/2005/8/layout/process3"/>
    <dgm:cxn modelId="{F9E2B2AC-F3C9-438A-9EE0-91C3FBB5175D}" type="presOf" srcId="{B552FC27-EA82-4803-886A-2B2806EB67D3}" destId="{B887C96D-936A-4A56-AAC7-2AAA1DE76946}" srcOrd="0" destOrd="0" presId="urn:microsoft.com/office/officeart/2005/8/layout/process3"/>
    <dgm:cxn modelId="{31EBBFAF-0764-4DBC-87F2-91E9FE5FBB2B}" type="presOf" srcId="{46C9BC0E-E0D3-400E-A524-CDD264E3C6B1}" destId="{BF4C0B3A-A3CF-465D-A6F0-B6CB96A3659A}" srcOrd="1" destOrd="0" presId="urn:microsoft.com/office/officeart/2005/8/layout/process3"/>
    <dgm:cxn modelId="{5DB559B4-F788-4B01-A98B-A165DDA28AD9}" srcId="{91274C61-9E5C-4B7D-905D-E0D76DB7DC3C}" destId="{D8BEBA5B-46E1-41F5-BAB4-A6CE44DF38E2}" srcOrd="1" destOrd="0" parTransId="{B2BC85D2-2E96-4EE4-B725-885E148F4C2F}" sibTransId="{A85A3BC4-4090-4E16-9A8B-C6DCE4700BB6}"/>
    <dgm:cxn modelId="{C88490BC-66B5-4537-900D-C6DEBBB9ECB9}" type="presOf" srcId="{B57172F5-1504-4CB5-AC19-0BEE2E823983}" destId="{8353BAC3-8AC7-434A-AC53-1C3F06C31611}" srcOrd="1" destOrd="0" presId="urn:microsoft.com/office/officeart/2005/8/layout/process3"/>
    <dgm:cxn modelId="{77FF85C0-B830-40C7-9A19-DDD70B861BED}" type="presOf" srcId="{4EC6228B-13A3-4CF5-AE38-5F1FC8C02A5D}" destId="{A6806BA4-BB40-4081-84F6-869EF58C78B6}" srcOrd="1" destOrd="0" presId="urn:microsoft.com/office/officeart/2005/8/layout/process3"/>
    <dgm:cxn modelId="{D23934C8-759A-40D8-80E1-33957E798E41}" type="presOf" srcId="{1E0A9B00-F3A7-4B8D-8A34-88E7181C32B0}" destId="{7B71EFD1-8EFE-4E5E-B758-9DABDFF48622}" srcOrd="0" destOrd="2" presId="urn:microsoft.com/office/officeart/2005/8/layout/process3"/>
    <dgm:cxn modelId="{178404CF-1088-42EC-8F9C-2965348BDD9A}" type="presOf" srcId="{91274C61-9E5C-4B7D-905D-E0D76DB7DC3C}" destId="{51781397-E123-4BB1-B21E-B3ED9A302770}" srcOrd="0" destOrd="0" presId="urn:microsoft.com/office/officeart/2005/8/layout/process3"/>
    <dgm:cxn modelId="{B58057EE-2F14-41EA-942A-C2F059AB518A}" type="presOf" srcId="{A85A3BC4-4090-4E16-9A8B-C6DCE4700BB6}" destId="{D3CE6447-8844-4F1F-ABF0-B3639446D9CF}" srcOrd="0" destOrd="0" presId="urn:microsoft.com/office/officeart/2005/8/layout/process3"/>
    <dgm:cxn modelId="{E1FC41F1-010E-47F9-9275-477607ED7041}" srcId="{4EC6228B-13A3-4CF5-AE38-5F1FC8C02A5D}" destId="{1E0A9B00-F3A7-4B8D-8A34-88E7181C32B0}" srcOrd="2" destOrd="0" parTransId="{02736D0F-1FCE-4AE4-8E1F-95D93D594C33}" sibTransId="{0D35F452-9BE5-46EE-A12C-D705B926CA6A}"/>
    <dgm:cxn modelId="{20F877F3-2989-4CB6-BFB4-C62EDE35B467}" type="presOf" srcId="{D8BEBA5B-46E1-41F5-BAB4-A6CE44DF38E2}" destId="{BAFF9BE2-87EA-4647-B6D0-DAA1B51F9B30}" srcOrd="1" destOrd="0" presId="urn:microsoft.com/office/officeart/2005/8/layout/process3"/>
    <dgm:cxn modelId="{345CAA82-17E4-4224-99C4-8D152DE3E3A6}" type="presParOf" srcId="{51781397-E123-4BB1-B21E-B3ED9A302770}" destId="{FA74B5E5-0CFB-4463-A5D1-22501D85184A}" srcOrd="0" destOrd="0" presId="urn:microsoft.com/office/officeart/2005/8/layout/process3"/>
    <dgm:cxn modelId="{F98E5AA4-8BD9-4034-8563-7728C556B106}" type="presParOf" srcId="{FA74B5E5-0CFB-4463-A5D1-22501D85184A}" destId="{042F80C4-7244-4DDA-9E40-A653768A988A}" srcOrd="0" destOrd="0" presId="urn:microsoft.com/office/officeart/2005/8/layout/process3"/>
    <dgm:cxn modelId="{08D7AAA8-8F03-459A-8753-73EACCE42EC2}" type="presParOf" srcId="{FA74B5E5-0CFB-4463-A5D1-22501D85184A}" destId="{8353BAC3-8AC7-434A-AC53-1C3F06C31611}" srcOrd="1" destOrd="0" presId="urn:microsoft.com/office/officeart/2005/8/layout/process3"/>
    <dgm:cxn modelId="{72C5D1AF-5645-4AC2-9ADA-5BD4A4A01C99}" type="presParOf" srcId="{FA74B5E5-0CFB-4463-A5D1-22501D85184A}" destId="{5AC6C82C-D8BD-48E0-8CF8-B4BC3463B83F}" srcOrd="2" destOrd="0" presId="urn:microsoft.com/office/officeart/2005/8/layout/process3"/>
    <dgm:cxn modelId="{968F2412-5A32-4F49-A1D6-91159A5BF3C0}" type="presParOf" srcId="{51781397-E123-4BB1-B21E-B3ED9A302770}" destId="{3974DBF7-F396-4CE8-919D-354408EF14E7}" srcOrd="1" destOrd="0" presId="urn:microsoft.com/office/officeart/2005/8/layout/process3"/>
    <dgm:cxn modelId="{08CDB9A5-7BF0-41CD-8127-741FE17A0B72}" type="presParOf" srcId="{3974DBF7-F396-4CE8-919D-354408EF14E7}" destId="{BF4C0B3A-A3CF-465D-A6F0-B6CB96A3659A}" srcOrd="0" destOrd="0" presId="urn:microsoft.com/office/officeart/2005/8/layout/process3"/>
    <dgm:cxn modelId="{D52E09A6-6C79-451C-9404-CF952000256E}" type="presParOf" srcId="{51781397-E123-4BB1-B21E-B3ED9A302770}" destId="{197EB78A-8CC9-4078-B31F-2E356908B1CB}" srcOrd="2" destOrd="0" presId="urn:microsoft.com/office/officeart/2005/8/layout/process3"/>
    <dgm:cxn modelId="{313BD1CF-1BCE-43BD-92A8-4789F8655602}" type="presParOf" srcId="{197EB78A-8CC9-4078-B31F-2E356908B1CB}" destId="{1DA40423-9A76-41BC-9B9E-273D7248B731}" srcOrd="0" destOrd="0" presId="urn:microsoft.com/office/officeart/2005/8/layout/process3"/>
    <dgm:cxn modelId="{CFFA3073-785B-406B-B21A-18E247A34404}" type="presParOf" srcId="{197EB78A-8CC9-4078-B31F-2E356908B1CB}" destId="{BAFF9BE2-87EA-4647-B6D0-DAA1B51F9B30}" srcOrd="1" destOrd="0" presId="urn:microsoft.com/office/officeart/2005/8/layout/process3"/>
    <dgm:cxn modelId="{C700434C-C46C-41B7-A122-4F9C8E752C0F}" type="presParOf" srcId="{197EB78A-8CC9-4078-B31F-2E356908B1CB}" destId="{B887C96D-936A-4A56-AAC7-2AAA1DE76946}" srcOrd="2" destOrd="0" presId="urn:microsoft.com/office/officeart/2005/8/layout/process3"/>
    <dgm:cxn modelId="{AB4475C2-F69B-4363-BDB7-C306C33093EE}" type="presParOf" srcId="{51781397-E123-4BB1-B21E-B3ED9A302770}" destId="{D3CE6447-8844-4F1F-ABF0-B3639446D9CF}" srcOrd="3" destOrd="0" presId="urn:microsoft.com/office/officeart/2005/8/layout/process3"/>
    <dgm:cxn modelId="{DE2DD4D8-49A6-4500-BC6A-4914CF44B943}" type="presParOf" srcId="{D3CE6447-8844-4F1F-ABF0-B3639446D9CF}" destId="{E53953CB-B650-4341-B020-6E275DB8E7B0}" srcOrd="0" destOrd="0" presId="urn:microsoft.com/office/officeart/2005/8/layout/process3"/>
    <dgm:cxn modelId="{198D9F32-0E54-4D91-B881-8976CA1655A3}" type="presParOf" srcId="{51781397-E123-4BB1-B21E-B3ED9A302770}" destId="{A40A318B-19D8-4654-8F1C-94F425D2906C}" srcOrd="4" destOrd="0" presId="urn:microsoft.com/office/officeart/2005/8/layout/process3"/>
    <dgm:cxn modelId="{349C7FAA-044F-4507-88BA-7276A8E18D1C}" type="presParOf" srcId="{A40A318B-19D8-4654-8F1C-94F425D2906C}" destId="{6A5F2984-81AA-4057-9E26-A03061FA67FE}" srcOrd="0" destOrd="0" presId="urn:microsoft.com/office/officeart/2005/8/layout/process3"/>
    <dgm:cxn modelId="{830A0CEB-1F01-4E57-9B86-5D91D9C1E485}" type="presParOf" srcId="{A40A318B-19D8-4654-8F1C-94F425D2906C}" destId="{A6806BA4-BB40-4081-84F6-869EF58C78B6}" srcOrd="1" destOrd="0" presId="urn:microsoft.com/office/officeart/2005/8/layout/process3"/>
    <dgm:cxn modelId="{F34C33BC-ADE9-4669-94DC-BEBF9D6220D5}" type="presParOf" srcId="{A40A318B-19D8-4654-8F1C-94F425D2906C}" destId="{7B71EFD1-8EFE-4E5E-B758-9DABDFF48622}"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CF510BB-92A2-44E4-B365-53578FAF070D}" type="doc">
      <dgm:prSet loTypeId="urn:microsoft.com/office/officeart/2005/8/layout/cycle1" loCatId="cycle" qsTypeId="urn:microsoft.com/office/officeart/2005/8/quickstyle/simple1" qsCatId="simple" csTypeId="urn:microsoft.com/office/officeart/2005/8/colors/accent1_1" csCatId="accent1" phldr="1"/>
      <dgm:spPr/>
      <dgm:t>
        <a:bodyPr/>
        <a:lstStyle/>
        <a:p>
          <a:pPr rtl="1"/>
          <a:endParaRPr lang="ar-SA"/>
        </a:p>
      </dgm:t>
    </dgm:pt>
    <dgm:pt modelId="{CF2D914D-B417-4A0F-85AB-5B10130FFBFA}">
      <dgm:prSet phldrT="[نص]" custT="1"/>
      <dgm:spPr/>
      <dgm:t>
        <a:bodyPr/>
        <a:lstStyle/>
        <a:p>
          <a:pPr rtl="1"/>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رؤية</a:t>
          </a:r>
          <a:r>
            <a:rPr lang="ar-SA" sz="1600" kern="1200" dirty="0">
              <a:latin typeface="Sakkal Majalla" panose="02000000000000000000" pitchFamily="2" charset="-78"/>
              <a:cs typeface="Sakkal Majalla" panose="02000000000000000000" pitchFamily="2" charset="-78"/>
            </a:rPr>
            <a:t> </a:t>
          </a: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الجمعية</a:t>
          </a:r>
        </a:p>
      </dgm:t>
    </dgm:pt>
    <dgm:pt modelId="{8AC92F30-F2F6-4F21-8FC9-0600AFE7FBB2}" type="parTrans" cxnId="{F5B7818F-84A7-4C0C-A14D-05A1041EFBCE}">
      <dgm:prSet/>
      <dgm:spPr/>
      <dgm:t>
        <a:bodyPr/>
        <a:lstStyle/>
        <a:p>
          <a:pPr rtl="1"/>
          <a:endParaRPr lang="ar-SA">
            <a:solidFill>
              <a:schemeClr val="tx1">
                <a:lumMod val="95000"/>
                <a:lumOff val="5000"/>
              </a:schemeClr>
            </a:solidFill>
          </a:endParaRPr>
        </a:p>
      </dgm:t>
    </dgm:pt>
    <dgm:pt modelId="{A0412D12-B36B-4761-BC59-66DC7E0E4C96}" type="sibTrans" cxnId="{F5B7818F-84A7-4C0C-A14D-05A1041EFBCE}">
      <dgm:prSet/>
      <dgm:spPr/>
      <dgm:t>
        <a:bodyPr/>
        <a:lstStyle/>
        <a:p>
          <a:pPr rtl="1"/>
          <a:endParaRPr lang="ar-SA">
            <a:solidFill>
              <a:schemeClr val="tx1">
                <a:lumMod val="95000"/>
                <a:lumOff val="5000"/>
              </a:schemeClr>
            </a:solidFill>
          </a:endParaRPr>
        </a:p>
      </dgm:t>
    </dgm:pt>
    <dgm:pt modelId="{F3BD59BA-083F-4080-ADEB-146E8124BD75}">
      <dgm:prSet phldrT="[نص]" custT="1"/>
      <dgm:spPr/>
      <dgm:t>
        <a:bodyPr/>
        <a:lstStyle/>
        <a:p>
          <a:pPr rtl="1"/>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رسالة</a:t>
          </a:r>
          <a:r>
            <a:rPr lang="ar-SA" sz="1600" kern="1200" dirty="0">
              <a:latin typeface="Sakkal Majalla" panose="02000000000000000000" pitchFamily="2" charset="-78"/>
              <a:cs typeface="Sakkal Majalla" panose="02000000000000000000" pitchFamily="2" charset="-78"/>
            </a:rPr>
            <a:t> </a:t>
          </a: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الجمعية</a:t>
          </a:r>
        </a:p>
      </dgm:t>
    </dgm:pt>
    <dgm:pt modelId="{7AF550AE-CE01-40DC-9CC2-965932E3D4B1}" type="parTrans" cxnId="{3810E3D8-C470-4987-A1F8-3B52F6E8262C}">
      <dgm:prSet/>
      <dgm:spPr/>
      <dgm:t>
        <a:bodyPr/>
        <a:lstStyle/>
        <a:p>
          <a:pPr rtl="1"/>
          <a:endParaRPr lang="ar-SA">
            <a:solidFill>
              <a:schemeClr val="tx1">
                <a:lumMod val="95000"/>
                <a:lumOff val="5000"/>
              </a:schemeClr>
            </a:solidFill>
          </a:endParaRPr>
        </a:p>
      </dgm:t>
    </dgm:pt>
    <dgm:pt modelId="{DB7B447D-B497-43DC-8278-4756138F03F9}" type="sibTrans" cxnId="{3810E3D8-C470-4987-A1F8-3B52F6E8262C}">
      <dgm:prSet/>
      <dgm:spPr/>
      <dgm:t>
        <a:bodyPr/>
        <a:lstStyle/>
        <a:p>
          <a:pPr rtl="1"/>
          <a:endParaRPr lang="ar-SA">
            <a:solidFill>
              <a:schemeClr val="tx1">
                <a:lumMod val="95000"/>
                <a:lumOff val="5000"/>
              </a:schemeClr>
            </a:solidFill>
          </a:endParaRPr>
        </a:p>
      </dgm:t>
    </dgm:pt>
    <dgm:pt modelId="{387BA3F2-A4E5-4083-81F1-20AEF5239DB4}">
      <dgm:prSet phldrT="[نص]" custT="1"/>
      <dgm:spPr/>
      <dgm:t>
        <a:bodyPr/>
        <a:lstStyle/>
        <a:p>
          <a:pPr rtl="1"/>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الأهداف</a:t>
          </a:r>
          <a:r>
            <a:rPr lang="ar-SA" sz="1600" kern="1200" dirty="0">
              <a:latin typeface="Sakkal Majalla" panose="02000000000000000000" pitchFamily="2" charset="-78"/>
              <a:cs typeface="Sakkal Majalla" panose="02000000000000000000" pitchFamily="2" charset="-78"/>
            </a:rPr>
            <a:t> </a:t>
          </a: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الاستراتيجية</a:t>
          </a:r>
        </a:p>
      </dgm:t>
    </dgm:pt>
    <dgm:pt modelId="{6B17069D-68BD-42AB-86A3-555A648B537C}" type="parTrans" cxnId="{026095C7-8D01-4937-8AD7-F38F43408C4B}">
      <dgm:prSet/>
      <dgm:spPr/>
      <dgm:t>
        <a:bodyPr/>
        <a:lstStyle/>
        <a:p>
          <a:pPr rtl="1"/>
          <a:endParaRPr lang="ar-SA">
            <a:solidFill>
              <a:schemeClr val="tx1">
                <a:lumMod val="95000"/>
                <a:lumOff val="5000"/>
              </a:schemeClr>
            </a:solidFill>
          </a:endParaRPr>
        </a:p>
      </dgm:t>
    </dgm:pt>
    <dgm:pt modelId="{BB262967-F218-4D23-86F4-45849215B0A9}" type="sibTrans" cxnId="{026095C7-8D01-4937-8AD7-F38F43408C4B}">
      <dgm:prSet/>
      <dgm:spPr/>
      <dgm:t>
        <a:bodyPr/>
        <a:lstStyle/>
        <a:p>
          <a:pPr rtl="1"/>
          <a:endParaRPr lang="ar-SA">
            <a:solidFill>
              <a:schemeClr val="tx1">
                <a:lumMod val="95000"/>
                <a:lumOff val="5000"/>
              </a:schemeClr>
            </a:solidFill>
          </a:endParaRPr>
        </a:p>
      </dgm:t>
    </dgm:pt>
    <dgm:pt modelId="{71351529-B392-41CE-9018-90B99EA3FEFB}">
      <dgm:prSet phldrT="[نص]" custT="1"/>
      <dgm:spPr/>
      <dgm:t>
        <a:bodyPr/>
        <a:lstStyle/>
        <a:p>
          <a:pPr rtl="1"/>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الأهداف</a:t>
          </a:r>
          <a:r>
            <a:rPr lang="ar-SA" sz="1600" kern="1200" dirty="0">
              <a:latin typeface="Sakkal Majalla" panose="02000000000000000000" pitchFamily="2" charset="-78"/>
              <a:cs typeface="Sakkal Majalla" panose="02000000000000000000" pitchFamily="2" charset="-78"/>
            </a:rPr>
            <a:t> </a:t>
          </a: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الفرعية</a:t>
          </a:r>
        </a:p>
      </dgm:t>
    </dgm:pt>
    <dgm:pt modelId="{D6E1C243-7305-4348-A878-C4C1D702516B}" type="parTrans" cxnId="{0892DF45-BC76-469F-8F75-62654528F71A}">
      <dgm:prSet/>
      <dgm:spPr/>
      <dgm:t>
        <a:bodyPr/>
        <a:lstStyle/>
        <a:p>
          <a:pPr rtl="1"/>
          <a:endParaRPr lang="ar-SA">
            <a:solidFill>
              <a:schemeClr val="tx1">
                <a:lumMod val="95000"/>
                <a:lumOff val="5000"/>
              </a:schemeClr>
            </a:solidFill>
          </a:endParaRPr>
        </a:p>
      </dgm:t>
    </dgm:pt>
    <dgm:pt modelId="{CA6A38FF-5816-47AE-A49A-ECA78B096182}" type="sibTrans" cxnId="{0892DF45-BC76-469F-8F75-62654528F71A}">
      <dgm:prSet/>
      <dgm:spPr/>
      <dgm:t>
        <a:bodyPr/>
        <a:lstStyle/>
        <a:p>
          <a:pPr rtl="1"/>
          <a:endParaRPr lang="ar-SA">
            <a:solidFill>
              <a:schemeClr val="tx1">
                <a:lumMod val="95000"/>
                <a:lumOff val="5000"/>
              </a:schemeClr>
            </a:solidFill>
          </a:endParaRPr>
        </a:p>
      </dgm:t>
    </dgm:pt>
    <dgm:pt modelId="{3C918403-67D3-45D5-8106-2C1C0476F9D0}">
      <dgm:prSet phldrT="[نص]" custT="1"/>
      <dgm:spPr/>
      <dgm:t>
        <a:bodyPr/>
        <a:lstStyle/>
        <a:p>
          <a:pPr rtl="1"/>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مؤشرات</a:t>
          </a:r>
          <a:r>
            <a:rPr lang="ar-SA" sz="1600" kern="1200" dirty="0">
              <a:latin typeface="Sakkal Majalla" panose="02000000000000000000" pitchFamily="2" charset="-78"/>
              <a:cs typeface="Sakkal Majalla" panose="02000000000000000000" pitchFamily="2" charset="-78"/>
            </a:rPr>
            <a:t> </a:t>
          </a: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الأداء</a:t>
          </a:r>
        </a:p>
      </dgm:t>
    </dgm:pt>
    <dgm:pt modelId="{1DCF7D2F-040D-4706-A263-DACB0C01208F}" type="parTrans" cxnId="{EB1188AE-D21B-4755-8B28-DBD247D709CC}">
      <dgm:prSet/>
      <dgm:spPr/>
      <dgm:t>
        <a:bodyPr/>
        <a:lstStyle/>
        <a:p>
          <a:pPr rtl="1"/>
          <a:endParaRPr lang="ar-SA">
            <a:solidFill>
              <a:schemeClr val="tx1">
                <a:lumMod val="95000"/>
                <a:lumOff val="5000"/>
              </a:schemeClr>
            </a:solidFill>
          </a:endParaRPr>
        </a:p>
      </dgm:t>
    </dgm:pt>
    <dgm:pt modelId="{0393F021-2425-4C9A-9052-890BD8597354}" type="sibTrans" cxnId="{EB1188AE-D21B-4755-8B28-DBD247D709CC}">
      <dgm:prSet/>
      <dgm:spPr/>
      <dgm:t>
        <a:bodyPr/>
        <a:lstStyle/>
        <a:p>
          <a:pPr rtl="1"/>
          <a:endParaRPr lang="ar-SA">
            <a:solidFill>
              <a:schemeClr val="tx1">
                <a:lumMod val="95000"/>
                <a:lumOff val="5000"/>
              </a:schemeClr>
            </a:solidFill>
          </a:endParaRPr>
        </a:p>
      </dgm:t>
    </dgm:pt>
    <dgm:pt modelId="{D0AE3996-B964-4C94-AAD3-D83AF4967E25}">
      <dgm:prSet custT="1"/>
      <dgm:spPr/>
      <dgm:t>
        <a:bodyPr/>
        <a:lstStyle/>
        <a:p>
          <a:pPr rtl="1"/>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الخطة</a:t>
          </a:r>
          <a:r>
            <a:rPr lang="ar-SA" sz="1600" kern="1200" dirty="0">
              <a:latin typeface="Sakkal Majalla" panose="02000000000000000000" pitchFamily="2" charset="-78"/>
              <a:cs typeface="Sakkal Majalla" panose="02000000000000000000" pitchFamily="2" charset="-78"/>
            </a:rPr>
            <a:t> </a:t>
          </a: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التنفيذية</a:t>
          </a:r>
        </a:p>
      </dgm:t>
    </dgm:pt>
    <dgm:pt modelId="{ED0C67ED-221B-450F-BD41-B5C5508B2D58}" type="parTrans" cxnId="{79CF8E3E-7F2D-4168-B210-C144BB346B23}">
      <dgm:prSet/>
      <dgm:spPr/>
      <dgm:t>
        <a:bodyPr/>
        <a:lstStyle/>
        <a:p>
          <a:pPr rtl="1"/>
          <a:endParaRPr lang="ar-SA">
            <a:solidFill>
              <a:schemeClr val="tx1">
                <a:lumMod val="95000"/>
                <a:lumOff val="5000"/>
              </a:schemeClr>
            </a:solidFill>
          </a:endParaRPr>
        </a:p>
      </dgm:t>
    </dgm:pt>
    <dgm:pt modelId="{284D5B04-6270-4739-893E-41F2A0F3DDAE}" type="sibTrans" cxnId="{79CF8E3E-7F2D-4168-B210-C144BB346B23}">
      <dgm:prSet/>
      <dgm:spPr/>
      <dgm:t>
        <a:bodyPr/>
        <a:lstStyle/>
        <a:p>
          <a:pPr rtl="1"/>
          <a:endParaRPr lang="ar-SA">
            <a:solidFill>
              <a:schemeClr val="tx1">
                <a:lumMod val="95000"/>
                <a:lumOff val="5000"/>
              </a:schemeClr>
            </a:solidFill>
          </a:endParaRPr>
        </a:p>
      </dgm:t>
    </dgm:pt>
    <dgm:pt modelId="{9DFEF029-C173-4EA9-8069-F36B73E0CCBA}">
      <dgm:prSet custT="1"/>
      <dgm:spPr/>
      <dgm:t>
        <a:bodyPr/>
        <a:lstStyle/>
        <a:p>
          <a:pPr rtl="1"/>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التنفيذ</a:t>
          </a:r>
          <a:r>
            <a:rPr lang="ar-SA" sz="1600" kern="1200" dirty="0">
              <a:latin typeface="Sakkal Majalla" panose="02000000000000000000" pitchFamily="2" charset="-78"/>
              <a:cs typeface="Sakkal Majalla" panose="02000000000000000000" pitchFamily="2" charset="-78"/>
            </a:rPr>
            <a:t> </a:t>
          </a: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ومتابعة</a:t>
          </a:r>
          <a:r>
            <a:rPr lang="ar-SA" sz="1600" kern="1200" dirty="0">
              <a:latin typeface="Sakkal Majalla" panose="02000000000000000000" pitchFamily="2" charset="-78"/>
              <a:cs typeface="Sakkal Majalla" panose="02000000000000000000" pitchFamily="2" charset="-78"/>
            </a:rPr>
            <a:t> </a:t>
          </a: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الأداء</a:t>
          </a:r>
          <a:r>
            <a:rPr lang="ar-SA" sz="1600" kern="1200" dirty="0">
              <a:latin typeface="Sakkal Majalla" panose="02000000000000000000" pitchFamily="2" charset="-78"/>
              <a:cs typeface="Sakkal Majalla" panose="02000000000000000000" pitchFamily="2" charset="-78"/>
            </a:rPr>
            <a:t> </a:t>
          </a: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الاستراتيجي</a:t>
          </a:r>
        </a:p>
      </dgm:t>
    </dgm:pt>
    <dgm:pt modelId="{B0D06780-EA37-43C8-8371-B4703BF5BF83}" type="parTrans" cxnId="{9AC90094-004B-4962-88C6-F1CEAA580A71}">
      <dgm:prSet/>
      <dgm:spPr/>
      <dgm:t>
        <a:bodyPr/>
        <a:lstStyle/>
        <a:p>
          <a:pPr rtl="1"/>
          <a:endParaRPr lang="ar-SA">
            <a:solidFill>
              <a:schemeClr val="tx1">
                <a:lumMod val="95000"/>
                <a:lumOff val="5000"/>
              </a:schemeClr>
            </a:solidFill>
          </a:endParaRPr>
        </a:p>
      </dgm:t>
    </dgm:pt>
    <dgm:pt modelId="{F6AC2E2F-8466-4F8E-B59B-B71BEB54D896}" type="sibTrans" cxnId="{9AC90094-004B-4962-88C6-F1CEAA580A71}">
      <dgm:prSet/>
      <dgm:spPr/>
      <dgm:t>
        <a:bodyPr/>
        <a:lstStyle/>
        <a:p>
          <a:pPr rtl="1"/>
          <a:endParaRPr lang="ar-SA">
            <a:solidFill>
              <a:schemeClr val="tx1">
                <a:lumMod val="95000"/>
                <a:lumOff val="5000"/>
              </a:schemeClr>
            </a:solidFill>
          </a:endParaRPr>
        </a:p>
      </dgm:t>
    </dgm:pt>
    <dgm:pt modelId="{2D6FACED-E19E-4CEF-9D5F-65FA0F2FCB85}">
      <dgm:prSet custT="1"/>
      <dgm:spPr/>
      <dgm:t>
        <a:bodyPr/>
        <a:lstStyle/>
        <a:p>
          <a:pPr rtl="1"/>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تصحيح</a:t>
          </a:r>
          <a:r>
            <a:rPr lang="ar-SA" sz="1600" kern="1200" dirty="0">
              <a:latin typeface="Sakkal Majalla" panose="02000000000000000000" pitchFamily="2" charset="-78"/>
              <a:cs typeface="Sakkal Majalla" panose="02000000000000000000" pitchFamily="2" charset="-78"/>
            </a:rPr>
            <a:t> </a:t>
          </a: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المسار</a:t>
          </a:r>
          <a:r>
            <a:rPr lang="ar-SA" sz="1600" kern="1200" dirty="0">
              <a:latin typeface="Sakkal Majalla" panose="02000000000000000000" pitchFamily="2" charset="-78"/>
              <a:cs typeface="Sakkal Majalla" panose="02000000000000000000" pitchFamily="2" charset="-78"/>
            </a:rPr>
            <a:t> </a:t>
          </a: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الاستراتيجي</a:t>
          </a:r>
        </a:p>
      </dgm:t>
    </dgm:pt>
    <dgm:pt modelId="{3A0A8CB8-401E-4A86-AECA-1C80983E53B1}" type="parTrans" cxnId="{33A830D0-F2D1-42A7-AABE-66B098C16A14}">
      <dgm:prSet/>
      <dgm:spPr/>
      <dgm:t>
        <a:bodyPr/>
        <a:lstStyle/>
        <a:p>
          <a:pPr rtl="1"/>
          <a:endParaRPr lang="ar-SA">
            <a:solidFill>
              <a:schemeClr val="tx1">
                <a:lumMod val="95000"/>
                <a:lumOff val="5000"/>
              </a:schemeClr>
            </a:solidFill>
          </a:endParaRPr>
        </a:p>
      </dgm:t>
    </dgm:pt>
    <dgm:pt modelId="{14231849-82B3-47D5-B105-E6C2E6C91096}" type="sibTrans" cxnId="{33A830D0-F2D1-42A7-AABE-66B098C16A14}">
      <dgm:prSet/>
      <dgm:spPr/>
      <dgm:t>
        <a:bodyPr/>
        <a:lstStyle/>
        <a:p>
          <a:pPr rtl="1"/>
          <a:endParaRPr lang="ar-SA">
            <a:solidFill>
              <a:schemeClr val="tx1">
                <a:lumMod val="95000"/>
                <a:lumOff val="5000"/>
              </a:schemeClr>
            </a:solidFill>
          </a:endParaRPr>
        </a:p>
      </dgm:t>
    </dgm:pt>
    <dgm:pt modelId="{D317B335-CB7A-44E1-BA6C-694099817959}" type="pres">
      <dgm:prSet presAssocID="{ECF510BB-92A2-44E4-B365-53578FAF070D}" presName="cycle" presStyleCnt="0">
        <dgm:presLayoutVars>
          <dgm:dir/>
          <dgm:resizeHandles val="exact"/>
        </dgm:presLayoutVars>
      </dgm:prSet>
      <dgm:spPr/>
    </dgm:pt>
    <dgm:pt modelId="{EF9EE65B-700B-4646-8377-BD13B31101F1}" type="pres">
      <dgm:prSet presAssocID="{CF2D914D-B417-4A0F-85AB-5B10130FFBFA}" presName="dummy" presStyleCnt="0"/>
      <dgm:spPr/>
    </dgm:pt>
    <dgm:pt modelId="{C3DBC85A-A7C9-401F-AE60-63B4AA5B3DF5}" type="pres">
      <dgm:prSet presAssocID="{CF2D914D-B417-4A0F-85AB-5B10130FFBFA}" presName="node" presStyleLbl="revTx" presStyleIdx="0" presStyleCnt="8">
        <dgm:presLayoutVars>
          <dgm:bulletEnabled val="1"/>
        </dgm:presLayoutVars>
      </dgm:prSet>
      <dgm:spPr/>
    </dgm:pt>
    <dgm:pt modelId="{869E7E89-3E40-4EF5-8BEA-25120F5EFCAF}" type="pres">
      <dgm:prSet presAssocID="{A0412D12-B36B-4761-BC59-66DC7E0E4C96}" presName="sibTrans" presStyleLbl="node1" presStyleIdx="0" presStyleCnt="8"/>
      <dgm:spPr>
        <a:xfrm>
          <a:off x="1917511" y="89769"/>
          <a:ext cx="5239127" cy="5239127"/>
        </a:xfrm>
        <a:prstGeom prst="circularArrow">
          <a:avLst>
            <a:gd name="adj1" fmla="val 3500"/>
            <a:gd name="adj2" fmla="val 217043"/>
            <a:gd name="adj3" fmla="val 19268931"/>
            <a:gd name="adj4" fmla="val 18314026"/>
            <a:gd name="adj5" fmla="val 4084"/>
          </a:avLst>
        </a:prstGeom>
      </dgm:spPr>
    </dgm:pt>
    <dgm:pt modelId="{D91E50EA-1C32-47CB-8A44-F8FE29D143D0}" type="pres">
      <dgm:prSet presAssocID="{F3BD59BA-083F-4080-ADEB-146E8124BD75}" presName="dummy" presStyleCnt="0"/>
      <dgm:spPr/>
    </dgm:pt>
    <dgm:pt modelId="{637EC78B-D905-4C1B-A1F2-240BF07FCC23}" type="pres">
      <dgm:prSet presAssocID="{F3BD59BA-083F-4080-ADEB-146E8124BD75}" presName="node" presStyleLbl="revTx" presStyleIdx="1" presStyleCnt="8">
        <dgm:presLayoutVars>
          <dgm:bulletEnabled val="1"/>
        </dgm:presLayoutVars>
      </dgm:prSet>
      <dgm:spPr/>
    </dgm:pt>
    <dgm:pt modelId="{AE58E835-DF2E-4FA3-B8D5-1396FDDACAAD}" type="pres">
      <dgm:prSet presAssocID="{DB7B447D-B497-43DC-8278-4756138F03F9}" presName="sibTrans" presStyleLbl="node1" presStyleIdx="1" presStyleCnt="8"/>
      <dgm:spPr>
        <a:xfrm>
          <a:off x="1917511" y="89769"/>
          <a:ext cx="5239127" cy="5239127"/>
        </a:xfrm>
        <a:prstGeom prst="circularArrow">
          <a:avLst>
            <a:gd name="adj1" fmla="val 3500"/>
            <a:gd name="adj2" fmla="val 217043"/>
            <a:gd name="adj3" fmla="val 434708"/>
            <a:gd name="adj4" fmla="val 20948249"/>
            <a:gd name="adj5" fmla="val 4084"/>
          </a:avLst>
        </a:prstGeom>
      </dgm:spPr>
    </dgm:pt>
    <dgm:pt modelId="{C7CA1B87-DD4B-4758-A168-1CDAD45A9904}" type="pres">
      <dgm:prSet presAssocID="{387BA3F2-A4E5-4083-81F1-20AEF5239DB4}" presName="dummy" presStyleCnt="0"/>
      <dgm:spPr/>
    </dgm:pt>
    <dgm:pt modelId="{C3208C9A-4F3D-4E88-8F23-5B0C530D0AAF}" type="pres">
      <dgm:prSet presAssocID="{387BA3F2-A4E5-4083-81F1-20AEF5239DB4}" presName="node" presStyleLbl="revTx" presStyleIdx="2" presStyleCnt="8">
        <dgm:presLayoutVars>
          <dgm:bulletEnabled val="1"/>
        </dgm:presLayoutVars>
      </dgm:prSet>
      <dgm:spPr/>
    </dgm:pt>
    <dgm:pt modelId="{3B4D30A2-3EC1-4FC5-83F9-B38A6BC17936}" type="pres">
      <dgm:prSet presAssocID="{BB262967-F218-4D23-86F4-45849215B0A9}" presName="sibTrans" presStyleLbl="node1" presStyleIdx="2" presStyleCnt="8"/>
      <dgm:spPr>
        <a:xfrm>
          <a:off x="1917511" y="89769"/>
          <a:ext cx="5239127" cy="5239127"/>
        </a:xfrm>
        <a:prstGeom prst="circularArrow">
          <a:avLst>
            <a:gd name="adj1" fmla="val 3500"/>
            <a:gd name="adj2" fmla="val 217043"/>
            <a:gd name="adj3" fmla="val 3068931"/>
            <a:gd name="adj4" fmla="val 2114026"/>
            <a:gd name="adj5" fmla="val 4084"/>
          </a:avLst>
        </a:prstGeom>
      </dgm:spPr>
    </dgm:pt>
    <dgm:pt modelId="{84F715DA-E228-4397-AB5C-F248D333B391}" type="pres">
      <dgm:prSet presAssocID="{71351529-B392-41CE-9018-90B99EA3FEFB}" presName="dummy" presStyleCnt="0"/>
      <dgm:spPr/>
    </dgm:pt>
    <dgm:pt modelId="{E7B6B539-C32E-4AB7-9AAB-45C9F52C1161}" type="pres">
      <dgm:prSet presAssocID="{71351529-B392-41CE-9018-90B99EA3FEFB}" presName="node" presStyleLbl="revTx" presStyleIdx="3" presStyleCnt="8">
        <dgm:presLayoutVars>
          <dgm:bulletEnabled val="1"/>
        </dgm:presLayoutVars>
      </dgm:prSet>
      <dgm:spPr/>
    </dgm:pt>
    <dgm:pt modelId="{47D96ACE-5496-4624-9BC2-AB3A5116AE60}" type="pres">
      <dgm:prSet presAssocID="{CA6A38FF-5816-47AE-A49A-ECA78B096182}" presName="sibTrans" presStyleLbl="node1" presStyleIdx="3" presStyleCnt="8"/>
      <dgm:spPr>
        <a:xfrm>
          <a:off x="1917511" y="89769"/>
          <a:ext cx="5239127" cy="5239127"/>
        </a:xfrm>
        <a:prstGeom prst="circularArrow">
          <a:avLst>
            <a:gd name="adj1" fmla="val 3500"/>
            <a:gd name="adj2" fmla="val 217043"/>
            <a:gd name="adj3" fmla="val 5834708"/>
            <a:gd name="adj4" fmla="val 4748249"/>
            <a:gd name="adj5" fmla="val 4084"/>
          </a:avLst>
        </a:prstGeom>
      </dgm:spPr>
    </dgm:pt>
    <dgm:pt modelId="{8AACFC67-187C-4711-A6BF-0648B467A595}" type="pres">
      <dgm:prSet presAssocID="{3C918403-67D3-45D5-8106-2C1C0476F9D0}" presName="dummy" presStyleCnt="0"/>
      <dgm:spPr/>
    </dgm:pt>
    <dgm:pt modelId="{E4B8C3EB-ED59-4D31-8EAE-908F70E6848D}" type="pres">
      <dgm:prSet presAssocID="{3C918403-67D3-45D5-8106-2C1C0476F9D0}" presName="node" presStyleLbl="revTx" presStyleIdx="4" presStyleCnt="8">
        <dgm:presLayoutVars>
          <dgm:bulletEnabled val="1"/>
        </dgm:presLayoutVars>
      </dgm:prSet>
      <dgm:spPr/>
    </dgm:pt>
    <dgm:pt modelId="{EA8CBBCF-E7EC-45D9-9E1D-18BA297ADA13}" type="pres">
      <dgm:prSet presAssocID="{0393F021-2425-4C9A-9052-890BD8597354}" presName="sibTrans" presStyleLbl="node1" presStyleIdx="4" presStyleCnt="8"/>
      <dgm:spPr>
        <a:xfrm>
          <a:off x="1917511" y="89769"/>
          <a:ext cx="5239127" cy="5239127"/>
        </a:xfrm>
        <a:prstGeom prst="circularArrow">
          <a:avLst>
            <a:gd name="adj1" fmla="val 3500"/>
            <a:gd name="adj2" fmla="val 217043"/>
            <a:gd name="adj3" fmla="val 8468931"/>
            <a:gd name="adj4" fmla="val 7514026"/>
            <a:gd name="adj5" fmla="val 4084"/>
          </a:avLst>
        </a:prstGeom>
      </dgm:spPr>
    </dgm:pt>
    <dgm:pt modelId="{35F909F6-2F84-4735-B3B3-FA35A2CA4393}" type="pres">
      <dgm:prSet presAssocID="{D0AE3996-B964-4C94-AAD3-D83AF4967E25}" presName="dummy" presStyleCnt="0"/>
      <dgm:spPr/>
    </dgm:pt>
    <dgm:pt modelId="{ECEFBC40-6950-46AC-9969-F2FBA0E7BD7C}" type="pres">
      <dgm:prSet presAssocID="{D0AE3996-B964-4C94-AAD3-D83AF4967E25}" presName="node" presStyleLbl="revTx" presStyleIdx="5" presStyleCnt="8">
        <dgm:presLayoutVars>
          <dgm:bulletEnabled val="1"/>
        </dgm:presLayoutVars>
      </dgm:prSet>
      <dgm:spPr/>
    </dgm:pt>
    <dgm:pt modelId="{C6949673-4E45-4EE0-83BF-DFFCB39CD1DA}" type="pres">
      <dgm:prSet presAssocID="{284D5B04-6270-4739-893E-41F2A0F3DDAE}" presName="sibTrans" presStyleLbl="node1" presStyleIdx="5" presStyleCnt="8"/>
      <dgm:spPr>
        <a:xfrm>
          <a:off x="1917511" y="89769"/>
          <a:ext cx="5239127" cy="5239127"/>
        </a:xfrm>
        <a:prstGeom prst="circularArrow">
          <a:avLst>
            <a:gd name="adj1" fmla="val 3500"/>
            <a:gd name="adj2" fmla="val 217043"/>
            <a:gd name="adj3" fmla="val 11234708"/>
            <a:gd name="adj4" fmla="val 10148249"/>
            <a:gd name="adj5" fmla="val 4084"/>
          </a:avLst>
        </a:prstGeom>
      </dgm:spPr>
    </dgm:pt>
    <dgm:pt modelId="{FAFAF2DE-5DD7-4362-8CD5-5E61C926831E}" type="pres">
      <dgm:prSet presAssocID="{9DFEF029-C173-4EA9-8069-F36B73E0CCBA}" presName="dummy" presStyleCnt="0"/>
      <dgm:spPr/>
    </dgm:pt>
    <dgm:pt modelId="{587B2812-70A8-42E3-B567-9D1FEC427338}" type="pres">
      <dgm:prSet presAssocID="{9DFEF029-C173-4EA9-8069-F36B73E0CCBA}" presName="node" presStyleLbl="revTx" presStyleIdx="6" presStyleCnt="8">
        <dgm:presLayoutVars>
          <dgm:bulletEnabled val="1"/>
        </dgm:presLayoutVars>
      </dgm:prSet>
      <dgm:spPr/>
    </dgm:pt>
    <dgm:pt modelId="{FA947261-C83A-40C2-83EC-C0373F6886E7}" type="pres">
      <dgm:prSet presAssocID="{F6AC2E2F-8466-4F8E-B59B-B71BEB54D896}" presName="sibTrans" presStyleLbl="node1" presStyleIdx="6" presStyleCnt="8"/>
      <dgm:spPr/>
    </dgm:pt>
    <dgm:pt modelId="{1BE4ADAA-BB8F-4167-BC6B-0D8DA1C65272}" type="pres">
      <dgm:prSet presAssocID="{2D6FACED-E19E-4CEF-9D5F-65FA0F2FCB85}" presName="dummy" presStyleCnt="0"/>
      <dgm:spPr/>
    </dgm:pt>
    <dgm:pt modelId="{4F8F11E5-37FE-45E6-AB35-49270508F15C}" type="pres">
      <dgm:prSet presAssocID="{2D6FACED-E19E-4CEF-9D5F-65FA0F2FCB85}" presName="node" presStyleLbl="revTx" presStyleIdx="7" presStyleCnt="8">
        <dgm:presLayoutVars>
          <dgm:bulletEnabled val="1"/>
        </dgm:presLayoutVars>
      </dgm:prSet>
      <dgm:spPr/>
    </dgm:pt>
    <dgm:pt modelId="{5D88B404-DC36-4D42-9FB5-AA860507F69A}" type="pres">
      <dgm:prSet presAssocID="{14231849-82B3-47D5-B105-E6C2E6C91096}" presName="sibTrans" presStyleLbl="node1" presStyleIdx="7" presStyleCnt="8"/>
      <dgm:spPr>
        <a:xfrm>
          <a:off x="1917511" y="89769"/>
          <a:ext cx="5239127" cy="5239127"/>
        </a:xfrm>
        <a:prstGeom prst="circularArrow">
          <a:avLst>
            <a:gd name="adj1" fmla="val 3500"/>
            <a:gd name="adj2" fmla="val 217043"/>
            <a:gd name="adj3" fmla="val 16634708"/>
            <a:gd name="adj4" fmla="val 15548249"/>
            <a:gd name="adj5" fmla="val 4084"/>
          </a:avLst>
        </a:prstGeom>
      </dgm:spPr>
    </dgm:pt>
  </dgm:ptLst>
  <dgm:cxnLst>
    <dgm:cxn modelId="{5D2D260C-BADB-46F6-8E9B-033E9E6F3C67}" type="presOf" srcId="{ECF510BB-92A2-44E4-B365-53578FAF070D}" destId="{D317B335-CB7A-44E1-BA6C-694099817959}" srcOrd="0" destOrd="0" presId="urn:microsoft.com/office/officeart/2005/8/layout/cycle1"/>
    <dgm:cxn modelId="{2C673917-7CEF-46E6-8535-C712929B8353}" type="presOf" srcId="{A0412D12-B36B-4761-BC59-66DC7E0E4C96}" destId="{869E7E89-3E40-4EF5-8BEA-25120F5EFCAF}" srcOrd="0" destOrd="0" presId="urn:microsoft.com/office/officeart/2005/8/layout/cycle1"/>
    <dgm:cxn modelId="{04F3BA1F-21BC-43D3-897E-281C63E7F192}" type="presOf" srcId="{BB262967-F218-4D23-86F4-45849215B0A9}" destId="{3B4D30A2-3EC1-4FC5-83F9-B38A6BC17936}" srcOrd="0" destOrd="0" presId="urn:microsoft.com/office/officeart/2005/8/layout/cycle1"/>
    <dgm:cxn modelId="{0D7A6B2B-0812-4723-8064-F05D62C0F5A7}" type="presOf" srcId="{CF2D914D-B417-4A0F-85AB-5B10130FFBFA}" destId="{C3DBC85A-A7C9-401F-AE60-63B4AA5B3DF5}" srcOrd="0" destOrd="0" presId="urn:microsoft.com/office/officeart/2005/8/layout/cycle1"/>
    <dgm:cxn modelId="{79CF8E3E-7F2D-4168-B210-C144BB346B23}" srcId="{ECF510BB-92A2-44E4-B365-53578FAF070D}" destId="{D0AE3996-B964-4C94-AAD3-D83AF4967E25}" srcOrd="5" destOrd="0" parTransId="{ED0C67ED-221B-450F-BD41-B5C5508B2D58}" sibTransId="{284D5B04-6270-4739-893E-41F2A0F3DDAE}"/>
    <dgm:cxn modelId="{0892DF45-BC76-469F-8F75-62654528F71A}" srcId="{ECF510BB-92A2-44E4-B365-53578FAF070D}" destId="{71351529-B392-41CE-9018-90B99EA3FEFB}" srcOrd="3" destOrd="0" parTransId="{D6E1C243-7305-4348-A878-C4C1D702516B}" sibTransId="{CA6A38FF-5816-47AE-A49A-ECA78B096182}"/>
    <dgm:cxn modelId="{EF06154A-416A-4126-94D6-5F3EE4A35205}" type="presOf" srcId="{0393F021-2425-4C9A-9052-890BD8597354}" destId="{EA8CBBCF-E7EC-45D9-9E1D-18BA297ADA13}" srcOrd="0" destOrd="0" presId="urn:microsoft.com/office/officeart/2005/8/layout/cycle1"/>
    <dgm:cxn modelId="{3138446A-F70F-43FD-BD7E-B9B7CD84AF98}" type="presOf" srcId="{2D6FACED-E19E-4CEF-9D5F-65FA0F2FCB85}" destId="{4F8F11E5-37FE-45E6-AB35-49270508F15C}" srcOrd="0" destOrd="0" presId="urn:microsoft.com/office/officeart/2005/8/layout/cycle1"/>
    <dgm:cxn modelId="{857EC04E-8544-44C6-AB6E-D3030868E290}" type="presOf" srcId="{3C918403-67D3-45D5-8106-2C1C0476F9D0}" destId="{E4B8C3EB-ED59-4D31-8EAE-908F70E6848D}" srcOrd="0" destOrd="0" presId="urn:microsoft.com/office/officeart/2005/8/layout/cycle1"/>
    <dgm:cxn modelId="{6AD55D75-DD9E-4069-8998-141FCAEB8B15}" type="presOf" srcId="{D0AE3996-B964-4C94-AAD3-D83AF4967E25}" destId="{ECEFBC40-6950-46AC-9969-F2FBA0E7BD7C}" srcOrd="0" destOrd="0" presId="urn:microsoft.com/office/officeart/2005/8/layout/cycle1"/>
    <dgm:cxn modelId="{56A7197E-18F4-403E-861D-E41A61B8FC62}" type="presOf" srcId="{9DFEF029-C173-4EA9-8069-F36B73E0CCBA}" destId="{587B2812-70A8-42E3-B567-9D1FEC427338}" srcOrd="0" destOrd="0" presId="urn:microsoft.com/office/officeart/2005/8/layout/cycle1"/>
    <dgm:cxn modelId="{F5B7818F-84A7-4C0C-A14D-05A1041EFBCE}" srcId="{ECF510BB-92A2-44E4-B365-53578FAF070D}" destId="{CF2D914D-B417-4A0F-85AB-5B10130FFBFA}" srcOrd="0" destOrd="0" parTransId="{8AC92F30-F2F6-4F21-8FC9-0600AFE7FBB2}" sibTransId="{A0412D12-B36B-4761-BC59-66DC7E0E4C96}"/>
    <dgm:cxn modelId="{9AC90094-004B-4962-88C6-F1CEAA580A71}" srcId="{ECF510BB-92A2-44E4-B365-53578FAF070D}" destId="{9DFEF029-C173-4EA9-8069-F36B73E0CCBA}" srcOrd="6" destOrd="0" parTransId="{B0D06780-EA37-43C8-8371-B4703BF5BF83}" sibTransId="{F6AC2E2F-8466-4F8E-B59B-B71BEB54D896}"/>
    <dgm:cxn modelId="{50C20899-CAD1-462E-9FED-58A0CCA7DF3B}" type="presOf" srcId="{387BA3F2-A4E5-4083-81F1-20AEF5239DB4}" destId="{C3208C9A-4F3D-4E88-8F23-5B0C530D0AAF}" srcOrd="0" destOrd="0" presId="urn:microsoft.com/office/officeart/2005/8/layout/cycle1"/>
    <dgm:cxn modelId="{5298AD9D-453A-49FB-9E4F-C75D81168F60}" type="presOf" srcId="{F6AC2E2F-8466-4F8E-B59B-B71BEB54D896}" destId="{FA947261-C83A-40C2-83EC-C0373F6886E7}" srcOrd="0" destOrd="0" presId="urn:microsoft.com/office/officeart/2005/8/layout/cycle1"/>
    <dgm:cxn modelId="{BEA289A6-81F4-4558-9718-1D8C457DDC09}" type="presOf" srcId="{14231849-82B3-47D5-B105-E6C2E6C91096}" destId="{5D88B404-DC36-4D42-9FB5-AA860507F69A}" srcOrd="0" destOrd="0" presId="urn:microsoft.com/office/officeart/2005/8/layout/cycle1"/>
    <dgm:cxn modelId="{EB1188AE-D21B-4755-8B28-DBD247D709CC}" srcId="{ECF510BB-92A2-44E4-B365-53578FAF070D}" destId="{3C918403-67D3-45D5-8106-2C1C0476F9D0}" srcOrd="4" destOrd="0" parTransId="{1DCF7D2F-040D-4706-A263-DACB0C01208F}" sibTransId="{0393F021-2425-4C9A-9052-890BD8597354}"/>
    <dgm:cxn modelId="{3026D5BA-3F3A-47E1-9E75-144C26C676EF}" type="presOf" srcId="{CA6A38FF-5816-47AE-A49A-ECA78B096182}" destId="{47D96ACE-5496-4624-9BC2-AB3A5116AE60}" srcOrd="0" destOrd="0" presId="urn:microsoft.com/office/officeart/2005/8/layout/cycle1"/>
    <dgm:cxn modelId="{026095C7-8D01-4937-8AD7-F38F43408C4B}" srcId="{ECF510BB-92A2-44E4-B365-53578FAF070D}" destId="{387BA3F2-A4E5-4083-81F1-20AEF5239DB4}" srcOrd="2" destOrd="0" parTransId="{6B17069D-68BD-42AB-86A3-555A648B537C}" sibTransId="{BB262967-F218-4D23-86F4-45849215B0A9}"/>
    <dgm:cxn modelId="{33A830D0-F2D1-42A7-AABE-66B098C16A14}" srcId="{ECF510BB-92A2-44E4-B365-53578FAF070D}" destId="{2D6FACED-E19E-4CEF-9D5F-65FA0F2FCB85}" srcOrd="7" destOrd="0" parTransId="{3A0A8CB8-401E-4A86-AECA-1C80983E53B1}" sibTransId="{14231849-82B3-47D5-B105-E6C2E6C91096}"/>
    <dgm:cxn modelId="{697D1CD2-4D6E-4644-AB2C-23393231B6E9}" type="presOf" srcId="{71351529-B392-41CE-9018-90B99EA3FEFB}" destId="{E7B6B539-C32E-4AB7-9AAB-45C9F52C1161}" srcOrd="0" destOrd="0" presId="urn:microsoft.com/office/officeart/2005/8/layout/cycle1"/>
    <dgm:cxn modelId="{3810E3D8-C470-4987-A1F8-3B52F6E8262C}" srcId="{ECF510BB-92A2-44E4-B365-53578FAF070D}" destId="{F3BD59BA-083F-4080-ADEB-146E8124BD75}" srcOrd="1" destOrd="0" parTransId="{7AF550AE-CE01-40DC-9CC2-965932E3D4B1}" sibTransId="{DB7B447D-B497-43DC-8278-4756138F03F9}"/>
    <dgm:cxn modelId="{CE09A3E1-379F-4EAF-B01C-99CD36C29D97}" type="presOf" srcId="{F3BD59BA-083F-4080-ADEB-146E8124BD75}" destId="{637EC78B-D905-4C1B-A1F2-240BF07FCC23}" srcOrd="0" destOrd="0" presId="urn:microsoft.com/office/officeart/2005/8/layout/cycle1"/>
    <dgm:cxn modelId="{B9BA39F3-BEEF-4858-B245-55A626484276}" type="presOf" srcId="{284D5B04-6270-4739-893E-41F2A0F3DDAE}" destId="{C6949673-4E45-4EE0-83BF-DFFCB39CD1DA}" srcOrd="0" destOrd="0" presId="urn:microsoft.com/office/officeart/2005/8/layout/cycle1"/>
    <dgm:cxn modelId="{A29A3CFF-67EA-4C1E-B918-DEF9F328A99C}" type="presOf" srcId="{DB7B447D-B497-43DC-8278-4756138F03F9}" destId="{AE58E835-DF2E-4FA3-B8D5-1396FDDACAAD}" srcOrd="0" destOrd="0" presId="urn:microsoft.com/office/officeart/2005/8/layout/cycle1"/>
    <dgm:cxn modelId="{87D00AF4-6D3B-486E-BF8E-7D3DBA34305D}" type="presParOf" srcId="{D317B335-CB7A-44E1-BA6C-694099817959}" destId="{EF9EE65B-700B-4646-8377-BD13B31101F1}" srcOrd="0" destOrd="0" presId="urn:microsoft.com/office/officeart/2005/8/layout/cycle1"/>
    <dgm:cxn modelId="{2FEA258C-EABD-4CC2-ADB0-8D7C9407B79F}" type="presParOf" srcId="{D317B335-CB7A-44E1-BA6C-694099817959}" destId="{C3DBC85A-A7C9-401F-AE60-63B4AA5B3DF5}" srcOrd="1" destOrd="0" presId="urn:microsoft.com/office/officeart/2005/8/layout/cycle1"/>
    <dgm:cxn modelId="{8B7FDBC8-EF1B-4BBA-BC18-2DF167017A22}" type="presParOf" srcId="{D317B335-CB7A-44E1-BA6C-694099817959}" destId="{869E7E89-3E40-4EF5-8BEA-25120F5EFCAF}" srcOrd="2" destOrd="0" presId="urn:microsoft.com/office/officeart/2005/8/layout/cycle1"/>
    <dgm:cxn modelId="{50FA6FA7-7A1F-44F6-B1EA-344A1AE53389}" type="presParOf" srcId="{D317B335-CB7A-44E1-BA6C-694099817959}" destId="{D91E50EA-1C32-47CB-8A44-F8FE29D143D0}" srcOrd="3" destOrd="0" presId="urn:microsoft.com/office/officeart/2005/8/layout/cycle1"/>
    <dgm:cxn modelId="{83E6640B-1830-483D-8E84-417C2A66DFA2}" type="presParOf" srcId="{D317B335-CB7A-44E1-BA6C-694099817959}" destId="{637EC78B-D905-4C1B-A1F2-240BF07FCC23}" srcOrd="4" destOrd="0" presId="urn:microsoft.com/office/officeart/2005/8/layout/cycle1"/>
    <dgm:cxn modelId="{CAE31FF7-3441-4086-86C6-E4081D0B1667}" type="presParOf" srcId="{D317B335-CB7A-44E1-BA6C-694099817959}" destId="{AE58E835-DF2E-4FA3-B8D5-1396FDDACAAD}" srcOrd="5" destOrd="0" presId="urn:microsoft.com/office/officeart/2005/8/layout/cycle1"/>
    <dgm:cxn modelId="{920476CB-9D69-409D-A745-1D6792A274B5}" type="presParOf" srcId="{D317B335-CB7A-44E1-BA6C-694099817959}" destId="{C7CA1B87-DD4B-4758-A168-1CDAD45A9904}" srcOrd="6" destOrd="0" presId="urn:microsoft.com/office/officeart/2005/8/layout/cycle1"/>
    <dgm:cxn modelId="{49C2E53F-ACB7-4DC1-B4F3-748BFD34C598}" type="presParOf" srcId="{D317B335-CB7A-44E1-BA6C-694099817959}" destId="{C3208C9A-4F3D-4E88-8F23-5B0C530D0AAF}" srcOrd="7" destOrd="0" presId="urn:microsoft.com/office/officeart/2005/8/layout/cycle1"/>
    <dgm:cxn modelId="{52FD1160-B4CA-4A65-85E1-FD2DAF961507}" type="presParOf" srcId="{D317B335-CB7A-44E1-BA6C-694099817959}" destId="{3B4D30A2-3EC1-4FC5-83F9-B38A6BC17936}" srcOrd="8" destOrd="0" presId="urn:microsoft.com/office/officeart/2005/8/layout/cycle1"/>
    <dgm:cxn modelId="{987CE0A0-AD28-4005-B15E-33D23D0F81BF}" type="presParOf" srcId="{D317B335-CB7A-44E1-BA6C-694099817959}" destId="{84F715DA-E228-4397-AB5C-F248D333B391}" srcOrd="9" destOrd="0" presId="urn:microsoft.com/office/officeart/2005/8/layout/cycle1"/>
    <dgm:cxn modelId="{D25D9ED4-5A2E-4CFB-836E-47A30A4C3F67}" type="presParOf" srcId="{D317B335-CB7A-44E1-BA6C-694099817959}" destId="{E7B6B539-C32E-4AB7-9AAB-45C9F52C1161}" srcOrd="10" destOrd="0" presId="urn:microsoft.com/office/officeart/2005/8/layout/cycle1"/>
    <dgm:cxn modelId="{D48B697A-FEAE-462C-BB81-0BF8FB9EB02F}" type="presParOf" srcId="{D317B335-CB7A-44E1-BA6C-694099817959}" destId="{47D96ACE-5496-4624-9BC2-AB3A5116AE60}" srcOrd="11" destOrd="0" presId="urn:microsoft.com/office/officeart/2005/8/layout/cycle1"/>
    <dgm:cxn modelId="{8903782A-324F-4201-8021-042DFE24726F}" type="presParOf" srcId="{D317B335-CB7A-44E1-BA6C-694099817959}" destId="{8AACFC67-187C-4711-A6BF-0648B467A595}" srcOrd="12" destOrd="0" presId="urn:microsoft.com/office/officeart/2005/8/layout/cycle1"/>
    <dgm:cxn modelId="{332B802E-CC81-4739-B554-A425A711E970}" type="presParOf" srcId="{D317B335-CB7A-44E1-BA6C-694099817959}" destId="{E4B8C3EB-ED59-4D31-8EAE-908F70E6848D}" srcOrd="13" destOrd="0" presId="urn:microsoft.com/office/officeart/2005/8/layout/cycle1"/>
    <dgm:cxn modelId="{0BA932D3-E34E-48F0-98CE-5F0A7D6B7519}" type="presParOf" srcId="{D317B335-CB7A-44E1-BA6C-694099817959}" destId="{EA8CBBCF-E7EC-45D9-9E1D-18BA297ADA13}" srcOrd="14" destOrd="0" presId="urn:microsoft.com/office/officeart/2005/8/layout/cycle1"/>
    <dgm:cxn modelId="{0E9DA5AC-F38B-45A6-B6EF-20029A34E52C}" type="presParOf" srcId="{D317B335-CB7A-44E1-BA6C-694099817959}" destId="{35F909F6-2F84-4735-B3B3-FA35A2CA4393}" srcOrd="15" destOrd="0" presId="urn:microsoft.com/office/officeart/2005/8/layout/cycle1"/>
    <dgm:cxn modelId="{E1915943-4496-40FB-BB42-E7B33E0EACFE}" type="presParOf" srcId="{D317B335-CB7A-44E1-BA6C-694099817959}" destId="{ECEFBC40-6950-46AC-9969-F2FBA0E7BD7C}" srcOrd="16" destOrd="0" presId="urn:microsoft.com/office/officeart/2005/8/layout/cycle1"/>
    <dgm:cxn modelId="{4E654206-052F-470F-B54E-E1EA599612C0}" type="presParOf" srcId="{D317B335-CB7A-44E1-BA6C-694099817959}" destId="{C6949673-4E45-4EE0-83BF-DFFCB39CD1DA}" srcOrd="17" destOrd="0" presId="urn:microsoft.com/office/officeart/2005/8/layout/cycle1"/>
    <dgm:cxn modelId="{0C694368-F04A-4AE2-BE25-FA7FD3A11546}" type="presParOf" srcId="{D317B335-CB7A-44E1-BA6C-694099817959}" destId="{FAFAF2DE-5DD7-4362-8CD5-5E61C926831E}" srcOrd="18" destOrd="0" presId="urn:microsoft.com/office/officeart/2005/8/layout/cycle1"/>
    <dgm:cxn modelId="{7D01D7A9-A315-42C7-862B-C11D593D02BE}" type="presParOf" srcId="{D317B335-CB7A-44E1-BA6C-694099817959}" destId="{587B2812-70A8-42E3-B567-9D1FEC427338}" srcOrd="19" destOrd="0" presId="urn:microsoft.com/office/officeart/2005/8/layout/cycle1"/>
    <dgm:cxn modelId="{2CBBCEA4-83D4-485A-A749-6A0ECB22AEB9}" type="presParOf" srcId="{D317B335-CB7A-44E1-BA6C-694099817959}" destId="{FA947261-C83A-40C2-83EC-C0373F6886E7}" srcOrd="20" destOrd="0" presId="urn:microsoft.com/office/officeart/2005/8/layout/cycle1"/>
    <dgm:cxn modelId="{18B03696-7D53-4B2F-A03E-6CA436C8E99E}" type="presParOf" srcId="{D317B335-CB7A-44E1-BA6C-694099817959}" destId="{1BE4ADAA-BB8F-4167-BC6B-0D8DA1C65272}" srcOrd="21" destOrd="0" presId="urn:microsoft.com/office/officeart/2005/8/layout/cycle1"/>
    <dgm:cxn modelId="{ED61DB0C-A24B-40C9-BC7F-DF7A93A2E99B}" type="presParOf" srcId="{D317B335-CB7A-44E1-BA6C-694099817959}" destId="{4F8F11E5-37FE-45E6-AB35-49270508F15C}" srcOrd="22" destOrd="0" presId="urn:microsoft.com/office/officeart/2005/8/layout/cycle1"/>
    <dgm:cxn modelId="{2AEB7724-EFB7-4AE5-A5BB-AEE2E7755FDC}" type="presParOf" srcId="{D317B335-CB7A-44E1-BA6C-694099817959}" destId="{5D88B404-DC36-4D42-9FB5-AA860507F69A}" srcOrd="23" destOrd="0" presId="urn:microsoft.com/office/officeart/2005/8/layout/cycle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93B87E-D97C-4CE1-84FD-4A55C3C8214D}">
      <dsp:nvSpPr>
        <dsp:cNvPr id="0" name=""/>
        <dsp:cNvSpPr/>
      </dsp:nvSpPr>
      <dsp:spPr>
        <a:xfrm>
          <a:off x="0" y="3266"/>
          <a:ext cx="9962413" cy="87984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r" defTabSz="800100" rtl="1">
            <a:lnSpc>
              <a:spcPct val="90000"/>
            </a:lnSpc>
            <a:spcBef>
              <a:spcPct val="0"/>
            </a:spcBef>
            <a:spcAft>
              <a:spcPct val="35000"/>
            </a:spcAft>
            <a:buNone/>
          </a:pPr>
          <a:r>
            <a:rPr lang="ar-SA" sz="1800" b="1" kern="1200" dirty="0">
              <a:latin typeface="Sakkal Majalla" panose="02000000000000000000" pitchFamily="2" charset="-78"/>
              <a:cs typeface="Sakkal Majalla" panose="02000000000000000000" pitchFamily="2" charset="-78"/>
            </a:rPr>
            <a:t>1- تقديم المساعدات المادية والعينية للفئات المحتاجة.</a:t>
          </a:r>
        </a:p>
      </dsp:txBody>
      <dsp:txXfrm>
        <a:off x="42950" y="46216"/>
        <a:ext cx="9876513" cy="793940"/>
      </dsp:txXfrm>
    </dsp:sp>
    <dsp:sp modelId="{4940AACE-5C8F-47D2-B148-1DEF17425997}">
      <dsp:nvSpPr>
        <dsp:cNvPr id="0" name=""/>
        <dsp:cNvSpPr/>
      </dsp:nvSpPr>
      <dsp:spPr>
        <a:xfrm>
          <a:off x="0" y="1042531"/>
          <a:ext cx="9962413" cy="87984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r" defTabSz="800100" rtl="1">
            <a:lnSpc>
              <a:spcPct val="90000"/>
            </a:lnSpc>
            <a:spcBef>
              <a:spcPct val="0"/>
            </a:spcBef>
            <a:spcAft>
              <a:spcPct val="35000"/>
            </a:spcAft>
            <a:buNone/>
          </a:pPr>
          <a:r>
            <a:rPr lang="ar-SA" sz="1800" b="1" kern="1200" dirty="0">
              <a:solidFill>
                <a:prstClr val="black">
                  <a:hueOff val="0"/>
                  <a:satOff val="0"/>
                  <a:lumOff val="0"/>
                  <a:alphaOff val="0"/>
                </a:prstClr>
              </a:solidFill>
              <a:latin typeface="Sakkal Majalla" panose="02000000000000000000" pitchFamily="2" charset="-78"/>
              <a:ea typeface="+mn-ea"/>
              <a:cs typeface="Sakkal Majalla" panose="02000000000000000000" pitchFamily="2" charset="-78"/>
            </a:rPr>
            <a:t>2- تحسين المستوى المعيشي للفئة المستفيدة. </a:t>
          </a:r>
        </a:p>
      </dsp:txBody>
      <dsp:txXfrm>
        <a:off x="42950" y="1085481"/>
        <a:ext cx="9876513" cy="793940"/>
      </dsp:txXfrm>
    </dsp:sp>
    <dsp:sp modelId="{2D8B6308-DAB3-490F-9F17-B4A68DBA8931}">
      <dsp:nvSpPr>
        <dsp:cNvPr id="0" name=""/>
        <dsp:cNvSpPr/>
      </dsp:nvSpPr>
      <dsp:spPr>
        <a:xfrm>
          <a:off x="0" y="2033667"/>
          <a:ext cx="9962413" cy="87984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r" defTabSz="800100" rtl="1">
            <a:lnSpc>
              <a:spcPct val="90000"/>
            </a:lnSpc>
            <a:spcBef>
              <a:spcPct val="0"/>
            </a:spcBef>
            <a:spcAft>
              <a:spcPct val="35000"/>
            </a:spcAft>
            <a:buNone/>
          </a:pPr>
          <a:r>
            <a:rPr lang="ar-SA" sz="1800" b="1" kern="1200" dirty="0">
              <a:solidFill>
                <a:prstClr val="black">
                  <a:hueOff val="0"/>
                  <a:satOff val="0"/>
                  <a:lumOff val="0"/>
                  <a:alphaOff val="0"/>
                </a:prstClr>
              </a:solidFill>
              <a:latin typeface="Sakkal Majalla" panose="02000000000000000000" pitchFamily="2" charset="-78"/>
              <a:ea typeface="+mn-ea"/>
              <a:cs typeface="Sakkal Majalla" panose="02000000000000000000" pitchFamily="2" charset="-78"/>
            </a:rPr>
            <a:t>3- تأهيل الأسر المستفيدة وتمكينهم للاعتماد على أنفسهم.</a:t>
          </a:r>
        </a:p>
      </dsp:txBody>
      <dsp:txXfrm>
        <a:off x="42950" y="2076617"/>
        <a:ext cx="9876513" cy="793940"/>
      </dsp:txXfrm>
    </dsp:sp>
    <dsp:sp modelId="{C75B2526-95A4-4E1F-A2A7-21B64C243E94}">
      <dsp:nvSpPr>
        <dsp:cNvPr id="0" name=""/>
        <dsp:cNvSpPr/>
      </dsp:nvSpPr>
      <dsp:spPr>
        <a:xfrm>
          <a:off x="0" y="3048867"/>
          <a:ext cx="9962413" cy="87984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r" defTabSz="800100" rtl="1">
            <a:lnSpc>
              <a:spcPct val="90000"/>
            </a:lnSpc>
            <a:spcBef>
              <a:spcPct val="0"/>
            </a:spcBef>
            <a:spcAft>
              <a:spcPct val="35000"/>
            </a:spcAft>
            <a:buNone/>
          </a:pPr>
          <a:r>
            <a:rPr lang="ar-SA" sz="1800" b="1" kern="1200" dirty="0">
              <a:solidFill>
                <a:prstClr val="black">
                  <a:hueOff val="0"/>
                  <a:satOff val="0"/>
                  <a:lumOff val="0"/>
                  <a:alphaOff val="0"/>
                </a:prstClr>
              </a:solidFill>
              <a:latin typeface="Sakkal Majalla" panose="02000000000000000000" pitchFamily="2" charset="-78"/>
              <a:ea typeface="+mn-ea"/>
              <a:cs typeface="Sakkal Majalla" panose="02000000000000000000" pitchFamily="2" charset="-78"/>
            </a:rPr>
            <a:t>4- تدريب أبناء المستفيدين وتأهيلهم لسوق العمل.</a:t>
          </a:r>
        </a:p>
      </dsp:txBody>
      <dsp:txXfrm>
        <a:off x="42950" y="3091817"/>
        <a:ext cx="9876513" cy="793940"/>
      </dsp:txXfrm>
    </dsp:sp>
    <dsp:sp modelId="{172FD88C-B4DD-4764-B065-A1A8E26263CE}">
      <dsp:nvSpPr>
        <dsp:cNvPr id="0" name=""/>
        <dsp:cNvSpPr/>
      </dsp:nvSpPr>
      <dsp:spPr>
        <a:xfrm>
          <a:off x="0" y="4064067"/>
          <a:ext cx="9962413" cy="87984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r" defTabSz="800100" rtl="1">
            <a:lnSpc>
              <a:spcPct val="90000"/>
            </a:lnSpc>
            <a:spcBef>
              <a:spcPct val="0"/>
            </a:spcBef>
            <a:spcAft>
              <a:spcPct val="35000"/>
            </a:spcAft>
            <a:buNone/>
          </a:pPr>
          <a:r>
            <a:rPr lang="ar-SA" sz="1800" b="1" kern="1200" dirty="0">
              <a:solidFill>
                <a:prstClr val="black">
                  <a:hueOff val="0"/>
                  <a:satOff val="0"/>
                  <a:lumOff val="0"/>
                  <a:alphaOff val="0"/>
                </a:prstClr>
              </a:solidFill>
              <a:latin typeface="Sakkal Majalla" panose="02000000000000000000" pitchFamily="2" charset="-78"/>
              <a:ea typeface="+mn-ea"/>
              <a:cs typeface="Sakkal Majalla" panose="02000000000000000000" pitchFamily="2" charset="-78"/>
            </a:rPr>
            <a:t>5- تقديم المساعدات الطارئة في أوقات الكوارث والأزمات.</a:t>
          </a:r>
        </a:p>
      </dsp:txBody>
      <dsp:txXfrm>
        <a:off x="42950" y="4107017"/>
        <a:ext cx="9876513" cy="793940"/>
      </dsp:txXfrm>
    </dsp:sp>
    <dsp:sp modelId="{AA95FE6C-0414-4063-ABB4-6A6C2967FC98}">
      <dsp:nvSpPr>
        <dsp:cNvPr id="0" name=""/>
        <dsp:cNvSpPr/>
      </dsp:nvSpPr>
      <dsp:spPr>
        <a:xfrm>
          <a:off x="0" y="5079267"/>
          <a:ext cx="9962413" cy="87984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r" defTabSz="800100" rtl="1">
            <a:lnSpc>
              <a:spcPct val="90000"/>
            </a:lnSpc>
            <a:spcBef>
              <a:spcPct val="0"/>
            </a:spcBef>
            <a:spcAft>
              <a:spcPct val="35000"/>
            </a:spcAft>
            <a:buNone/>
          </a:pPr>
          <a:r>
            <a:rPr lang="ar-SA" sz="1800" b="1" kern="1200" dirty="0">
              <a:solidFill>
                <a:prstClr val="black">
                  <a:hueOff val="0"/>
                  <a:satOff val="0"/>
                  <a:lumOff val="0"/>
                  <a:alphaOff val="0"/>
                </a:prstClr>
              </a:solidFill>
              <a:latin typeface="Sakkal Majalla" panose="02000000000000000000" pitchFamily="2" charset="-78"/>
              <a:ea typeface="+mn-ea"/>
              <a:cs typeface="Sakkal Majalla" panose="02000000000000000000" pitchFamily="2" charset="-78"/>
            </a:rPr>
            <a:t>6- تنفيذ ودعم المشاريع والبرامج الموسمية.</a:t>
          </a:r>
        </a:p>
      </dsp:txBody>
      <dsp:txXfrm>
        <a:off x="42950" y="5122217"/>
        <a:ext cx="9876513" cy="79394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EEB630-74BE-4126-B36B-7F9BDF018D2B}">
      <dsp:nvSpPr>
        <dsp:cNvPr id="0" name=""/>
        <dsp:cNvSpPr/>
      </dsp:nvSpPr>
      <dsp:spPr>
        <a:xfrm>
          <a:off x="2333296" y="1329987"/>
          <a:ext cx="1212491" cy="1176349"/>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ar-SA" sz="1600" kern="120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القضايا الحرجة للجمعية</a:t>
          </a:r>
          <a:endParaRPr lang="ar-SA" sz="1600"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endParaRPr>
        </a:p>
      </dsp:txBody>
      <dsp:txXfrm>
        <a:off x="2510861" y="1502259"/>
        <a:ext cx="857361" cy="831805"/>
      </dsp:txXfrm>
    </dsp:sp>
    <dsp:sp modelId="{9FD47E14-16CB-456C-A802-B6F83A29C9B0}">
      <dsp:nvSpPr>
        <dsp:cNvPr id="0" name=""/>
        <dsp:cNvSpPr/>
      </dsp:nvSpPr>
      <dsp:spPr>
        <a:xfrm rot="16200000">
          <a:off x="2872881" y="1036695"/>
          <a:ext cx="133321" cy="342582"/>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rtl="1">
            <a:lnSpc>
              <a:spcPct val="90000"/>
            </a:lnSpc>
            <a:spcBef>
              <a:spcPct val="0"/>
            </a:spcBef>
            <a:spcAft>
              <a:spcPct val="35000"/>
            </a:spcAft>
            <a:buNone/>
          </a:pPr>
          <a:endParaRPr lang="ar-SA" sz="1700" kern="1200" dirty="0">
            <a:solidFill>
              <a:prstClr val="white"/>
            </a:solidFill>
            <a:latin typeface="Calibri" panose="020F0502020204030204"/>
            <a:ea typeface="+mn-ea"/>
            <a:cs typeface="Arial" panose="020B0604020202020204" pitchFamily="34" charset="0"/>
          </a:endParaRPr>
        </a:p>
      </dsp:txBody>
      <dsp:txXfrm>
        <a:off x="2892879" y="1125209"/>
        <a:ext cx="93325" cy="205550"/>
      </dsp:txXfrm>
    </dsp:sp>
    <dsp:sp modelId="{89E4E1CD-6981-4561-8D1F-C8CC6D4EF359}">
      <dsp:nvSpPr>
        <dsp:cNvPr id="0" name=""/>
        <dsp:cNvSpPr/>
      </dsp:nvSpPr>
      <dsp:spPr>
        <a:xfrm>
          <a:off x="2435743" y="70841"/>
          <a:ext cx="1007596" cy="100759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ar-SA" sz="1600"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بناء وتفعيل الأنظمة</a:t>
          </a:r>
          <a:r>
            <a:rPr lang="ar-SA" sz="1600" kern="1200" dirty="0">
              <a:solidFill>
                <a:schemeClr val="tx1"/>
              </a:solidFill>
              <a:latin typeface="Sakkal Majalla" panose="02000000000000000000" pitchFamily="2" charset="-78"/>
              <a:cs typeface="Sakkal Majalla" panose="02000000000000000000" pitchFamily="2" charset="-78"/>
            </a:rPr>
            <a:t> الإدارية</a:t>
          </a:r>
        </a:p>
      </dsp:txBody>
      <dsp:txXfrm>
        <a:off x="2583302" y="218400"/>
        <a:ext cx="712478" cy="712478"/>
      </dsp:txXfrm>
    </dsp:sp>
    <dsp:sp modelId="{1E9741EA-F09D-432D-A88E-7D1664FC9EFC}">
      <dsp:nvSpPr>
        <dsp:cNvPr id="0" name=""/>
        <dsp:cNvSpPr/>
      </dsp:nvSpPr>
      <dsp:spPr>
        <a:xfrm rot="20520000">
          <a:off x="3574069" y="1514525"/>
          <a:ext cx="161117" cy="342582"/>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rtl="1">
            <a:lnSpc>
              <a:spcPct val="90000"/>
            </a:lnSpc>
            <a:spcBef>
              <a:spcPct val="0"/>
            </a:spcBef>
            <a:spcAft>
              <a:spcPct val="35000"/>
            </a:spcAft>
            <a:buNone/>
          </a:pPr>
          <a:endParaRPr lang="ar-SA" sz="1500" kern="1200"/>
        </a:p>
      </dsp:txBody>
      <dsp:txXfrm>
        <a:off x="3575252" y="1590509"/>
        <a:ext cx="112782" cy="205550"/>
      </dsp:txXfrm>
    </dsp:sp>
    <dsp:sp modelId="{A8DB3A90-F9A9-44F2-AA03-DECABF87CA5D}">
      <dsp:nvSpPr>
        <dsp:cNvPr id="0" name=""/>
        <dsp:cNvSpPr/>
      </dsp:nvSpPr>
      <dsp:spPr>
        <a:xfrm>
          <a:off x="3778865" y="977957"/>
          <a:ext cx="1007596" cy="100759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ar-SA" sz="1600"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الرقابة والمتابعة</a:t>
          </a:r>
        </a:p>
      </dsp:txBody>
      <dsp:txXfrm>
        <a:off x="3926424" y="1125516"/>
        <a:ext cx="712478" cy="712478"/>
      </dsp:txXfrm>
    </dsp:sp>
    <dsp:sp modelId="{96931D89-C20F-40B4-9EAA-A88D2ACBBFC0}">
      <dsp:nvSpPr>
        <dsp:cNvPr id="0" name=""/>
        <dsp:cNvSpPr/>
      </dsp:nvSpPr>
      <dsp:spPr>
        <a:xfrm rot="3240000">
          <a:off x="3295132" y="2350904"/>
          <a:ext cx="166531" cy="342582"/>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rtl="1">
            <a:lnSpc>
              <a:spcPct val="90000"/>
            </a:lnSpc>
            <a:spcBef>
              <a:spcPct val="0"/>
            </a:spcBef>
            <a:spcAft>
              <a:spcPct val="35000"/>
            </a:spcAft>
            <a:buNone/>
          </a:pPr>
          <a:endParaRPr lang="ar-SA" sz="1700" kern="1200">
            <a:solidFill>
              <a:prstClr val="white"/>
            </a:solidFill>
            <a:latin typeface="Calibri" panose="020F0502020204030204"/>
            <a:ea typeface="+mn-ea"/>
            <a:cs typeface="Arial" panose="020B0604020202020204" pitchFamily="34" charset="0"/>
          </a:endParaRPr>
        </a:p>
      </dsp:txBody>
      <dsp:txXfrm>
        <a:off x="3305429" y="2399211"/>
        <a:ext cx="116572" cy="205550"/>
      </dsp:txXfrm>
    </dsp:sp>
    <dsp:sp modelId="{0B8A7CF9-0096-41EC-BAE0-9E7D3D0EB267}">
      <dsp:nvSpPr>
        <dsp:cNvPr id="0" name=""/>
        <dsp:cNvSpPr/>
      </dsp:nvSpPr>
      <dsp:spPr>
        <a:xfrm>
          <a:off x="3265838" y="2556891"/>
          <a:ext cx="1007596" cy="100759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ar-SA" sz="1600" kern="120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تعزيز الكوادر البشرية</a:t>
          </a:r>
          <a:endParaRPr lang="ar-SA" sz="1600"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endParaRPr>
        </a:p>
      </dsp:txBody>
      <dsp:txXfrm>
        <a:off x="3413397" y="2704450"/>
        <a:ext cx="712478" cy="712478"/>
      </dsp:txXfrm>
    </dsp:sp>
    <dsp:sp modelId="{B762AC4C-B357-49AC-A301-60E00C20F449}">
      <dsp:nvSpPr>
        <dsp:cNvPr id="0" name=""/>
        <dsp:cNvSpPr/>
      </dsp:nvSpPr>
      <dsp:spPr>
        <a:xfrm rot="7560000">
          <a:off x="2417420" y="2350904"/>
          <a:ext cx="166531" cy="342582"/>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rtl="1">
            <a:lnSpc>
              <a:spcPct val="90000"/>
            </a:lnSpc>
            <a:spcBef>
              <a:spcPct val="0"/>
            </a:spcBef>
            <a:spcAft>
              <a:spcPct val="35000"/>
            </a:spcAft>
            <a:buNone/>
          </a:pPr>
          <a:endParaRPr lang="ar-SA" sz="1700" kern="1200">
            <a:solidFill>
              <a:prstClr val="white"/>
            </a:solidFill>
            <a:latin typeface="Calibri" panose="020F0502020204030204"/>
            <a:ea typeface="+mn-ea"/>
            <a:cs typeface="Arial" panose="020B0604020202020204" pitchFamily="34" charset="0"/>
          </a:endParaRPr>
        </a:p>
      </dsp:txBody>
      <dsp:txXfrm rot="10800000">
        <a:off x="2457082" y="2399211"/>
        <a:ext cx="116572" cy="205550"/>
      </dsp:txXfrm>
    </dsp:sp>
    <dsp:sp modelId="{828587EA-B0A4-47A9-8D20-09C2CE516E14}">
      <dsp:nvSpPr>
        <dsp:cNvPr id="0" name=""/>
        <dsp:cNvSpPr/>
      </dsp:nvSpPr>
      <dsp:spPr>
        <a:xfrm>
          <a:off x="1605648" y="2556891"/>
          <a:ext cx="1007596" cy="100759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ar-SA" sz="1600" kern="120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الاستدامة المالية</a:t>
          </a:r>
          <a:endParaRPr lang="ar-SA" sz="1600"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endParaRPr>
        </a:p>
      </dsp:txBody>
      <dsp:txXfrm>
        <a:off x="1753207" y="2704450"/>
        <a:ext cx="712478" cy="712478"/>
      </dsp:txXfrm>
    </dsp:sp>
    <dsp:sp modelId="{2B9D950D-462C-4B13-AB11-1B1C61C04D68}">
      <dsp:nvSpPr>
        <dsp:cNvPr id="0" name=""/>
        <dsp:cNvSpPr/>
      </dsp:nvSpPr>
      <dsp:spPr>
        <a:xfrm rot="11880000">
          <a:off x="2143897" y="1514525"/>
          <a:ext cx="161117" cy="342582"/>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rtl="1">
            <a:lnSpc>
              <a:spcPct val="90000"/>
            </a:lnSpc>
            <a:spcBef>
              <a:spcPct val="0"/>
            </a:spcBef>
            <a:spcAft>
              <a:spcPct val="35000"/>
            </a:spcAft>
            <a:buNone/>
          </a:pPr>
          <a:endParaRPr lang="ar-SA" sz="1700" kern="1200">
            <a:solidFill>
              <a:prstClr val="white"/>
            </a:solidFill>
            <a:latin typeface="Calibri" panose="020F0502020204030204"/>
            <a:ea typeface="+mn-ea"/>
            <a:cs typeface="Arial" panose="020B0604020202020204" pitchFamily="34" charset="0"/>
          </a:endParaRPr>
        </a:p>
      </dsp:txBody>
      <dsp:txXfrm rot="10800000">
        <a:off x="2191049" y="1590509"/>
        <a:ext cx="112782" cy="205550"/>
      </dsp:txXfrm>
    </dsp:sp>
    <dsp:sp modelId="{2DD2956E-29DF-48AC-9ACE-C174214C8C58}">
      <dsp:nvSpPr>
        <dsp:cNvPr id="0" name=""/>
        <dsp:cNvSpPr/>
      </dsp:nvSpPr>
      <dsp:spPr>
        <a:xfrm>
          <a:off x="1092621" y="977957"/>
          <a:ext cx="1007596" cy="100759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ar-SA" sz="1600" kern="120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التواصل والتسويق</a:t>
          </a:r>
          <a:endParaRPr lang="ar-SA" sz="1600"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endParaRPr>
        </a:p>
      </dsp:txBody>
      <dsp:txXfrm>
        <a:off x="1240180" y="1125516"/>
        <a:ext cx="712478" cy="71247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06AD7F-38D6-4F0B-AFEF-136DE43ED4A8}">
      <dsp:nvSpPr>
        <dsp:cNvPr id="0" name=""/>
        <dsp:cNvSpPr/>
      </dsp:nvSpPr>
      <dsp:spPr>
        <a:xfrm>
          <a:off x="0" y="0"/>
          <a:ext cx="8128000" cy="0"/>
        </a:xfrm>
        <a:prstGeom prst="lin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240B37-D500-4890-B5B2-DAAB007BF513}">
      <dsp:nvSpPr>
        <dsp:cNvPr id="0" name=""/>
        <dsp:cNvSpPr/>
      </dsp:nvSpPr>
      <dsp:spPr>
        <a:xfrm>
          <a:off x="6502400" y="0"/>
          <a:ext cx="1625600" cy="37605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ctr" defTabSz="711200" rtl="1">
            <a:lnSpc>
              <a:spcPct val="90000"/>
            </a:lnSpc>
            <a:spcBef>
              <a:spcPct val="0"/>
            </a:spcBef>
            <a:spcAft>
              <a:spcPct val="35000"/>
            </a:spcAft>
            <a:buNone/>
          </a:pPr>
          <a:endParaRPr lang="ar-SA" sz="1600" kern="1200" dirty="0">
            <a:latin typeface="Sakkal Majalla" panose="02000000000000000000" pitchFamily="2" charset="-78"/>
            <a:ea typeface="GE SS Two Light" panose="020A0503020102020204" pitchFamily="18" charset="-78"/>
            <a:cs typeface="Sakkal Majalla" panose="02000000000000000000" pitchFamily="2" charset="-78"/>
          </a:endParaRPr>
        </a:p>
        <a:p>
          <a:pPr marL="0" lvl="0" indent="0" algn="ctr" defTabSz="711200" rtl="1">
            <a:lnSpc>
              <a:spcPct val="90000"/>
            </a:lnSpc>
            <a:spcBef>
              <a:spcPct val="0"/>
            </a:spcBef>
            <a:spcAft>
              <a:spcPct val="35000"/>
            </a:spcAft>
            <a:buNone/>
          </a:pPr>
          <a:endParaRPr lang="ar-SA" sz="1600" kern="1200" dirty="0">
            <a:latin typeface="Sakkal Majalla" panose="02000000000000000000" pitchFamily="2" charset="-78"/>
            <a:ea typeface="GE SS Two Light" panose="020A0503020102020204" pitchFamily="18" charset="-78"/>
            <a:cs typeface="Sakkal Majalla" panose="02000000000000000000" pitchFamily="2" charset="-78"/>
          </a:endParaRPr>
        </a:p>
        <a:p>
          <a:pPr marL="0" lvl="0" indent="0" algn="ctr" defTabSz="711200" rtl="1">
            <a:lnSpc>
              <a:spcPct val="90000"/>
            </a:lnSpc>
            <a:spcBef>
              <a:spcPct val="0"/>
            </a:spcBef>
            <a:spcAft>
              <a:spcPct val="35000"/>
            </a:spcAft>
            <a:buNone/>
          </a:pPr>
          <a:endParaRPr lang="ar-SA" sz="1600" kern="1200" dirty="0">
            <a:latin typeface="Sakkal Majalla" panose="02000000000000000000" pitchFamily="2" charset="-78"/>
            <a:ea typeface="GE SS Two Light" panose="020A0503020102020204" pitchFamily="18" charset="-78"/>
            <a:cs typeface="Sakkal Majalla" panose="02000000000000000000" pitchFamily="2" charset="-78"/>
          </a:endParaRPr>
        </a:p>
        <a:p>
          <a:pPr marL="0" lvl="0" indent="0" algn="ctr" defTabSz="711200" rtl="1">
            <a:lnSpc>
              <a:spcPct val="90000"/>
            </a:lnSpc>
            <a:spcBef>
              <a:spcPct val="0"/>
            </a:spcBef>
            <a:spcAft>
              <a:spcPct val="35000"/>
            </a:spcAft>
            <a:buNone/>
          </a:pPr>
          <a:endParaRPr lang="ar-SA" sz="1600" kern="1200" dirty="0">
            <a:latin typeface="Sakkal Majalla" panose="02000000000000000000" pitchFamily="2" charset="-78"/>
            <a:ea typeface="GE SS Two Light" panose="020A0503020102020204" pitchFamily="18" charset="-78"/>
            <a:cs typeface="Sakkal Majalla" panose="02000000000000000000" pitchFamily="2" charset="-78"/>
          </a:endParaRPr>
        </a:p>
        <a:p>
          <a:pPr marL="0" lvl="0" indent="0" algn="ctr" defTabSz="711200" rtl="1">
            <a:lnSpc>
              <a:spcPct val="90000"/>
            </a:lnSpc>
            <a:spcBef>
              <a:spcPct val="0"/>
            </a:spcBef>
            <a:spcAft>
              <a:spcPct val="35000"/>
            </a:spcAft>
            <a:buNone/>
          </a:pPr>
          <a:endParaRPr lang="ar-SA" sz="1600" kern="1200" dirty="0">
            <a:latin typeface="Sakkal Majalla" panose="02000000000000000000" pitchFamily="2" charset="-78"/>
            <a:ea typeface="GE SS Two Light" panose="020A0503020102020204" pitchFamily="18" charset="-78"/>
            <a:cs typeface="Sakkal Majalla" panose="02000000000000000000" pitchFamily="2" charset="-78"/>
          </a:endParaRPr>
        </a:p>
        <a:p>
          <a:pPr marL="0" lvl="0" indent="0" algn="ctr" defTabSz="711200" rtl="1">
            <a:lnSpc>
              <a:spcPct val="90000"/>
            </a:lnSpc>
            <a:spcBef>
              <a:spcPct val="0"/>
            </a:spcBef>
            <a:spcAft>
              <a:spcPct val="35000"/>
            </a:spcAft>
            <a:buNone/>
          </a:pPr>
          <a:r>
            <a:rPr lang="ar-SA" sz="1800" b="1" kern="1200" dirty="0">
              <a:latin typeface="Sakkal Majalla" panose="02000000000000000000" pitchFamily="2" charset="-78"/>
              <a:ea typeface="GE SS Two Light" panose="020A0503020102020204" pitchFamily="18" charset="-78"/>
              <a:cs typeface="Sakkal Majalla" panose="02000000000000000000" pitchFamily="2" charset="-78"/>
            </a:rPr>
            <a:t>متطلبات تنفيذ  الاستراتيجية</a:t>
          </a:r>
          <a:endParaRPr lang="ar-SA" sz="1800" b="1" kern="1200" dirty="0">
            <a:latin typeface="Sakkal Majalla" panose="02000000000000000000" pitchFamily="2" charset="-78"/>
            <a:cs typeface="Sakkal Majalla" panose="02000000000000000000" pitchFamily="2" charset="-78"/>
          </a:endParaRPr>
        </a:p>
      </dsp:txBody>
      <dsp:txXfrm>
        <a:off x="6502400" y="0"/>
        <a:ext cx="1625600" cy="3760511"/>
      </dsp:txXfrm>
    </dsp:sp>
    <dsp:sp modelId="{A2116E89-C0A7-4F14-8D66-3172E26B7B4C}">
      <dsp:nvSpPr>
        <dsp:cNvPr id="0" name=""/>
        <dsp:cNvSpPr/>
      </dsp:nvSpPr>
      <dsp:spPr>
        <a:xfrm>
          <a:off x="0" y="29608"/>
          <a:ext cx="6380480" cy="5921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تشكيل لجنة عليا لمتابعة الاستراتيجية</a:t>
          </a:r>
          <a:endParaRPr lang="ar-SA" sz="1600" kern="1200" dirty="0">
            <a:latin typeface="Sakkal Majalla" panose="02000000000000000000" pitchFamily="2" charset="-78"/>
            <a:cs typeface="Sakkal Majalla" panose="02000000000000000000" pitchFamily="2" charset="-78"/>
          </a:endParaRPr>
        </a:p>
      </dsp:txBody>
      <dsp:txXfrm>
        <a:off x="0" y="29608"/>
        <a:ext cx="6380480" cy="592170"/>
      </dsp:txXfrm>
    </dsp:sp>
    <dsp:sp modelId="{7FCBC556-AC02-4001-BC6C-1F2A6056A0AC}">
      <dsp:nvSpPr>
        <dsp:cNvPr id="0" name=""/>
        <dsp:cNvSpPr/>
      </dsp:nvSpPr>
      <dsp:spPr>
        <a:xfrm>
          <a:off x="0" y="621778"/>
          <a:ext cx="65024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F79EF1C-BE66-4284-AC76-C3755D28A422}">
      <dsp:nvSpPr>
        <dsp:cNvPr id="0" name=""/>
        <dsp:cNvSpPr/>
      </dsp:nvSpPr>
      <dsp:spPr>
        <a:xfrm>
          <a:off x="0" y="651387"/>
          <a:ext cx="6380480" cy="5921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إعداد الخطط التشغيلية السنوية</a:t>
          </a:r>
          <a:endParaRPr lang="ar-SA" sz="1600" kern="1200" dirty="0">
            <a:latin typeface="Sakkal Majalla" panose="02000000000000000000" pitchFamily="2" charset="-78"/>
            <a:cs typeface="Sakkal Majalla" panose="02000000000000000000" pitchFamily="2" charset="-78"/>
          </a:endParaRPr>
        </a:p>
      </dsp:txBody>
      <dsp:txXfrm>
        <a:off x="0" y="651387"/>
        <a:ext cx="6380480" cy="592170"/>
      </dsp:txXfrm>
    </dsp:sp>
    <dsp:sp modelId="{00928E8B-9E06-406A-999C-286FB0D37E8F}">
      <dsp:nvSpPr>
        <dsp:cNvPr id="0" name=""/>
        <dsp:cNvSpPr/>
      </dsp:nvSpPr>
      <dsp:spPr>
        <a:xfrm>
          <a:off x="0" y="1243557"/>
          <a:ext cx="65024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47A8D9-73E5-4489-A7AF-5D23285932E0}">
      <dsp:nvSpPr>
        <dsp:cNvPr id="0" name=""/>
        <dsp:cNvSpPr/>
      </dsp:nvSpPr>
      <dsp:spPr>
        <a:xfrm>
          <a:off x="0" y="1273166"/>
          <a:ext cx="6380480" cy="5921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توفير الموارد المالية اللازمة  للتنفيذ</a:t>
          </a:r>
          <a:endParaRPr lang="ar-SA" sz="1600" kern="1200" dirty="0">
            <a:latin typeface="Sakkal Majalla" panose="02000000000000000000" pitchFamily="2" charset="-78"/>
            <a:cs typeface="Sakkal Majalla" panose="02000000000000000000" pitchFamily="2" charset="-78"/>
          </a:endParaRPr>
        </a:p>
      </dsp:txBody>
      <dsp:txXfrm>
        <a:off x="0" y="1273166"/>
        <a:ext cx="6380480" cy="592170"/>
      </dsp:txXfrm>
    </dsp:sp>
    <dsp:sp modelId="{4D40FC33-F2F5-42BE-8862-210DA7ACD430}">
      <dsp:nvSpPr>
        <dsp:cNvPr id="0" name=""/>
        <dsp:cNvSpPr/>
      </dsp:nvSpPr>
      <dsp:spPr>
        <a:xfrm>
          <a:off x="0" y="1865336"/>
          <a:ext cx="65024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3EFC141-FE58-4782-B3C6-650E08FC0815}">
      <dsp:nvSpPr>
        <dsp:cNvPr id="0" name=""/>
        <dsp:cNvSpPr/>
      </dsp:nvSpPr>
      <dsp:spPr>
        <a:xfrm>
          <a:off x="0" y="1894944"/>
          <a:ext cx="6380480" cy="5921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توفير الكوادر البشرية</a:t>
          </a:r>
          <a:endParaRPr lang="ar-SA" sz="1600" kern="1200" dirty="0">
            <a:latin typeface="Sakkal Majalla" panose="02000000000000000000" pitchFamily="2" charset="-78"/>
            <a:cs typeface="Sakkal Majalla" panose="02000000000000000000" pitchFamily="2" charset="-78"/>
          </a:endParaRPr>
        </a:p>
      </dsp:txBody>
      <dsp:txXfrm>
        <a:off x="0" y="1894944"/>
        <a:ext cx="6380480" cy="592170"/>
      </dsp:txXfrm>
    </dsp:sp>
    <dsp:sp modelId="{E4F823DF-210B-4FF8-BCF7-6C50C68D5E4F}">
      <dsp:nvSpPr>
        <dsp:cNvPr id="0" name=""/>
        <dsp:cNvSpPr/>
      </dsp:nvSpPr>
      <dsp:spPr>
        <a:xfrm>
          <a:off x="0" y="2487115"/>
          <a:ext cx="65024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0BB1E0-746E-445A-8EDA-B8E896B912D8}">
      <dsp:nvSpPr>
        <dsp:cNvPr id="0" name=""/>
        <dsp:cNvSpPr/>
      </dsp:nvSpPr>
      <dsp:spPr>
        <a:xfrm>
          <a:off x="0" y="2516723"/>
          <a:ext cx="6380480" cy="5921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التركيز على تقنية المعلومات والاتصالات</a:t>
          </a:r>
          <a:endParaRPr lang="ar-SA" sz="1600" kern="1200" dirty="0">
            <a:latin typeface="Sakkal Majalla" panose="02000000000000000000" pitchFamily="2" charset="-78"/>
            <a:cs typeface="Sakkal Majalla" panose="02000000000000000000" pitchFamily="2" charset="-78"/>
          </a:endParaRPr>
        </a:p>
      </dsp:txBody>
      <dsp:txXfrm>
        <a:off x="0" y="2516723"/>
        <a:ext cx="6380480" cy="592170"/>
      </dsp:txXfrm>
    </dsp:sp>
    <dsp:sp modelId="{2532FD07-15AC-461B-84EB-4A65B589D17D}">
      <dsp:nvSpPr>
        <dsp:cNvPr id="0" name=""/>
        <dsp:cNvSpPr/>
      </dsp:nvSpPr>
      <dsp:spPr>
        <a:xfrm>
          <a:off x="0" y="3108894"/>
          <a:ext cx="65024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2E3F19B-51E0-49E2-8322-03371B6F9478}">
      <dsp:nvSpPr>
        <dsp:cNvPr id="0" name=""/>
        <dsp:cNvSpPr/>
      </dsp:nvSpPr>
      <dsp:spPr>
        <a:xfrm>
          <a:off x="0" y="3138502"/>
          <a:ext cx="6380480" cy="5921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العمل بروح الفريق والتعاون المستمر بين الوحدات الإدارية</a:t>
          </a:r>
          <a:endParaRPr lang="ar-SA" sz="1600" kern="1200" dirty="0">
            <a:latin typeface="Sakkal Majalla" panose="02000000000000000000" pitchFamily="2" charset="-78"/>
            <a:cs typeface="Sakkal Majalla" panose="02000000000000000000" pitchFamily="2" charset="-78"/>
          </a:endParaRPr>
        </a:p>
      </dsp:txBody>
      <dsp:txXfrm>
        <a:off x="0" y="3138502"/>
        <a:ext cx="6380480" cy="592170"/>
      </dsp:txXfrm>
    </dsp:sp>
    <dsp:sp modelId="{3CEA7B02-B596-49D9-BC24-648550AC037B}">
      <dsp:nvSpPr>
        <dsp:cNvPr id="0" name=""/>
        <dsp:cNvSpPr/>
      </dsp:nvSpPr>
      <dsp:spPr>
        <a:xfrm>
          <a:off x="0" y="3730672"/>
          <a:ext cx="65024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66EC4D-1887-4E73-9569-FB9FDB79E1A4}">
      <dsp:nvSpPr>
        <dsp:cNvPr id="0" name=""/>
        <dsp:cNvSpPr/>
      </dsp:nvSpPr>
      <dsp:spPr>
        <a:xfrm>
          <a:off x="0" y="0"/>
          <a:ext cx="10175358" cy="456277"/>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r" defTabSz="800100" rtl="1">
            <a:lnSpc>
              <a:spcPct val="90000"/>
            </a:lnSpc>
            <a:spcBef>
              <a:spcPct val="0"/>
            </a:spcBef>
            <a:spcAft>
              <a:spcPct val="35000"/>
            </a:spcAft>
            <a:buNone/>
          </a:pPr>
          <a:r>
            <a:rPr lang="ar-SA" sz="1800" b="0" kern="1200" dirty="0">
              <a:latin typeface="Sakkal Majalla" panose="02000000000000000000" pitchFamily="2" charset="-78"/>
              <a:cs typeface="Sakkal Majalla" panose="02000000000000000000" pitchFamily="2" charset="-78"/>
            </a:rPr>
            <a:t>الاستناد إلى تعاليم الشريعة الإسلامية في كافة ما نقدمه من خدمات ومبادرات.</a:t>
          </a:r>
        </a:p>
      </dsp:txBody>
      <dsp:txXfrm>
        <a:off x="22274" y="22274"/>
        <a:ext cx="10130810" cy="411729"/>
      </dsp:txXfrm>
    </dsp:sp>
    <dsp:sp modelId="{4492448E-ED40-458D-8B8C-23859F571F53}">
      <dsp:nvSpPr>
        <dsp:cNvPr id="0" name=""/>
        <dsp:cNvSpPr/>
      </dsp:nvSpPr>
      <dsp:spPr>
        <a:xfrm>
          <a:off x="0" y="470823"/>
          <a:ext cx="10175358" cy="456277"/>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r" defTabSz="800100" rtl="1">
            <a:lnSpc>
              <a:spcPct val="90000"/>
            </a:lnSpc>
            <a:spcBef>
              <a:spcPct val="0"/>
            </a:spcBef>
            <a:spcAft>
              <a:spcPct val="35000"/>
            </a:spcAft>
            <a:buNone/>
          </a:pPr>
          <a:r>
            <a:rPr lang="ar-SA" sz="1800" b="0" kern="1200" dirty="0">
              <a:latin typeface="Sakkal Majalla" panose="02000000000000000000" pitchFamily="2" charset="-78"/>
              <a:cs typeface="Sakkal Majalla" panose="02000000000000000000" pitchFamily="2" charset="-78"/>
            </a:rPr>
            <a:t>الالتزام بالمتطلبات القانونية والنظامية المتبعة في المملكة. </a:t>
          </a:r>
        </a:p>
      </dsp:txBody>
      <dsp:txXfrm>
        <a:off x="22274" y="493097"/>
        <a:ext cx="10130810" cy="411729"/>
      </dsp:txXfrm>
    </dsp:sp>
    <dsp:sp modelId="{17069C68-3083-4724-A15F-BDDE4648823B}">
      <dsp:nvSpPr>
        <dsp:cNvPr id="0" name=""/>
        <dsp:cNvSpPr/>
      </dsp:nvSpPr>
      <dsp:spPr>
        <a:xfrm>
          <a:off x="0" y="940797"/>
          <a:ext cx="10175358" cy="456277"/>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r" defTabSz="800100" rtl="1">
            <a:lnSpc>
              <a:spcPct val="90000"/>
            </a:lnSpc>
            <a:spcBef>
              <a:spcPct val="0"/>
            </a:spcBef>
            <a:spcAft>
              <a:spcPct val="35000"/>
            </a:spcAft>
            <a:buNone/>
          </a:pPr>
          <a:r>
            <a:rPr lang="ar-SA" sz="1800" b="0" kern="1200" dirty="0">
              <a:latin typeface="Sakkal Majalla" panose="02000000000000000000" pitchFamily="2" charset="-78"/>
              <a:cs typeface="Sakkal Majalla" panose="02000000000000000000" pitchFamily="2" charset="-78"/>
            </a:rPr>
            <a:t>تقديم مبادرات وبرامج متميزة ومستدامة، بمعايير جودة عالية بما يلبي احتياجات المستفيدين والداعمين.</a:t>
          </a:r>
        </a:p>
      </dsp:txBody>
      <dsp:txXfrm>
        <a:off x="22274" y="963071"/>
        <a:ext cx="10130810" cy="411729"/>
      </dsp:txXfrm>
    </dsp:sp>
    <dsp:sp modelId="{FDBB0F19-C00F-48B8-8A14-F5F74866348F}">
      <dsp:nvSpPr>
        <dsp:cNvPr id="0" name=""/>
        <dsp:cNvSpPr/>
      </dsp:nvSpPr>
      <dsp:spPr>
        <a:xfrm>
          <a:off x="0" y="1410771"/>
          <a:ext cx="10175358" cy="456277"/>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r" defTabSz="800100" rtl="1">
            <a:lnSpc>
              <a:spcPct val="90000"/>
            </a:lnSpc>
            <a:spcBef>
              <a:spcPct val="0"/>
            </a:spcBef>
            <a:spcAft>
              <a:spcPct val="35000"/>
            </a:spcAft>
            <a:buNone/>
          </a:pPr>
          <a:r>
            <a:rPr lang="ar-SA" sz="1800" b="0" kern="1200" dirty="0">
              <a:latin typeface="Sakkal Majalla" panose="02000000000000000000" pitchFamily="2" charset="-78"/>
              <a:cs typeface="Sakkal Majalla" panose="02000000000000000000" pitchFamily="2" charset="-78"/>
            </a:rPr>
            <a:t>العمل على تحقيق رؤية المملكة المتعلقة بالقطاع غير الربحي والإسهام في منظومة التنمية الشاملة.</a:t>
          </a:r>
        </a:p>
      </dsp:txBody>
      <dsp:txXfrm>
        <a:off x="22274" y="1433045"/>
        <a:ext cx="10130810" cy="411729"/>
      </dsp:txXfrm>
    </dsp:sp>
    <dsp:sp modelId="{CC325ABE-AFD7-48AE-AE5C-1331EB16C089}">
      <dsp:nvSpPr>
        <dsp:cNvPr id="0" name=""/>
        <dsp:cNvSpPr/>
      </dsp:nvSpPr>
      <dsp:spPr>
        <a:xfrm>
          <a:off x="0" y="1880745"/>
          <a:ext cx="10175358" cy="456277"/>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r" defTabSz="800100" rtl="1">
            <a:lnSpc>
              <a:spcPct val="90000"/>
            </a:lnSpc>
            <a:spcBef>
              <a:spcPct val="0"/>
            </a:spcBef>
            <a:spcAft>
              <a:spcPct val="35000"/>
            </a:spcAft>
            <a:buNone/>
          </a:pPr>
          <a:r>
            <a:rPr lang="ar-SA" sz="1800" b="0" kern="1200" dirty="0">
              <a:latin typeface="Sakkal Majalla" panose="02000000000000000000" pitchFamily="2" charset="-78"/>
              <a:cs typeface="Sakkal Majalla" panose="02000000000000000000" pitchFamily="2" charset="-78"/>
            </a:rPr>
            <a:t>تبنى أفضل الممارسات الإدارية والفنية في مجال العمل الاجتماعي الرعوي والتنموي. </a:t>
          </a:r>
        </a:p>
      </dsp:txBody>
      <dsp:txXfrm>
        <a:off x="22274" y="1903019"/>
        <a:ext cx="10130810" cy="411729"/>
      </dsp:txXfrm>
    </dsp:sp>
    <dsp:sp modelId="{FCFA4B71-0B90-4ECE-BF10-1626FA56B501}">
      <dsp:nvSpPr>
        <dsp:cNvPr id="0" name=""/>
        <dsp:cNvSpPr/>
      </dsp:nvSpPr>
      <dsp:spPr>
        <a:xfrm>
          <a:off x="0" y="2350719"/>
          <a:ext cx="10175358" cy="456277"/>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r" defTabSz="800100" rtl="1">
            <a:lnSpc>
              <a:spcPct val="90000"/>
            </a:lnSpc>
            <a:spcBef>
              <a:spcPct val="0"/>
            </a:spcBef>
            <a:spcAft>
              <a:spcPct val="35000"/>
            </a:spcAft>
            <a:buNone/>
          </a:pPr>
          <a:r>
            <a:rPr lang="ar-SA" sz="1800" b="0" kern="1200" dirty="0">
              <a:latin typeface="Sakkal Majalla" panose="02000000000000000000" pitchFamily="2" charset="-78"/>
              <a:cs typeface="Sakkal Majalla" panose="02000000000000000000" pitchFamily="2" charset="-78"/>
            </a:rPr>
            <a:t>اشراك جميع موظفي الجمعية بفاعلية وكفاءة في بناء هوية مؤسسية تتبنى أفضل الممارسات الإدارية والفنية.</a:t>
          </a:r>
        </a:p>
      </dsp:txBody>
      <dsp:txXfrm>
        <a:off x="22274" y="2372993"/>
        <a:ext cx="10130810" cy="411729"/>
      </dsp:txXfrm>
    </dsp:sp>
    <dsp:sp modelId="{07DEB465-DC03-4650-807E-D1F7A7C9D353}">
      <dsp:nvSpPr>
        <dsp:cNvPr id="0" name=""/>
        <dsp:cNvSpPr/>
      </dsp:nvSpPr>
      <dsp:spPr>
        <a:xfrm>
          <a:off x="0" y="2820693"/>
          <a:ext cx="10175358" cy="456277"/>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r" defTabSz="800100" rtl="1">
            <a:lnSpc>
              <a:spcPct val="90000"/>
            </a:lnSpc>
            <a:spcBef>
              <a:spcPct val="0"/>
            </a:spcBef>
            <a:spcAft>
              <a:spcPct val="35000"/>
            </a:spcAft>
            <a:buNone/>
          </a:pPr>
          <a:r>
            <a:rPr lang="ar-SA" sz="1800" b="0" kern="1200" dirty="0">
              <a:latin typeface="Sakkal Majalla" panose="02000000000000000000" pitchFamily="2" charset="-78"/>
              <a:cs typeface="Sakkal Majalla" panose="02000000000000000000" pitchFamily="2" charset="-78"/>
            </a:rPr>
            <a:t>المراجعة المستمرة لتقييم الأداء وتحقيق الأهداف بما يسهم في تعزيز الأداء المؤسسي للجمعية.</a:t>
          </a:r>
        </a:p>
      </dsp:txBody>
      <dsp:txXfrm>
        <a:off x="22274" y="2842967"/>
        <a:ext cx="10130810" cy="4117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2B5D03-69B8-4B18-B57B-40364FEE181B}">
      <dsp:nvSpPr>
        <dsp:cNvPr id="0" name=""/>
        <dsp:cNvSpPr/>
      </dsp:nvSpPr>
      <dsp:spPr>
        <a:xfrm>
          <a:off x="2362633" y="1416034"/>
          <a:ext cx="1011156" cy="1011156"/>
        </a:xfrm>
        <a:prstGeom prst="ellipse">
          <a:avLst/>
        </a:prstGeom>
        <a:gradFill rotWithShape="0">
          <a:gsLst>
            <a:gs pos="0">
              <a:schemeClr val="accent1">
                <a:alpha val="80000"/>
                <a:hueOff val="0"/>
                <a:satOff val="0"/>
                <a:lumOff val="0"/>
                <a:alphaOff val="0"/>
                <a:satMod val="103000"/>
                <a:lumMod val="102000"/>
                <a:tint val="94000"/>
              </a:schemeClr>
            </a:gs>
            <a:gs pos="50000">
              <a:schemeClr val="accent1">
                <a:alpha val="80000"/>
                <a:hueOff val="0"/>
                <a:satOff val="0"/>
                <a:lumOff val="0"/>
                <a:alphaOff val="0"/>
                <a:satMod val="110000"/>
                <a:lumMod val="100000"/>
                <a:shade val="100000"/>
              </a:schemeClr>
            </a:gs>
            <a:gs pos="100000">
              <a:schemeClr val="accent1">
                <a:alpha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1">
            <a:lnSpc>
              <a:spcPct val="90000"/>
            </a:lnSpc>
            <a:spcBef>
              <a:spcPct val="0"/>
            </a:spcBef>
            <a:spcAft>
              <a:spcPct val="35000"/>
            </a:spcAft>
            <a:buNone/>
          </a:pPr>
          <a:r>
            <a:rPr lang="ar-SA" sz="2000" b="1" kern="1200">
              <a:solidFill>
                <a:schemeClr val="tx1"/>
              </a:solidFill>
              <a:latin typeface="Sakkal Majalla" panose="02000000000000000000" pitchFamily="2" charset="-78"/>
              <a:ea typeface="+mn-ea"/>
              <a:cs typeface="Sakkal Majalla" panose="02000000000000000000" pitchFamily="2" charset="-78"/>
            </a:rPr>
            <a:t>مجال</a:t>
          </a:r>
          <a:r>
            <a:rPr lang="ar-SA" sz="2400" b="1" kern="1200">
              <a:solidFill>
                <a:schemeClr val="tx1"/>
              </a:solidFill>
              <a:latin typeface="Sakkal Majalla" panose="02000000000000000000" pitchFamily="2" charset="-78"/>
              <a:cs typeface="Sakkal Majalla" panose="02000000000000000000" pitchFamily="2" charset="-78"/>
            </a:rPr>
            <a:t> العمل</a:t>
          </a:r>
          <a:endParaRPr lang="ar-SA" sz="2400" b="1" kern="1200" dirty="0">
            <a:solidFill>
              <a:schemeClr val="tx1"/>
            </a:solidFill>
            <a:latin typeface="Sakkal Majalla" panose="02000000000000000000" pitchFamily="2" charset="-78"/>
            <a:cs typeface="Sakkal Majalla" panose="02000000000000000000" pitchFamily="2" charset="-78"/>
          </a:endParaRPr>
        </a:p>
      </dsp:txBody>
      <dsp:txXfrm>
        <a:off x="2510713" y="1564114"/>
        <a:ext cx="714996" cy="714996"/>
      </dsp:txXfrm>
    </dsp:sp>
    <dsp:sp modelId="{E857E265-A67C-437E-8DA8-8D975CF04E05}">
      <dsp:nvSpPr>
        <dsp:cNvPr id="0" name=""/>
        <dsp:cNvSpPr/>
      </dsp:nvSpPr>
      <dsp:spPr>
        <a:xfrm rot="16200000">
          <a:off x="2761199" y="1048284"/>
          <a:ext cx="214025" cy="343793"/>
        </a:xfrm>
        <a:prstGeom prst="rightArrow">
          <a:avLst>
            <a:gd name="adj1" fmla="val 60000"/>
            <a:gd name="adj2" fmla="val 50000"/>
          </a:avLst>
        </a:prstGeom>
        <a:gradFill rotWithShape="0">
          <a:gsLst>
            <a:gs pos="0">
              <a:schemeClr val="accent1">
                <a:shade val="90000"/>
                <a:hueOff val="0"/>
                <a:satOff val="0"/>
                <a:lumOff val="0"/>
                <a:alphaOff val="0"/>
                <a:satMod val="103000"/>
                <a:lumMod val="102000"/>
                <a:tint val="94000"/>
              </a:schemeClr>
            </a:gs>
            <a:gs pos="50000">
              <a:schemeClr val="accent1">
                <a:shade val="90000"/>
                <a:hueOff val="0"/>
                <a:satOff val="0"/>
                <a:lumOff val="0"/>
                <a:alphaOff val="0"/>
                <a:satMod val="110000"/>
                <a:lumMod val="100000"/>
                <a:shade val="100000"/>
              </a:schemeClr>
            </a:gs>
            <a:gs pos="100000">
              <a:schemeClr val="accent1">
                <a:shade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1">
            <a:lnSpc>
              <a:spcPct val="90000"/>
            </a:lnSpc>
            <a:spcBef>
              <a:spcPct val="0"/>
            </a:spcBef>
            <a:spcAft>
              <a:spcPct val="35000"/>
            </a:spcAft>
            <a:buNone/>
          </a:pPr>
          <a:endParaRPr lang="ar-SA" sz="2000" b="1" kern="1200">
            <a:solidFill>
              <a:prstClr val="white"/>
            </a:solidFill>
            <a:latin typeface="Sakkal Majalla" panose="02000000000000000000" pitchFamily="2" charset="-78"/>
            <a:ea typeface="+mn-ea"/>
            <a:cs typeface="Sakkal Majalla" panose="02000000000000000000" pitchFamily="2" charset="-78"/>
          </a:endParaRPr>
        </a:p>
      </dsp:txBody>
      <dsp:txXfrm>
        <a:off x="2793303" y="1149147"/>
        <a:ext cx="149818" cy="206275"/>
      </dsp:txXfrm>
    </dsp:sp>
    <dsp:sp modelId="{81B0231D-53A5-45D4-B9E3-15E2A899ADA8}">
      <dsp:nvSpPr>
        <dsp:cNvPr id="0" name=""/>
        <dsp:cNvSpPr/>
      </dsp:nvSpPr>
      <dsp:spPr>
        <a:xfrm>
          <a:off x="2362633" y="1056"/>
          <a:ext cx="1011156" cy="1011156"/>
        </a:xfrm>
        <a:prstGeom prst="ellipse">
          <a:avLst/>
        </a:prstGeom>
        <a:gradFill rotWithShape="0">
          <a:gsLst>
            <a:gs pos="0">
              <a:schemeClr val="accent1">
                <a:alpha val="90000"/>
                <a:hueOff val="0"/>
                <a:satOff val="0"/>
                <a:lumOff val="0"/>
                <a:alphaOff val="0"/>
                <a:satMod val="103000"/>
                <a:lumMod val="102000"/>
                <a:tint val="94000"/>
              </a:schemeClr>
            </a:gs>
            <a:gs pos="50000">
              <a:schemeClr val="accent1">
                <a:alpha val="90000"/>
                <a:hueOff val="0"/>
                <a:satOff val="0"/>
                <a:lumOff val="0"/>
                <a:alphaOff val="0"/>
                <a:satMod val="110000"/>
                <a:lumMod val="100000"/>
                <a:shade val="100000"/>
              </a:schemeClr>
            </a:gs>
            <a:gs pos="100000">
              <a:schemeClr val="accent1">
                <a:alpha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1">
            <a:lnSpc>
              <a:spcPct val="90000"/>
            </a:lnSpc>
            <a:spcBef>
              <a:spcPct val="0"/>
            </a:spcBef>
            <a:spcAft>
              <a:spcPct val="35000"/>
            </a:spcAft>
            <a:buNone/>
          </a:pPr>
          <a:r>
            <a:rPr lang="ar-SA" sz="2000" b="1" kern="1200" dirty="0">
              <a:solidFill>
                <a:schemeClr val="tx1"/>
              </a:solidFill>
              <a:latin typeface="Sakkal Majalla" panose="02000000000000000000" pitchFamily="2" charset="-78"/>
              <a:cs typeface="Sakkal Majalla" panose="02000000000000000000" pitchFamily="2" charset="-78"/>
            </a:rPr>
            <a:t>رعوي</a:t>
          </a:r>
        </a:p>
      </dsp:txBody>
      <dsp:txXfrm>
        <a:off x="2510713" y="149136"/>
        <a:ext cx="714996" cy="714996"/>
      </dsp:txXfrm>
    </dsp:sp>
    <dsp:sp modelId="{7BC8471B-80E4-45F0-B800-F1EAE91021FC}">
      <dsp:nvSpPr>
        <dsp:cNvPr id="0" name=""/>
        <dsp:cNvSpPr/>
      </dsp:nvSpPr>
      <dsp:spPr>
        <a:xfrm rot="1800000">
          <a:off x="3368656" y="2100432"/>
          <a:ext cx="214025" cy="343793"/>
        </a:xfrm>
        <a:prstGeom prst="rightArrow">
          <a:avLst>
            <a:gd name="adj1" fmla="val 60000"/>
            <a:gd name="adj2" fmla="val 50000"/>
          </a:avLst>
        </a:prstGeom>
        <a:gradFill rotWithShape="0">
          <a:gsLst>
            <a:gs pos="0">
              <a:schemeClr val="accent1">
                <a:shade val="90000"/>
                <a:hueOff val="177025"/>
                <a:satOff val="-12762"/>
                <a:lumOff val="19621"/>
                <a:alphaOff val="0"/>
                <a:satMod val="103000"/>
                <a:lumMod val="102000"/>
                <a:tint val="94000"/>
              </a:schemeClr>
            </a:gs>
            <a:gs pos="50000">
              <a:schemeClr val="accent1">
                <a:shade val="90000"/>
                <a:hueOff val="177025"/>
                <a:satOff val="-12762"/>
                <a:lumOff val="19621"/>
                <a:alphaOff val="0"/>
                <a:satMod val="110000"/>
                <a:lumMod val="100000"/>
                <a:shade val="100000"/>
              </a:schemeClr>
            </a:gs>
            <a:gs pos="100000">
              <a:schemeClr val="accent1">
                <a:shade val="90000"/>
                <a:hueOff val="177025"/>
                <a:satOff val="-12762"/>
                <a:lumOff val="1962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1">
            <a:lnSpc>
              <a:spcPct val="90000"/>
            </a:lnSpc>
            <a:spcBef>
              <a:spcPct val="0"/>
            </a:spcBef>
            <a:spcAft>
              <a:spcPct val="35000"/>
            </a:spcAft>
            <a:buNone/>
          </a:pPr>
          <a:endParaRPr lang="ar-SA" sz="2000" b="1" kern="1200">
            <a:solidFill>
              <a:prstClr val="white"/>
            </a:solidFill>
            <a:latin typeface="Sakkal Majalla" panose="02000000000000000000" pitchFamily="2" charset="-78"/>
            <a:ea typeface="+mn-ea"/>
            <a:cs typeface="Sakkal Majalla" panose="02000000000000000000" pitchFamily="2" charset="-78"/>
          </a:endParaRPr>
        </a:p>
      </dsp:txBody>
      <dsp:txXfrm>
        <a:off x="3372957" y="2153139"/>
        <a:ext cx="149818" cy="206275"/>
      </dsp:txXfrm>
    </dsp:sp>
    <dsp:sp modelId="{78C1BD0F-E16C-4360-8750-3007D59546FF}">
      <dsp:nvSpPr>
        <dsp:cNvPr id="0" name=""/>
        <dsp:cNvSpPr/>
      </dsp:nvSpPr>
      <dsp:spPr>
        <a:xfrm>
          <a:off x="3588040" y="2123523"/>
          <a:ext cx="1011156" cy="1011156"/>
        </a:xfrm>
        <a:prstGeom prst="ellipse">
          <a:avLst/>
        </a:prstGeom>
        <a:gradFill rotWithShape="0">
          <a:gsLst>
            <a:gs pos="0">
              <a:schemeClr val="accent1">
                <a:alpha val="90000"/>
                <a:hueOff val="0"/>
                <a:satOff val="0"/>
                <a:lumOff val="0"/>
                <a:alphaOff val="-20000"/>
                <a:satMod val="103000"/>
                <a:lumMod val="102000"/>
                <a:tint val="94000"/>
              </a:schemeClr>
            </a:gs>
            <a:gs pos="50000">
              <a:schemeClr val="accent1">
                <a:alpha val="90000"/>
                <a:hueOff val="0"/>
                <a:satOff val="0"/>
                <a:lumOff val="0"/>
                <a:alphaOff val="-20000"/>
                <a:satMod val="110000"/>
                <a:lumMod val="100000"/>
                <a:shade val="100000"/>
              </a:schemeClr>
            </a:gs>
            <a:gs pos="100000">
              <a:schemeClr val="accent1">
                <a:alpha val="90000"/>
                <a:hueOff val="0"/>
                <a:satOff val="0"/>
                <a:lumOff val="0"/>
                <a:alphaOff val="-2000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1">
            <a:lnSpc>
              <a:spcPct val="90000"/>
            </a:lnSpc>
            <a:spcBef>
              <a:spcPct val="0"/>
            </a:spcBef>
            <a:spcAft>
              <a:spcPct val="35000"/>
            </a:spcAft>
            <a:buNone/>
          </a:pPr>
          <a:r>
            <a:rPr lang="ar-SA" sz="2000" b="1" kern="1200">
              <a:solidFill>
                <a:schemeClr val="tx1"/>
              </a:solidFill>
              <a:latin typeface="Sakkal Majalla" panose="02000000000000000000" pitchFamily="2" charset="-78"/>
              <a:ea typeface="+mn-ea"/>
              <a:cs typeface="Sakkal Majalla" panose="02000000000000000000" pitchFamily="2" charset="-78"/>
            </a:rPr>
            <a:t>تنموي</a:t>
          </a:r>
          <a:endParaRPr lang="ar-SA" sz="2000" b="1" kern="1200" dirty="0">
            <a:solidFill>
              <a:schemeClr val="tx1"/>
            </a:solidFill>
            <a:latin typeface="Sakkal Majalla" panose="02000000000000000000" pitchFamily="2" charset="-78"/>
            <a:ea typeface="+mn-ea"/>
            <a:cs typeface="Sakkal Majalla" panose="02000000000000000000" pitchFamily="2" charset="-78"/>
          </a:endParaRPr>
        </a:p>
      </dsp:txBody>
      <dsp:txXfrm>
        <a:off x="3736120" y="2271603"/>
        <a:ext cx="714996" cy="714996"/>
      </dsp:txXfrm>
    </dsp:sp>
    <dsp:sp modelId="{AEEBC6CD-D79A-47E8-A8CB-ACF26361B860}">
      <dsp:nvSpPr>
        <dsp:cNvPr id="0" name=""/>
        <dsp:cNvSpPr/>
      </dsp:nvSpPr>
      <dsp:spPr>
        <a:xfrm rot="9000000">
          <a:off x="2153741" y="2100432"/>
          <a:ext cx="214025" cy="343793"/>
        </a:xfrm>
        <a:prstGeom prst="rightArrow">
          <a:avLst>
            <a:gd name="adj1" fmla="val 60000"/>
            <a:gd name="adj2" fmla="val 50000"/>
          </a:avLst>
        </a:prstGeom>
        <a:gradFill rotWithShape="0">
          <a:gsLst>
            <a:gs pos="0">
              <a:schemeClr val="accent1">
                <a:shade val="90000"/>
                <a:hueOff val="354051"/>
                <a:satOff val="-25523"/>
                <a:lumOff val="39242"/>
                <a:alphaOff val="0"/>
                <a:satMod val="103000"/>
                <a:lumMod val="102000"/>
                <a:tint val="94000"/>
              </a:schemeClr>
            </a:gs>
            <a:gs pos="50000">
              <a:schemeClr val="accent1">
                <a:shade val="90000"/>
                <a:hueOff val="354051"/>
                <a:satOff val="-25523"/>
                <a:lumOff val="39242"/>
                <a:alphaOff val="0"/>
                <a:satMod val="110000"/>
                <a:lumMod val="100000"/>
                <a:shade val="100000"/>
              </a:schemeClr>
            </a:gs>
            <a:gs pos="100000">
              <a:schemeClr val="accent1">
                <a:shade val="90000"/>
                <a:hueOff val="354051"/>
                <a:satOff val="-25523"/>
                <a:lumOff val="3924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1">
            <a:lnSpc>
              <a:spcPct val="90000"/>
            </a:lnSpc>
            <a:spcBef>
              <a:spcPct val="0"/>
            </a:spcBef>
            <a:spcAft>
              <a:spcPct val="35000"/>
            </a:spcAft>
            <a:buNone/>
          </a:pPr>
          <a:endParaRPr lang="ar-SA" sz="2000" b="1" kern="1200">
            <a:solidFill>
              <a:prstClr val="white"/>
            </a:solidFill>
            <a:latin typeface="Sakkal Majalla" panose="02000000000000000000" pitchFamily="2" charset="-78"/>
            <a:ea typeface="+mn-ea"/>
            <a:cs typeface="Sakkal Majalla" panose="02000000000000000000" pitchFamily="2" charset="-78"/>
          </a:endParaRPr>
        </a:p>
      </dsp:txBody>
      <dsp:txXfrm rot="10800000">
        <a:off x="2213647" y="2153139"/>
        <a:ext cx="149818" cy="206275"/>
      </dsp:txXfrm>
    </dsp:sp>
    <dsp:sp modelId="{14334F8B-CF1C-4D20-BACC-7391B2E5CB6D}">
      <dsp:nvSpPr>
        <dsp:cNvPr id="0" name=""/>
        <dsp:cNvSpPr/>
      </dsp:nvSpPr>
      <dsp:spPr>
        <a:xfrm>
          <a:off x="1137227" y="2123523"/>
          <a:ext cx="1011156" cy="1011156"/>
        </a:xfrm>
        <a:prstGeom prst="ellipse">
          <a:avLst/>
        </a:prstGeom>
        <a:gradFill rotWithShape="0">
          <a:gsLst>
            <a:gs pos="0">
              <a:schemeClr val="accent1">
                <a:alpha val="90000"/>
                <a:hueOff val="0"/>
                <a:satOff val="0"/>
                <a:lumOff val="0"/>
                <a:alphaOff val="-40000"/>
                <a:satMod val="103000"/>
                <a:lumMod val="102000"/>
                <a:tint val="94000"/>
              </a:schemeClr>
            </a:gs>
            <a:gs pos="50000">
              <a:schemeClr val="accent1">
                <a:alpha val="90000"/>
                <a:hueOff val="0"/>
                <a:satOff val="0"/>
                <a:lumOff val="0"/>
                <a:alphaOff val="-40000"/>
                <a:satMod val="110000"/>
                <a:lumMod val="100000"/>
                <a:shade val="100000"/>
              </a:schemeClr>
            </a:gs>
            <a:gs pos="100000">
              <a:schemeClr val="accent1">
                <a:alpha val="90000"/>
                <a:hueOff val="0"/>
                <a:satOff val="0"/>
                <a:lumOff val="0"/>
                <a:alphaOff val="-4000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1">
            <a:lnSpc>
              <a:spcPct val="90000"/>
            </a:lnSpc>
            <a:spcBef>
              <a:spcPct val="0"/>
            </a:spcBef>
            <a:spcAft>
              <a:spcPct val="35000"/>
            </a:spcAft>
            <a:buNone/>
          </a:pPr>
          <a:r>
            <a:rPr lang="ar-SA" sz="2000" b="1" kern="1200">
              <a:solidFill>
                <a:schemeClr val="tx1"/>
              </a:solidFill>
              <a:latin typeface="Sakkal Majalla" panose="02000000000000000000" pitchFamily="2" charset="-78"/>
              <a:ea typeface="+mn-ea"/>
              <a:cs typeface="Sakkal Majalla" panose="02000000000000000000" pitchFamily="2" charset="-78"/>
            </a:rPr>
            <a:t>اجتماعي</a:t>
          </a:r>
          <a:endParaRPr lang="ar-SA" sz="2000" b="1" kern="1200" dirty="0">
            <a:solidFill>
              <a:schemeClr val="tx1"/>
            </a:solidFill>
            <a:latin typeface="Sakkal Majalla" panose="02000000000000000000" pitchFamily="2" charset="-78"/>
            <a:ea typeface="+mn-ea"/>
            <a:cs typeface="Sakkal Majalla" panose="02000000000000000000" pitchFamily="2" charset="-78"/>
          </a:endParaRPr>
        </a:p>
      </dsp:txBody>
      <dsp:txXfrm>
        <a:off x="1285307" y="2271603"/>
        <a:ext cx="714996" cy="71499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C7B46C-21C9-4576-8C9F-7B358CE9C1CC}">
      <dsp:nvSpPr>
        <dsp:cNvPr id="0" name=""/>
        <dsp:cNvSpPr/>
      </dsp:nvSpPr>
      <dsp:spPr>
        <a:xfrm>
          <a:off x="2278535" y="-127719"/>
          <a:ext cx="4885906" cy="4885906"/>
        </a:xfrm>
        <a:prstGeom prst="circularArrow">
          <a:avLst>
            <a:gd name="adj1" fmla="val 4668"/>
            <a:gd name="adj2" fmla="val 272909"/>
            <a:gd name="adj3" fmla="val 12845794"/>
            <a:gd name="adj4" fmla="val 18021044"/>
            <a:gd name="adj5" fmla="val 4847"/>
          </a:avLst>
        </a:prstGeom>
        <a:gradFill rotWithShape="0">
          <a:gsLst>
            <a:gs pos="0">
              <a:schemeClr val="accent1">
                <a:tint val="40000"/>
                <a:hueOff val="0"/>
                <a:satOff val="0"/>
                <a:lumOff val="0"/>
                <a:alphaOff val="0"/>
                <a:satMod val="103000"/>
                <a:lumMod val="102000"/>
                <a:tint val="94000"/>
              </a:schemeClr>
            </a:gs>
            <a:gs pos="50000">
              <a:schemeClr val="accent1">
                <a:tint val="40000"/>
                <a:hueOff val="0"/>
                <a:satOff val="0"/>
                <a:lumOff val="0"/>
                <a:alphaOff val="0"/>
                <a:satMod val="110000"/>
                <a:lumMod val="100000"/>
                <a:shade val="100000"/>
              </a:schemeClr>
            </a:gs>
            <a:gs pos="100000">
              <a:schemeClr val="accent1">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DE6DFE37-7C61-4E07-B5C6-8B9399BDA08E}">
      <dsp:nvSpPr>
        <dsp:cNvPr id="0" name=""/>
        <dsp:cNvSpPr/>
      </dsp:nvSpPr>
      <dsp:spPr>
        <a:xfrm>
          <a:off x="3100782" y="1676"/>
          <a:ext cx="3241412" cy="1620706"/>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1">
            <a:lnSpc>
              <a:spcPct val="90000"/>
            </a:lnSpc>
            <a:spcBef>
              <a:spcPct val="0"/>
            </a:spcBef>
            <a:spcAft>
              <a:spcPct val="35000"/>
            </a:spcAft>
            <a:buNone/>
          </a:pPr>
          <a:r>
            <a:rPr lang="ar-SA" sz="2000" b="1" kern="1200" dirty="0">
              <a:solidFill>
                <a:schemeClr val="tx1"/>
              </a:solidFill>
              <a:latin typeface="Sakkal Majalla" panose="02000000000000000000" pitchFamily="2" charset="-78"/>
              <a:ea typeface="+mn-ea"/>
              <a:cs typeface="Sakkal Majalla" panose="02000000000000000000" pitchFamily="2" charset="-78"/>
            </a:rPr>
            <a:t>1/ الأسر الفقيرة </a:t>
          </a:r>
        </a:p>
        <a:p>
          <a:pPr marL="0" lvl="0" indent="0" algn="ctr" defTabSz="889000" rtl="1">
            <a:lnSpc>
              <a:spcPct val="90000"/>
            </a:lnSpc>
            <a:spcBef>
              <a:spcPct val="0"/>
            </a:spcBef>
            <a:spcAft>
              <a:spcPct val="35000"/>
            </a:spcAft>
            <a:buNone/>
          </a:pPr>
          <a:r>
            <a:rPr lang="ar-SA" sz="2000" b="1" kern="1200" dirty="0">
              <a:solidFill>
                <a:schemeClr val="tx1"/>
              </a:solidFill>
              <a:latin typeface="Sakkal Majalla" panose="02000000000000000000" pitchFamily="2" charset="-78"/>
              <a:ea typeface="+mn-ea"/>
              <a:cs typeface="Sakkal Majalla" panose="02000000000000000000" pitchFamily="2" charset="-78"/>
            </a:rPr>
            <a:t>وذوي الدخل المحدود</a:t>
          </a:r>
        </a:p>
      </dsp:txBody>
      <dsp:txXfrm>
        <a:off x="3179898" y="80792"/>
        <a:ext cx="3083180" cy="1462474"/>
      </dsp:txXfrm>
    </dsp:sp>
    <dsp:sp modelId="{145E681B-C60F-4148-815D-3B3C2DA3B128}">
      <dsp:nvSpPr>
        <dsp:cNvPr id="0" name=""/>
        <dsp:cNvSpPr/>
      </dsp:nvSpPr>
      <dsp:spPr>
        <a:xfrm>
          <a:off x="5644088" y="1832609"/>
          <a:ext cx="3627821" cy="1620706"/>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1">
            <a:lnSpc>
              <a:spcPct val="90000"/>
            </a:lnSpc>
            <a:spcBef>
              <a:spcPct val="0"/>
            </a:spcBef>
            <a:spcAft>
              <a:spcPct val="35000"/>
            </a:spcAft>
            <a:buNone/>
          </a:pPr>
          <a:r>
            <a:rPr lang="ar-SA" sz="2000" b="1" kern="1200" dirty="0">
              <a:solidFill>
                <a:schemeClr val="tx1"/>
              </a:solidFill>
              <a:latin typeface="Sakkal Majalla" panose="02000000000000000000" pitchFamily="2" charset="-78"/>
              <a:ea typeface="+mn-ea"/>
              <a:cs typeface="Sakkal Majalla" panose="02000000000000000000" pitchFamily="2" charset="-78"/>
            </a:rPr>
            <a:t>2/ الأرامل</a:t>
          </a:r>
        </a:p>
      </dsp:txBody>
      <dsp:txXfrm>
        <a:off x="5723204" y="1911725"/>
        <a:ext cx="3469589" cy="1462474"/>
      </dsp:txXfrm>
    </dsp:sp>
    <dsp:sp modelId="{841F4F9E-9C6F-43D2-B8CD-CE15803DD77D}">
      <dsp:nvSpPr>
        <dsp:cNvPr id="0" name=""/>
        <dsp:cNvSpPr/>
      </dsp:nvSpPr>
      <dsp:spPr>
        <a:xfrm>
          <a:off x="2961868" y="3512083"/>
          <a:ext cx="3627821" cy="1620706"/>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1">
            <a:lnSpc>
              <a:spcPct val="90000"/>
            </a:lnSpc>
            <a:spcBef>
              <a:spcPct val="0"/>
            </a:spcBef>
            <a:spcAft>
              <a:spcPct val="35000"/>
            </a:spcAft>
            <a:buNone/>
          </a:pPr>
          <a:r>
            <a:rPr lang="ar-SA" sz="2000" b="1" kern="1200" dirty="0">
              <a:solidFill>
                <a:schemeClr val="tx1"/>
              </a:solidFill>
              <a:latin typeface="Sakkal Majalla" panose="02000000000000000000" pitchFamily="2" charset="-78"/>
              <a:ea typeface="+mn-ea"/>
              <a:cs typeface="Sakkal Majalla" panose="02000000000000000000" pitchFamily="2" charset="-78"/>
            </a:rPr>
            <a:t>3/ المطلقات</a:t>
          </a:r>
        </a:p>
      </dsp:txBody>
      <dsp:txXfrm>
        <a:off x="3040984" y="3591199"/>
        <a:ext cx="3469589" cy="1462474"/>
      </dsp:txXfrm>
    </dsp:sp>
    <dsp:sp modelId="{E9EBBC3C-4DFB-4429-83E7-A830BE2DF53A}">
      <dsp:nvSpPr>
        <dsp:cNvPr id="0" name=""/>
        <dsp:cNvSpPr/>
      </dsp:nvSpPr>
      <dsp:spPr>
        <a:xfrm>
          <a:off x="188249" y="1817391"/>
          <a:ext cx="3627821" cy="1620706"/>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1">
            <a:lnSpc>
              <a:spcPct val="90000"/>
            </a:lnSpc>
            <a:spcBef>
              <a:spcPct val="0"/>
            </a:spcBef>
            <a:spcAft>
              <a:spcPct val="35000"/>
            </a:spcAft>
            <a:buNone/>
          </a:pPr>
          <a:r>
            <a:rPr lang="ar-SA" sz="2000" b="1" kern="1200" dirty="0">
              <a:solidFill>
                <a:schemeClr val="tx1"/>
              </a:solidFill>
              <a:latin typeface="Sakkal Majalla" panose="02000000000000000000" pitchFamily="2" charset="-78"/>
              <a:ea typeface="+mn-ea"/>
              <a:cs typeface="Sakkal Majalla" panose="02000000000000000000" pitchFamily="2" charset="-78"/>
            </a:rPr>
            <a:t>4/ الحالات الاستثنائية </a:t>
          </a:r>
        </a:p>
        <a:p>
          <a:pPr marL="0" lvl="0" indent="0" algn="ctr" defTabSz="889000" rtl="1">
            <a:lnSpc>
              <a:spcPct val="90000"/>
            </a:lnSpc>
            <a:spcBef>
              <a:spcPct val="0"/>
            </a:spcBef>
            <a:spcAft>
              <a:spcPct val="35000"/>
            </a:spcAft>
            <a:buNone/>
          </a:pPr>
          <a:r>
            <a:rPr lang="ar-SA" sz="2000" b="1" kern="1200" dirty="0">
              <a:solidFill>
                <a:schemeClr val="tx1"/>
              </a:solidFill>
              <a:latin typeface="Sakkal Majalla" panose="02000000000000000000" pitchFamily="2" charset="-78"/>
              <a:ea typeface="+mn-ea"/>
              <a:cs typeface="Sakkal Majalla" panose="02000000000000000000" pitchFamily="2" charset="-78"/>
            </a:rPr>
            <a:t>( الحوادث - الحرائق )</a:t>
          </a:r>
        </a:p>
      </dsp:txBody>
      <dsp:txXfrm>
        <a:off x="267365" y="1896507"/>
        <a:ext cx="3469589" cy="146247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1E24E7-70ED-4557-8B3B-43B3EA110601}">
      <dsp:nvSpPr>
        <dsp:cNvPr id="0" name=""/>
        <dsp:cNvSpPr/>
      </dsp:nvSpPr>
      <dsp:spPr>
        <a:xfrm>
          <a:off x="564854" y="0"/>
          <a:ext cx="2888885" cy="2888885"/>
        </a:xfrm>
        <a:prstGeom prst="triangle">
          <a:avLst/>
        </a:prstGeom>
        <a:solidFill>
          <a:schemeClr val="accent2">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CF92B17-16DD-4277-969B-D1FCC7AE9A34}">
      <dsp:nvSpPr>
        <dsp:cNvPr id="0" name=""/>
        <dsp:cNvSpPr/>
      </dsp:nvSpPr>
      <dsp:spPr>
        <a:xfrm>
          <a:off x="2009297" y="289170"/>
          <a:ext cx="1877775" cy="293402"/>
        </a:xfrm>
        <a:prstGeom prst="roundRect">
          <a:avLst/>
        </a:prstGeom>
        <a:solidFill>
          <a:schemeClr val="lt1">
            <a:alpha val="90000"/>
            <a:hueOff val="0"/>
            <a:satOff val="0"/>
            <a:lumOff val="0"/>
            <a:alphaOff val="0"/>
          </a:schemeClr>
        </a:solidFill>
        <a:ln w="12700" cap="flat" cmpd="sng" algn="ctr">
          <a:solidFill>
            <a:schemeClr val="accent2">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rtl="1">
            <a:lnSpc>
              <a:spcPct val="90000"/>
            </a:lnSpc>
            <a:spcBef>
              <a:spcPct val="0"/>
            </a:spcBef>
            <a:spcAft>
              <a:spcPct val="35000"/>
            </a:spcAft>
            <a:buNone/>
          </a:pPr>
          <a:r>
            <a:rPr lang="ar-SA" sz="1400" b="1" kern="1200" dirty="0">
              <a:latin typeface="Sakkal Majalla" panose="02000000000000000000" pitchFamily="2" charset="-78"/>
              <a:cs typeface="Sakkal Majalla" panose="02000000000000000000" pitchFamily="2" charset="-78"/>
            </a:rPr>
            <a:t>الاستراتيجية</a:t>
          </a:r>
        </a:p>
      </dsp:txBody>
      <dsp:txXfrm>
        <a:off x="2023620" y="303493"/>
        <a:ext cx="1849129" cy="264756"/>
      </dsp:txXfrm>
    </dsp:sp>
    <dsp:sp modelId="{A6B3FB01-8F1D-4CB8-BCC4-B139AAE9C6FE}">
      <dsp:nvSpPr>
        <dsp:cNvPr id="0" name=""/>
        <dsp:cNvSpPr/>
      </dsp:nvSpPr>
      <dsp:spPr>
        <a:xfrm>
          <a:off x="2009297" y="619248"/>
          <a:ext cx="1877775" cy="293402"/>
        </a:xfrm>
        <a:prstGeom prst="roundRect">
          <a:avLst/>
        </a:prstGeom>
        <a:solidFill>
          <a:schemeClr val="lt1">
            <a:alpha val="90000"/>
            <a:hueOff val="0"/>
            <a:satOff val="0"/>
            <a:lumOff val="0"/>
            <a:alphaOff val="0"/>
          </a:schemeClr>
        </a:solidFill>
        <a:ln w="12700" cap="flat" cmpd="sng" algn="ctr">
          <a:solidFill>
            <a:schemeClr val="accent2">
              <a:shade val="50000"/>
              <a:hueOff val="131886"/>
              <a:satOff val="-6904"/>
              <a:lumOff val="1304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rtl="1">
            <a:lnSpc>
              <a:spcPct val="90000"/>
            </a:lnSpc>
            <a:spcBef>
              <a:spcPct val="0"/>
            </a:spcBef>
            <a:spcAft>
              <a:spcPct val="35000"/>
            </a:spcAft>
            <a:buNone/>
          </a:pPr>
          <a:r>
            <a:rPr lang="ar-SA" sz="1400" b="1" kern="1200" dirty="0">
              <a:latin typeface="Sakkal Majalla" panose="02000000000000000000" pitchFamily="2" charset="-78"/>
              <a:cs typeface="Sakkal Majalla" panose="02000000000000000000" pitchFamily="2" charset="-78"/>
            </a:rPr>
            <a:t>الهيكل</a:t>
          </a:r>
        </a:p>
      </dsp:txBody>
      <dsp:txXfrm>
        <a:off x="2023620" y="633571"/>
        <a:ext cx="1849129" cy="264756"/>
      </dsp:txXfrm>
    </dsp:sp>
    <dsp:sp modelId="{A7B5E890-F2B2-406C-8ED7-46CDA64DF3CF}">
      <dsp:nvSpPr>
        <dsp:cNvPr id="0" name=""/>
        <dsp:cNvSpPr/>
      </dsp:nvSpPr>
      <dsp:spPr>
        <a:xfrm>
          <a:off x="2009297" y="949325"/>
          <a:ext cx="1877775" cy="293402"/>
        </a:xfrm>
        <a:prstGeom prst="roundRect">
          <a:avLst/>
        </a:prstGeom>
        <a:solidFill>
          <a:schemeClr val="lt1">
            <a:alpha val="90000"/>
            <a:hueOff val="0"/>
            <a:satOff val="0"/>
            <a:lumOff val="0"/>
            <a:alphaOff val="0"/>
          </a:schemeClr>
        </a:solidFill>
        <a:ln w="12700" cap="flat" cmpd="sng" algn="ctr">
          <a:solidFill>
            <a:schemeClr val="accent2">
              <a:shade val="50000"/>
              <a:hueOff val="263773"/>
              <a:satOff val="-13809"/>
              <a:lumOff val="2608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rtl="1">
            <a:lnSpc>
              <a:spcPct val="90000"/>
            </a:lnSpc>
            <a:spcBef>
              <a:spcPct val="0"/>
            </a:spcBef>
            <a:spcAft>
              <a:spcPct val="35000"/>
            </a:spcAft>
            <a:buNone/>
          </a:pPr>
          <a:r>
            <a:rPr lang="ar-SA" sz="1400" b="1" kern="1200" dirty="0">
              <a:latin typeface="Sakkal Majalla" panose="02000000000000000000" pitchFamily="2" charset="-78"/>
              <a:cs typeface="Sakkal Majalla" panose="02000000000000000000" pitchFamily="2" charset="-78"/>
            </a:rPr>
            <a:t>الأنظمة</a:t>
          </a:r>
        </a:p>
      </dsp:txBody>
      <dsp:txXfrm>
        <a:off x="2023620" y="963648"/>
        <a:ext cx="1849129" cy="264756"/>
      </dsp:txXfrm>
    </dsp:sp>
    <dsp:sp modelId="{B2BC032E-FF46-4CD7-A70A-9524C01DD7B4}">
      <dsp:nvSpPr>
        <dsp:cNvPr id="0" name=""/>
        <dsp:cNvSpPr/>
      </dsp:nvSpPr>
      <dsp:spPr>
        <a:xfrm>
          <a:off x="2009297" y="1279403"/>
          <a:ext cx="1877775" cy="293402"/>
        </a:xfrm>
        <a:prstGeom prst="roundRect">
          <a:avLst/>
        </a:prstGeom>
        <a:solidFill>
          <a:schemeClr val="lt1">
            <a:alpha val="90000"/>
            <a:hueOff val="0"/>
            <a:satOff val="0"/>
            <a:lumOff val="0"/>
            <a:alphaOff val="0"/>
          </a:schemeClr>
        </a:solidFill>
        <a:ln w="12700" cap="flat" cmpd="sng" algn="ctr">
          <a:solidFill>
            <a:schemeClr val="accent2">
              <a:shade val="50000"/>
              <a:hueOff val="395659"/>
              <a:satOff val="-20713"/>
              <a:lumOff val="3912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rtl="1">
            <a:lnSpc>
              <a:spcPct val="90000"/>
            </a:lnSpc>
            <a:spcBef>
              <a:spcPct val="0"/>
            </a:spcBef>
            <a:spcAft>
              <a:spcPct val="35000"/>
            </a:spcAft>
            <a:buNone/>
          </a:pPr>
          <a:r>
            <a:rPr lang="ar-SA" sz="1400" b="1" kern="1200" dirty="0">
              <a:latin typeface="Sakkal Majalla" panose="02000000000000000000" pitchFamily="2" charset="-78"/>
              <a:cs typeface="Sakkal Majalla" panose="02000000000000000000" pitchFamily="2" charset="-78"/>
            </a:rPr>
            <a:t>نمط الإدارة</a:t>
          </a:r>
        </a:p>
      </dsp:txBody>
      <dsp:txXfrm>
        <a:off x="2023620" y="1293726"/>
        <a:ext cx="1849129" cy="264756"/>
      </dsp:txXfrm>
    </dsp:sp>
    <dsp:sp modelId="{83F0669C-593D-4B91-910C-3E7AEF6ECADB}">
      <dsp:nvSpPr>
        <dsp:cNvPr id="0" name=""/>
        <dsp:cNvSpPr/>
      </dsp:nvSpPr>
      <dsp:spPr>
        <a:xfrm>
          <a:off x="2009297" y="1609481"/>
          <a:ext cx="1877775" cy="293402"/>
        </a:xfrm>
        <a:prstGeom prst="roundRect">
          <a:avLst/>
        </a:prstGeom>
        <a:solidFill>
          <a:schemeClr val="lt1">
            <a:alpha val="90000"/>
            <a:hueOff val="0"/>
            <a:satOff val="0"/>
            <a:lumOff val="0"/>
            <a:alphaOff val="0"/>
          </a:schemeClr>
        </a:solidFill>
        <a:ln w="12700" cap="flat" cmpd="sng" algn="ctr">
          <a:solidFill>
            <a:schemeClr val="accent2">
              <a:shade val="50000"/>
              <a:hueOff val="395659"/>
              <a:satOff val="-20713"/>
              <a:lumOff val="3912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rtl="1">
            <a:lnSpc>
              <a:spcPct val="90000"/>
            </a:lnSpc>
            <a:spcBef>
              <a:spcPct val="0"/>
            </a:spcBef>
            <a:spcAft>
              <a:spcPct val="35000"/>
            </a:spcAft>
            <a:buNone/>
          </a:pPr>
          <a:r>
            <a:rPr lang="ar-SA" sz="1400" b="1" kern="1200" dirty="0">
              <a:latin typeface="Sakkal Majalla" panose="02000000000000000000" pitchFamily="2" charset="-78"/>
              <a:cs typeface="Sakkal Majalla" panose="02000000000000000000" pitchFamily="2" charset="-78"/>
            </a:rPr>
            <a:t>الهيئة الإدارية</a:t>
          </a:r>
        </a:p>
      </dsp:txBody>
      <dsp:txXfrm>
        <a:off x="2023620" y="1623804"/>
        <a:ext cx="1849129" cy="264756"/>
      </dsp:txXfrm>
    </dsp:sp>
    <dsp:sp modelId="{A1474EE2-E08B-4E0A-9CA8-04E283EA07A9}">
      <dsp:nvSpPr>
        <dsp:cNvPr id="0" name=""/>
        <dsp:cNvSpPr/>
      </dsp:nvSpPr>
      <dsp:spPr>
        <a:xfrm>
          <a:off x="2009297" y="1939559"/>
          <a:ext cx="1877775" cy="293402"/>
        </a:xfrm>
        <a:prstGeom prst="roundRect">
          <a:avLst/>
        </a:prstGeom>
        <a:solidFill>
          <a:schemeClr val="lt1">
            <a:alpha val="90000"/>
            <a:hueOff val="0"/>
            <a:satOff val="0"/>
            <a:lumOff val="0"/>
            <a:alphaOff val="0"/>
          </a:schemeClr>
        </a:solidFill>
        <a:ln w="12700" cap="flat" cmpd="sng" algn="ctr">
          <a:solidFill>
            <a:schemeClr val="accent2">
              <a:shade val="50000"/>
              <a:hueOff val="263773"/>
              <a:satOff val="-13809"/>
              <a:lumOff val="2608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rtl="1">
            <a:lnSpc>
              <a:spcPct val="90000"/>
            </a:lnSpc>
            <a:spcBef>
              <a:spcPct val="0"/>
            </a:spcBef>
            <a:spcAft>
              <a:spcPct val="35000"/>
            </a:spcAft>
            <a:buNone/>
          </a:pPr>
          <a:r>
            <a:rPr lang="ar-SA" sz="1400" b="1" kern="1200" dirty="0">
              <a:latin typeface="Sakkal Majalla" panose="02000000000000000000" pitchFamily="2" charset="-78"/>
              <a:cs typeface="Sakkal Majalla" panose="02000000000000000000" pitchFamily="2" charset="-78"/>
            </a:rPr>
            <a:t>القيم المشتركة</a:t>
          </a:r>
        </a:p>
      </dsp:txBody>
      <dsp:txXfrm>
        <a:off x="2023620" y="1953882"/>
        <a:ext cx="1849129" cy="264756"/>
      </dsp:txXfrm>
    </dsp:sp>
    <dsp:sp modelId="{B8453D9F-BAEC-47BD-AE58-86F3C9F5EF50}">
      <dsp:nvSpPr>
        <dsp:cNvPr id="0" name=""/>
        <dsp:cNvSpPr/>
      </dsp:nvSpPr>
      <dsp:spPr>
        <a:xfrm>
          <a:off x="2009297" y="2269636"/>
          <a:ext cx="1877775" cy="293402"/>
        </a:xfrm>
        <a:prstGeom prst="roundRect">
          <a:avLst/>
        </a:prstGeom>
        <a:solidFill>
          <a:schemeClr val="lt1">
            <a:alpha val="90000"/>
            <a:hueOff val="0"/>
            <a:satOff val="0"/>
            <a:lumOff val="0"/>
            <a:alphaOff val="0"/>
          </a:schemeClr>
        </a:solidFill>
        <a:ln w="12700" cap="flat" cmpd="sng" algn="ctr">
          <a:solidFill>
            <a:schemeClr val="accent2">
              <a:shade val="50000"/>
              <a:hueOff val="131886"/>
              <a:satOff val="-6904"/>
              <a:lumOff val="1304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rtl="1">
            <a:lnSpc>
              <a:spcPct val="90000"/>
            </a:lnSpc>
            <a:spcBef>
              <a:spcPct val="0"/>
            </a:spcBef>
            <a:spcAft>
              <a:spcPct val="35000"/>
            </a:spcAft>
            <a:buNone/>
          </a:pPr>
          <a:r>
            <a:rPr lang="ar-SA" sz="1400" b="1" kern="1200" dirty="0">
              <a:latin typeface="Sakkal Majalla" panose="02000000000000000000" pitchFamily="2" charset="-78"/>
              <a:cs typeface="Sakkal Majalla" panose="02000000000000000000" pitchFamily="2" charset="-78"/>
            </a:rPr>
            <a:t>المهارات</a:t>
          </a:r>
        </a:p>
      </dsp:txBody>
      <dsp:txXfrm>
        <a:off x="2023620" y="2283959"/>
        <a:ext cx="1849129" cy="26475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6CDFBF-C849-4983-B727-F694663EDFDC}">
      <dsp:nvSpPr>
        <dsp:cNvPr id="0" name=""/>
        <dsp:cNvSpPr/>
      </dsp:nvSpPr>
      <dsp:spPr>
        <a:xfrm>
          <a:off x="961018" y="-4917"/>
          <a:ext cx="3829117" cy="3829117"/>
        </a:xfrm>
        <a:prstGeom prst="circularArrow">
          <a:avLst>
            <a:gd name="adj1" fmla="val 5274"/>
            <a:gd name="adj2" fmla="val 312630"/>
            <a:gd name="adj3" fmla="val 14273651"/>
            <a:gd name="adj4" fmla="val 17100431"/>
            <a:gd name="adj5" fmla="val 547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804420-EA4D-42E1-942B-5458BD42208C}">
      <dsp:nvSpPr>
        <dsp:cNvPr id="0" name=""/>
        <dsp:cNvSpPr/>
      </dsp:nvSpPr>
      <dsp:spPr>
        <a:xfrm>
          <a:off x="2166496" y="438"/>
          <a:ext cx="1418160" cy="7090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ts val="0"/>
            </a:spcAft>
            <a:buNone/>
          </a:pPr>
          <a:r>
            <a:rPr lang="ar-SA" sz="16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1- البعد السياسي </a:t>
          </a:r>
        </a:p>
        <a:p>
          <a:pPr marL="0" lvl="0" indent="0" algn="ctr" defTabSz="711200" rtl="1">
            <a:lnSpc>
              <a:spcPct val="90000"/>
            </a:lnSpc>
            <a:spcBef>
              <a:spcPct val="0"/>
            </a:spcBef>
            <a:spcAft>
              <a:spcPts val="0"/>
            </a:spcAft>
            <a:buNone/>
          </a:pPr>
          <a:r>
            <a:rPr lang="ar-SA" sz="16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 </a:t>
          </a:r>
          <a:r>
            <a:rPr lang="en-US" sz="16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Political</a:t>
          </a:r>
          <a:r>
            <a:rPr lang="ar-SA" sz="16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 )</a:t>
          </a:r>
          <a:endParaRPr lang="ar-SA" sz="1600" b="1" kern="1200" dirty="0">
            <a:solidFill>
              <a:schemeClr val="tx1"/>
            </a:solidFill>
            <a:latin typeface="Sakkal Majalla" panose="02000000000000000000" pitchFamily="2" charset="-78"/>
            <a:cs typeface="Sakkal Majalla" panose="02000000000000000000" pitchFamily="2" charset="-78"/>
          </a:endParaRPr>
        </a:p>
      </dsp:txBody>
      <dsp:txXfrm>
        <a:off x="2201110" y="35052"/>
        <a:ext cx="1348932" cy="639852"/>
      </dsp:txXfrm>
    </dsp:sp>
    <dsp:sp modelId="{6BAD576A-DEBB-4DE3-A610-925E9BBDDDFE}">
      <dsp:nvSpPr>
        <dsp:cNvPr id="0" name=""/>
        <dsp:cNvSpPr/>
      </dsp:nvSpPr>
      <dsp:spPr>
        <a:xfrm>
          <a:off x="3511775" y="777135"/>
          <a:ext cx="1418160" cy="7090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ts val="0"/>
            </a:spcAft>
            <a:buNone/>
          </a:pPr>
          <a:r>
            <a:rPr lang="ar-SA" sz="16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2- البعد الاقتصادي</a:t>
          </a:r>
        </a:p>
        <a:p>
          <a:pPr marL="0" lvl="0" indent="0" algn="ctr" defTabSz="711200" rtl="1">
            <a:lnSpc>
              <a:spcPct val="90000"/>
            </a:lnSpc>
            <a:spcBef>
              <a:spcPct val="0"/>
            </a:spcBef>
            <a:spcAft>
              <a:spcPts val="0"/>
            </a:spcAft>
            <a:buNone/>
          </a:pPr>
          <a:r>
            <a:rPr lang="ar-SA" sz="16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 ( </a:t>
          </a:r>
          <a:r>
            <a:rPr lang="en-US" sz="16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 Economic</a:t>
          </a:r>
          <a:r>
            <a:rPr lang="ar-SA" sz="16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a:t>
          </a:r>
          <a:endParaRPr lang="ar-SA" sz="1600" b="1" kern="1200" dirty="0">
            <a:solidFill>
              <a:schemeClr val="tx1"/>
            </a:solidFill>
            <a:latin typeface="Sakkal Majalla" panose="02000000000000000000" pitchFamily="2" charset="-78"/>
            <a:cs typeface="Sakkal Majalla" panose="02000000000000000000" pitchFamily="2" charset="-78"/>
          </a:endParaRPr>
        </a:p>
      </dsp:txBody>
      <dsp:txXfrm>
        <a:off x="3546389" y="811749"/>
        <a:ext cx="1348932" cy="639852"/>
      </dsp:txXfrm>
    </dsp:sp>
    <dsp:sp modelId="{03F97DF6-648B-4ED2-92E1-6BD582A3A65E}">
      <dsp:nvSpPr>
        <dsp:cNvPr id="0" name=""/>
        <dsp:cNvSpPr/>
      </dsp:nvSpPr>
      <dsp:spPr>
        <a:xfrm>
          <a:off x="3511775" y="2330529"/>
          <a:ext cx="1418160" cy="7090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ts val="0"/>
            </a:spcAft>
            <a:buNone/>
          </a:pPr>
          <a:r>
            <a:rPr lang="ar-SA" sz="16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3- البعد الاجتماعي </a:t>
          </a:r>
        </a:p>
        <a:p>
          <a:pPr marL="0" lvl="0" indent="0" algn="ctr" defTabSz="711200" rtl="1">
            <a:lnSpc>
              <a:spcPct val="90000"/>
            </a:lnSpc>
            <a:spcBef>
              <a:spcPct val="0"/>
            </a:spcBef>
            <a:spcAft>
              <a:spcPts val="0"/>
            </a:spcAft>
            <a:buNone/>
          </a:pPr>
          <a:r>
            <a:rPr lang="ar-SA" sz="16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 </a:t>
          </a:r>
          <a:r>
            <a:rPr lang="en-US" sz="16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 Social</a:t>
          </a:r>
          <a:r>
            <a:rPr lang="ar-SA" sz="16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a:t>
          </a:r>
          <a:endParaRPr lang="ar-SA" sz="1600" b="1" kern="1200" dirty="0">
            <a:solidFill>
              <a:schemeClr val="tx1"/>
            </a:solidFill>
            <a:latin typeface="Sakkal Majalla" panose="02000000000000000000" pitchFamily="2" charset="-78"/>
            <a:cs typeface="Sakkal Majalla" panose="02000000000000000000" pitchFamily="2" charset="-78"/>
          </a:endParaRPr>
        </a:p>
      </dsp:txBody>
      <dsp:txXfrm>
        <a:off x="3546389" y="2365143"/>
        <a:ext cx="1348932" cy="639852"/>
      </dsp:txXfrm>
    </dsp:sp>
    <dsp:sp modelId="{85E6C988-9AD3-4936-A0BA-A889403B20A0}">
      <dsp:nvSpPr>
        <dsp:cNvPr id="0" name=""/>
        <dsp:cNvSpPr/>
      </dsp:nvSpPr>
      <dsp:spPr>
        <a:xfrm>
          <a:off x="2166496" y="3107226"/>
          <a:ext cx="1418160" cy="7090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ts val="0"/>
            </a:spcAft>
            <a:buNone/>
          </a:pPr>
          <a:r>
            <a:rPr lang="ar-SA" sz="16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4- البعد التكنولوجي </a:t>
          </a:r>
        </a:p>
        <a:p>
          <a:pPr marL="0" lvl="0" indent="0" algn="ctr" defTabSz="711200" rtl="1">
            <a:lnSpc>
              <a:spcPct val="90000"/>
            </a:lnSpc>
            <a:spcBef>
              <a:spcPct val="0"/>
            </a:spcBef>
            <a:spcAft>
              <a:spcPts val="0"/>
            </a:spcAft>
            <a:buNone/>
          </a:pPr>
          <a:r>
            <a:rPr lang="ar-SA" sz="16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 </a:t>
          </a:r>
          <a:r>
            <a:rPr lang="en-US" sz="16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Technological</a:t>
          </a:r>
          <a:r>
            <a:rPr lang="ar-SA" sz="14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a:t>
          </a:r>
          <a:endParaRPr lang="ar-SA" sz="1400" b="1" kern="1200" dirty="0">
            <a:solidFill>
              <a:schemeClr val="tx1"/>
            </a:solidFill>
            <a:latin typeface="Sakkal Majalla" panose="02000000000000000000" pitchFamily="2" charset="-78"/>
            <a:cs typeface="Sakkal Majalla" panose="02000000000000000000" pitchFamily="2" charset="-78"/>
          </a:endParaRPr>
        </a:p>
      </dsp:txBody>
      <dsp:txXfrm>
        <a:off x="2201110" y="3141840"/>
        <a:ext cx="1348932" cy="639852"/>
      </dsp:txXfrm>
    </dsp:sp>
    <dsp:sp modelId="{9CEE1F13-706E-40FB-BA9B-7EDFB602E9D9}">
      <dsp:nvSpPr>
        <dsp:cNvPr id="0" name=""/>
        <dsp:cNvSpPr/>
      </dsp:nvSpPr>
      <dsp:spPr>
        <a:xfrm>
          <a:off x="787375" y="2315291"/>
          <a:ext cx="1485849" cy="7090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ts val="0"/>
            </a:spcAft>
            <a:buNone/>
          </a:pPr>
          <a:r>
            <a:rPr lang="ar-SA" sz="16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5- البعد البيئي</a:t>
          </a:r>
        </a:p>
        <a:p>
          <a:pPr marL="0" lvl="0" indent="0" algn="ctr" defTabSz="711200" rtl="1">
            <a:lnSpc>
              <a:spcPct val="90000"/>
            </a:lnSpc>
            <a:spcBef>
              <a:spcPct val="0"/>
            </a:spcBef>
            <a:spcAft>
              <a:spcPts val="0"/>
            </a:spcAft>
            <a:buNone/>
          </a:pPr>
          <a:r>
            <a:rPr lang="ar-SA" sz="16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 ( </a:t>
          </a:r>
          <a:r>
            <a:rPr lang="en-US" sz="16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Environmental</a:t>
          </a:r>
          <a:r>
            <a:rPr lang="ar-SA" sz="16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 </a:t>
          </a:r>
          <a:endParaRPr lang="ar-SA" sz="1600" b="1" kern="1200" dirty="0">
            <a:solidFill>
              <a:schemeClr val="tx1"/>
            </a:solidFill>
            <a:latin typeface="Sakkal Majalla" panose="02000000000000000000" pitchFamily="2" charset="-78"/>
            <a:cs typeface="Sakkal Majalla" panose="02000000000000000000" pitchFamily="2" charset="-78"/>
          </a:endParaRPr>
        </a:p>
      </dsp:txBody>
      <dsp:txXfrm>
        <a:off x="821989" y="2349905"/>
        <a:ext cx="1416621" cy="639852"/>
      </dsp:txXfrm>
    </dsp:sp>
    <dsp:sp modelId="{8DDAD875-1AB4-45B1-B06F-0C58CE3FE350}">
      <dsp:nvSpPr>
        <dsp:cNvPr id="0" name=""/>
        <dsp:cNvSpPr/>
      </dsp:nvSpPr>
      <dsp:spPr>
        <a:xfrm>
          <a:off x="821217" y="777135"/>
          <a:ext cx="1418160" cy="7090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ts val="0"/>
            </a:spcAft>
            <a:buNone/>
          </a:pPr>
          <a:r>
            <a:rPr lang="ar-SA" sz="16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6- البعد القانوني </a:t>
          </a:r>
        </a:p>
        <a:p>
          <a:pPr marL="0" lvl="0" indent="0" algn="ctr" defTabSz="711200" rtl="1">
            <a:lnSpc>
              <a:spcPct val="90000"/>
            </a:lnSpc>
            <a:spcBef>
              <a:spcPct val="0"/>
            </a:spcBef>
            <a:spcAft>
              <a:spcPts val="0"/>
            </a:spcAft>
            <a:buNone/>
          </a:pPr>
          <a:r>
            <a:rPr lang="ar-SA" sz="16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a:t>
          </a:r>
          <a:r>
            <a:rPr lang="en-US" sz="16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 Legal </a:t>
          </a:r>
          <a:r>
            <a:rPr lang="ar-SA" sz="16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a:t>
          </a:r>
          <a:endParaRPr lang="ar-SA" sz="1600" b="1" kern="1200" dirty="0">
            <a:solidFill>
              <a:schemeClr val="tx1"/>
            </a:solidFill>
            <a:latin typeface="Sakkal Majalla" panose="02000000000000000000" pitchFamily="2" charset="-78"/>
            <a:cs typeface="Sakkal Majalla" panose="02000000000000000000" pitchFamily="2" charset="-78"/>
          </a:endParaRPr>
        </a:p>
      </dsp:txBody>
      <dsp:txXfrm>
        <a:off x="855831" y="811749"/>
        <a:ext cx="1348932" cy="63985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E56265-8122-42C5-ACC7-63955E898E6E}">
      <dsp:nvSpPr>
        <dsp:cNvPr id="0" name=""/>
        <dsp:cNvSpPr/>
      </dsp:nvSpPr>
      <dsp:spPr>
        <a:xfrm>
          <a:off x="8500519" y="736429"/>
          <a:ext cx="1011648" cy="6638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1">
            <a:lnSpc>
              <a:spcPct val="90000"/>
            </a:lnSpc>
            <a:spcBef>
              <a:spcPct val="0"/>
            </a:spcBef>
            <a:spcAft>
              <a:spcPct val="35000"/>
            </a:spcAft>
            <a:buNone/>
          </a:pPr>
          <a:r>
            <a:rPr lang="ar-SA" sz="15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الأنظمة الإدارية</a:t>
          </a:r>
          <a:r>
            <a:rPr lang="ar-SA" sz="1500" b="1" kern="1200" dirty="0">
              <a:solidFill>
                <a:schemeClr val="tx1"/>
              </a:solidFill>
              <a:latin typeface="Sakkal Majalla" panose="02000000000000000000" pitchFamily="2" charset="-78"/>
              <a:cs typeface="Sakkal Majalla" panose="02000000000000000000" pitchFamily="2" charset="-78"/>
            </a:rPr>
            <a:t> </a:t>
          </a:r>
        </a:p>
      </dsp:txBody>
      <dsp:txXfrm>
        <a:off x="8519964" y="755874"/>
        <a:ext cx="972758" cy="625004"/>
      </dsp:txXfrm>
    </dsp:sp>
    <dsp:sp modelId="{517C018F-8D49-4C15-8A0A-5A004BD87D96}">
      <dsp:nvSpPr>
        <dsp:cNvPr id="0" name=""/>
        <dsp:cNvSpPr/>
      </dsp:nvSpPr>
      <dsp:spPr>
        <a:xfrm rot="10800000">
          <a:off x="8184885" y="942932"/>
          <a:ext cx="214469" cy="2508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rtl="1">
            <a:lnSpc>
              <a:spcPct val="90000"/>
            </a:lnSpc>
            <a:spcBef>
              <a:spcPct val="0"/>
            </a:spcBef>
            <a:spcAft>
              <a:spcPct val="35000"/>
            </a:spcAft>
            <a:buNone/>
          </a:pPr>
          <a:endParaRPr lang="ar-SA" sz="1100" kern="1200"/>
        </a:p>
      </dsp:txBody>
      <dsp:txXfrm rot="10800000">
        <a:off x="8249226" y="993110"/>
        <a:ext cx="150128" cy="150532"/>
      </dsp:txXfrm>
    </dsp:sp>
    <dsp:sp modelId="{75DC8B15-A611-4E58-B742-0724CCD0C5DE}">
      <dsp:nvSpPr>
        <dsp:cNvPr id="0" name=""/>
        <dsp:cNvSpPr/>
      </dsp:nvSpPr>
      <dsp:spPr>
        <a:xfrm>
          <a:off x="7084211" y="736429"/>
          <a:ext cx="1011648" cy="6638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1">
            <a:lnSpc>
              <a:spcPct val="90000"/>
            </a:lnSpc>
            <a:spcBef>
              <a:spcPct val="0"/>
            </a:spcBef>
            <a:spcAft>
              <a:spcPct val="35000"/>
            </a:spcAft>
            <a:buNone/>
          </a:pPr>
          <a:r>
            <a:rPr lang="ar-SA" sz="15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الاستراتيجيات</a:t>
          </a:r>
        </a:p>
      </dsp:txBody>
      <dsp:txXfrm>
        <a:off x="7103656" y="755874"/>
        <a:ext cx="972758" cy="625004"/>
      </dsp:txXfrm>
    </dsp:sp>
    <dsp:sp modelId="{22E3EFFF-941E-4DA8-A773-445423C0F216}">
      <dsp:nvSpPr>
        <dsp:cNvPr id="0" name=""/>
        <dsp:cNvSpPr/>
      </dsp:nvSpPr>
      <dsp:spPr>
        <a:xfrm rot="10800000">
          <a:off x="6768577" y="942932"/>
          <a:ext cx="214469" cy="2508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rtl="1">
            <a:lnSpc>
              <a:spcPct val="90000"/>
            </a:lnSpc>
            <a:spcBef>
              <a:spcPct val="0"/>
            </a:spcBef>
            <a:spcAft>
              <a:spcPct val="35000"/>
            </a:spcAft>
            <a:buNone/>
          </a:pPr>
          <a:endParaRPr lang="ar-SA" sz="1100" kern="1200"/>
        </a:p>
      </dsp:txBody>
      <dsp:txXfrm rot="10800000">
        <a:off x="6832918" y="993110"/>
        <a:ext cx="150128" cy="150532"/>
      </dsp:txXfrm>
    </dsp:sp>
    <dsp:sp modelId="{E1435899-46A7-4703-A550-3AB227195D18}">
      <dsp:nvSpPr>
        <dsp:cNvPr id="0" name=""/>
        <dsp:cNvSpPr/>
      </dsp:nvSpPr>
      <dsp:spPr>
        <a:xfrm>
          <a:off x="5667903" y="736429"/>
          <a:ext cx="1011648" cy="6638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1">
            <a:lnSpc>
              <a:spcPct val="90000"/>
            </a:lnSpc>
            <a:spcBef>
              <a:spcPct val="0"/>
            </a:spcBef>
            <a:spcAft>
              <a:spcPct val="35000"/>
            </a:spcAft>
            <a:buNone/>
          </a:pPr>
          <a:r>
            <a:rPr lang="ar-SA" sz="15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الموارد البشرية</a:t>
          </a:r>
        </a:p>
      </dsp:txBody>
      <dsp:txXfrm>
        <a:off x="5687348" y="755874"/>
        <a:ext cx="972758" cy="625004"/>
      </dsp:txXfrm>
    </dsp:sp>
    <dsp:sp modelId="{CCADFCEA-7C51-45AE-954F-ECCFEB510ED9}">
      <dsp:nvSpPr>
        <dsp:cNvPr id="0" name=""/>
        <dsp:cNvSpPr/>
      </dsp:nvSpPr>
      <dsp:spPr>
        <a:xfrm rot="10800000">
          <a:off x="5352269" y="942932"/>
          <a:ext cx="214469" cy="2508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rtl="1">
            <a:lnSpc>
              <a:spcPct val="90000"/>
            </a:lnSpc>
            <a:spcBef>
              <a:spcPct val="0"/>
            </a:spcBef>
            <a:spcAft>
              <a:spcPct val="35000"/>
            </a:spcAft>
            <a:buNone/>
          </a:pPr>
          <a:endParaRPr lang="ar-SA" sz="1100" kern="1200"/>
        </a:p>
      </dsp:txBody>
      <dsp:txXfrm rot="10800000">
        <a:off x="5416610" y="993110"/>
        <a:ext cx="150128" cy="150532"/>
      </dsp:txXfrm>
    </dsp:sp>
    <dsp:sp modelId="{4C34C0C1-545A-489F-8B05-BEBA7F6BCC1B}">
      <dsp:nvSpPr>
        <dsp:cNvPr id="0" name=""/>
        <dsp:cNvSpPr/>
      </dsp:nvSpPr>
      <dsp:spPr>
        <a:xfrm>
          <a:off x="4251595" y="736429"/>
          <a:ext cx="1011648" cy="6638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1">
            <a:lnSpc>
              <a:spcPct val="90000"/>
            </a:lnSpc>
            <a:spcBef>
              <a:spcPct val="0"/>
            </a:spcBef>
            <a:spcAft>
              <a:spcPct val="35000"/>
            </a:spcAft>
            <a:buNone/>
          </a:pPr>
          <a:r>
            <a:rPr lang="ar-SA" sz="15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الاستدامة</a:t>
          </a:r>
          <a:r>
            <a:rPr lang="ar-SA" sz="1500" b="1" kern="1200" dirty="0">
              <a:solidFill>
                <a:schemeClr val="tx1"/>
              </a:solidFill>
              <a:latin typeface="Sakkal Majalla" panose="02000000000000000000" pitchFamily="2" charset="-78"/>
              <a:cs typeface="Sakkal Majalla" panose="02000000000000000000" pitchFamily="2" charset="-78"/>
            </a:rPr>
            <a:t> </a:t>
          </a:r>
          <a:r>
            <a:rPr lang="ar-SA" sz="15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المالية</a:t>
          </a:r>
        </a:p>
      </dsp:txBody>
      <dsp:txXfrm>
        <a:off x="4271040" y="755874"/>
        <a:ext cx="972758" cy="625004"/>
      </dsp:txXfrm>
    </dsp:sp>
    <dsp:sp modelId="{39201C3C-C320-4DE4-B547-BD85E4C1C179}">
      <dsp:nvSpPr>
        <dsp:cNvPr id="0" name=""/>
        <dsp:cNvSpPr/>
      </dsp:nvSpPr>
      <dsp:spPr>
        <a:xfrm rot="10800000">
          <a:off x="3935961" y="942932"/>
          <a:ext cx="214469" cy="2508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rtl="1">
            <a:lnSpc>
              <a:spcPct val="90000"/>
            </a:lnSpc>
            <a:spcBef>
              <a:spcPct val="0"/>
            </a:spcBef>
            <a:spcAft>
              <a:spcPct val="35000"/>
            </a:spcAft>
            <a:buNone/>
          </a:pPr>
          <a:endParaRPr lang="ar-SA" sz="1100" kern="1200"/>
        </a:p>
      </dsp:txBody>
      <dsp:txXfrm rot="10800000">
        <a:off x="4000302" y="993110"/>
        <a:ext cx="150128" cy="150532"/>
      </dsp:txXfrm>
    </dsp:sp>
    <dsp:sp modelId="{53552DF2-F95D-4412-9503-B03A028A9679}">
      <dsp:nvSpPr>
        <dsp:cNvPr id="0" name=""/>
        <dsp:cNvSpPr/>
      </dsp:nvSpPr>
      <dsp:spPr>
        <a:xfrm>
          <a:off x="2835287" y="736429"/>
          <a:ext cx="1011648" cy="6638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1">
            <a:lnSpc>
              <a:spcPct val="90000"/>
            </a:lnSpc>
            <a:spcBef>
              <a:spcPct val="0"/>
            </a:spcBef>
            <a:spcAft>
              <a:spcPct val="35000"/>
            </a:spcAft>
            <a:buNone/>
          </a:pPr>
          <a:r>
            <a:rPr lang="ar-SA" sz="15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التسويق</a:t>
          </a:r>
        </a:p>
      </dsp:txBody>
      <dsp:txXfrm>
        <a:off x="2854732" y="755874"/>
        <a:ext cx="972758" cy="625004"/>
      </dsp:txXfrm>
    </dsp:sp>
    <dsp:sp modelId="{55691F67-7603-4B0A-8846-4A59C6B4EBC6}">
      <dsp:nvSpPr>
        <dsp:cNvPr id="0" name=""/>
        <dsp:cNvSpPr/>
      </dsp:nvSpPr>
      <dsp:spPr>
        <a:xfrm rot="10800000">
          <a:off x="2519653" y="942932"/>
          <a:ext cx="214469" cy="2508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rtl="1">
            <a:lnSpc>
              <a:spcPct val="90000"/>
            </a:lnSpc>
            <a:spcBef>
              <a:spcPct val="0"/>
            </a:spcBef>
            <a:spcAft>
              <a:spcPct val="35000"/>
            </a:spcAft>
            <a:buNone/>
          </a:pPr>
          <a:endParaRPr lang="ar-SA" sz="1100" kern="1200"/>
        </a:p>
      </dsp:txBody>
      <dsp:txXfrm rot="10800000">
        <a:off x="2583994" y="993110"/>
        <a:ext cx="150128" cy="150532"/>
      </dsp:txXfrm>
    </dsp:sp>
    <dsp:sp modelId="{B3EDAF0A-C3AB-4287-B30F-596058F371F2}">
      <dsp:nvSpPr>
        <dsp:cNvPr id="0" name=""/>
        <dsp:cNvSpPr/>
      </dsp:nvSpPr>
      <dsp:spPr>
        <a:xfrm>
          <a:off x="1418979" y="736429"/>
          <a:ext cx="1011648" cy="6638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1">
            <a:lnSpc>
              <a:spcPct val="90000"/>
            </a:lnSpc>
            <a:spcBef>
              <a:spcPct val="0"/>
            </a:spcBef>
            <a:spcAft>
              <a:spcPct val="35000"/>
            </a:spcAft>
            <a:buNone/>
          </a:pPr>
          <a:r>
            <a:rPr lang="ar-SA" sz="15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الخدمات والبنية</a:t>
          </a:r>
          <a:r>
            <a:rPr lang="ar-SA" sz="1500" b="1" kern="1200" dirty="0">
              <a:solidFill>
                <a:schemeClr val="tx1"/>
              </a:solidFill>
              <a:latin typeface="Sakkal Majalla" panose="02000000000000000000" pitchFamily="2" charset="-78"/>
              <a:cs typeface="Sakkal Majalla" panose="02000000000000000000" pitchFamily="2" charset="-78"/>
            </a:rPr>
            <a:t> </a:t>
          </a:r>
          <a:r>
            <a:rPr lang="ar-SA" sz="15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التحتية</a:t>
          </a:r>
        </a:p>
      </dsp:txBody>
      <dsp:txXfrm>
        <a:off x="1438424" y="755874"/>
        <a:ext cx="972758" cy="625004"/>
      </dsp:txXfrm>
    </dsp:sp>
    <dsp:sp modelId="{F36B3BD3-6DA8-487D-ACFB-00AA3E79937A}">
      <dsp:nvSpPr>
        <dsp:cNvPr id="0" name=""/>
        <dsp:cNvSpPr/>
      </dsp:nvSpPr>
      <dsp:spPr>
        <a:xfrm rot="10800000">
          <a:off x="1103345" y="942932"/>
          <a:ext cx="214469" cy="2508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rtl="1">
            <a:lnSpc>
              <a:spcPct val="90000"/>
            </a:lnSpc>
            <a:spcBef>
              <a:spcPct val="0"/>
            </a:spcBef>
            <a:spcAft>
              <a:spcPct val="35000"/>
            </a:spcAft>
            <a:buNone/>
          </a:pPr>
          <a:endParaRPr lang="ar-SA" sz="1100" kern="1200"/>
        </a:p>
      </dsp:txBody>
      <dsp:txXfrm rot="10800000">
        <a:off x="1167686" y="993110"/>
        <a:ext cx="150128" cy="150532"/>
      </dsp:txXfrm>
    </dsp:sp>
    <dsp:sp modelId="{A250DCFB-80D9-4AF7-9618-2AB7A7798B0D}">
      <dsp:nvSpPr>
        <dsp:cNvPr id="0" name=""/>
        <dsp:cNvSpPr/>
      </dsp:nvSpPr>
      <dsp:spPr>
        <a:xfrm>
          <a:off x="2671" y="736429"/>
          <a:ext cx="1011648" cy="6638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1">
            <a:lnSpc>
              <a:spcPct val="90000"/>
            </a:lnSpc>
            <a:spcBef>
              <a:spcPct val="0"/>
            </a:spcBef>
            <a:spcAft>
              <a:spcPct val="35000"/>
            </a:spcAft>
            <a:buNone/>
          </a:pPr>
          <a:r>
            <a:rPr lang="ar-SA" sz="1500" b="1" kern="1200"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المخرجات</a:t>
          </a:r>
        </a:p>
      </dsp:txBody>
      <dsp:txXfrm>
        <a:off x="22116" y="755874"/>
        <a:ext cx="972758" cy="62500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53BAC3-8AC7-434A-AC53-1C3F06C31611}">
      <dsp:nvSpPr>
        <dsp:cNvPr id="0" name=""/>
        <dsp:cNvSpPr/>
      </dsp:nvSpPr>
      <dsp:spPr>
        <a:xfrm>
          <a:off x="5284063" y="26596"/>
          <a:ext cx="1556107" cy="1252799"/>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ctr" defTabSz="711200" rtl="1">
            <a:lnSpc>
              <a:spcPct val="90000"/>
            </a:lnSpc>
            <a:spcBef>
              <a:spcPct val="0"/>
            </a:spcBef>
            <a:spcAft>
              <a:spcPct val="35000"/>
            </a:spcAft>
            <a:buNone/>
          </a:pPr>
          <a:r>
            <a:rPr lang="ar-SA" sz="1600" b="1" kern="1200" dirty="0">
              <a:latin typeface="Sakkal Majalla" panose="02000000000000000000" pitchFamily="2" charset="-78"/>
              <a:cs typeface="Sakkal Majalla" panose="02000000000000000000" pitchFamily="2" charset="-78"/>
            </a:rPr>
            <a:t>المرحلة الأولى</a:t>
          </a:r>
        </a:p>
      </dsp:txBody>
      <dsp:txXfrm>
        <a:off x="5321560" y="26596"/>
        <a:ext cx="1556107" cy="622442"/>
      </dsp:txXfrm>
    </dsp:sp>
    <dsp:sp modelId="{5AC6C82C-D8BD-48E0-8CF8-B4BC3463B83F}">
      <dsp:nvSpPr>
        <dsp:cNvPr id="0" name=""/>
        <dsp:cNvSpPr/>
      </dsp:nvSpPr>
      <dsp:spPr>
        <a:xfrm>
          <a:off x="5002839" y="649039"/>
          <a:ext cx="1556107" cy="1670400"/>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r" defTabSz="711200" rtl="1">
            <a:lnSpc>
              <a:spcPct val="90000"/>
            </a:lnSpc>
            <a:spcBef>
              <a:spcPct val="0"/>
            </a:spcBef>
            <a:spcAft>
              <a:spcPct val="15000"/>
            </a:spcAft>
            <a:buChar char="•"/>
          </a:pPr>
          <a:endParaRPr lang="ar-SA" sz="1600" kern="1200" dirty="0">
            <a:latin typeface="GE SS Two Light" panose="020A0503020102020204" pitchFamily="18" charset="-78"/>
            <a:ea typeface="GE SS Two Light" panose="020A0503020102020204" pitchFamily="18" charset="-78"/>
            <a:cs typeface="+mn-cs"/>
          </a:endParaRPr>
        </a:p>
        <a:p>
          <a:pPr marL="171450" lvl="1" indent="-171450" algn="r" defTabSz="711200" rtl="1">
            <a:lnSpc>
              <a:spcPct val="90000"/>
            </a:lnSpc>
            <a:spcBef>
              <a:spcPct val="0"/>
            </a:spcBef>
            <a:spcAft>
              <a:spcPct val="15000"/>
            </a:spcAft>
            <a:buChar char="•"/>
          </a:pPr>
          <a:endParaRPr lang="ar-SA" sz="1600" kern="1200" dirty="0">
            <a:latin typeface="GE SS Two Light" panose="020A0503020102020204" pitchFamily="18" charset="-78"/>
            <a:ea typeface="GE SS Two Light" panose="020A0503020102020204" pitchFamily="18" charset="-78"/>
            <a:cs typeface="+mn-cs"/>
          </a:endParaRPr>
        </a:p>
        <a:p>
          <a:pPr marL="171450" lvl="1" indent="-171450" algn="r" defTabSz="711200" rtl="1">
            <a:lnSpc>
              <a:spcPct val="90000"/>
            </a:lnSpc>
            <a:spcBef>
              <a:spcPct val="0"/>
            </a:spcBef>
            <a:spcAft>
              <a:spcPct val="15000"/>
            </a:spcAft>
            <a:buChar char="•"/>
          </a:pPr>
          <a:r>
            <a:rPr lang="ar-SA" sz="1600" b="1" kern="1200" dirty="0">
              <a:latin typeface="Sakkal Majalla" panose="02000000000000000000" pitchFamily="2" charset="-78"/>
              <a:ea typeface="GE SS Two Light" panose="020A0503020102020204" pitchFamily="18" charset="-78"/>
              <a:cs typeface="Sakkal Majalla" panose="02000000000000000000" pitchFamily="2" charset="-78"/>
            </a:rPr>
            <a:t>الصياغة الأولية</a:t>
          </a:r>
          <a:endParaRPr lang="ar-SA" sz="1600" b="1" kern="1200" dirty="0">
            <a:latin typeface="Sakkal Majalla" panose="02000000000000000000" pitchFamily="2" charset="-78"/>
            <a:cs typeface="Sakkal Majalla" panose="02000000000000000000" pitchFamily="2" charset="-78"/>
          </a:endParaRPr>
        </a:p>
      </dsp:txBody>
      <dsp:txXfrm>
        <a:off x="5048416" y="694616"/>
        <a:ext cx="1464953" cy="1579246"/>
      </dsp:txXfrm>
    </dsp:sp>
    <dsp:sp modelId="{3974DBF7-F396-4CE8-919D-354408EF14E7}">
      <dsp:nvSpPr>
        <dsp:cNvPr id="0" name=""/>
        <dsp:cNvSpPr/>
      </dsp:nvSpPr>
      <dsp:spPr>
        <a:xfrm rot="10800000">
          <a:off x="4585551" y="144105"/>
          <a:ext cx="500108" cy="38742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rtl="1">
            <a:lnSpc>
              <a:spcPct val="90000"/>
            </a:lnSpc>
            <a:spcBef>
              <a:spcPct val="0"/>
            </a:spcBef>
            <a:spcAft>
              <a:spcPct val="35000"/>
            </a:spcAft>
            <a:buNone/>
          </a:pPr>
          <a:endParaRPr lang="ar-SA" sz="1700" kern="1200"/>
        </a:p>
      </dsp:txBody>
      <dsp:txXfrm rot="10800000">
        <a:off x="4701778" y="221590"/>
        <a:ext cx="383881" cy="232455"/>
      </dsp:txXfrm>
    </dsp:sp>
    <dsp:sp modelId="{BAFF9BE2-87EA-4647-B6D0-DAA1B51F9B30}">
      <dsp:nvSpPr>
        <dsp:cNvPr id="0" name=""/>
        <dsp:cNvSpPr/>
      </dsp:nvSpPr>
      <dsp:spPr>
        <a:xfrm>
          <a:off x="2784355" y="26596"/>
          <a:ext cx="1556107" cy="1252799"/>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ctr" defTabSz="711200" rtl="1">
            <a:lnSpc>
              <a:spcPct val="90000"/>
            </a:lnSpc>
            <a:spcBef>
              <a:spcPct val="0"/>
            </a:spcBef>
            <a:spcAft>
              <a:spcPct val="35000"/>
            </a:spcAft>
            <a:buNone/>
          </a:pPr>
          <a:r>
            <a:rPr lang="ar-SA" sz="1600" b="1" kern="1200" dirty="0">
              <a:latin typeface="Sakkal Majalla" panose="02000000000000000000" pitchFamily="2" charset="-78"/>
              <a:cs typeface="Sakkal Majalla" panose="02000000000000000000" pitchFamily="2" charset="-78"/>
            </a:rPr>
            <a:t>المرحلة الثانية</a:t>
          </a:r>
        </a:p>
      </dsp:txBody>
      <dsp:txXfrm>
        <a:off x="2821851" y="26596"/>
        <a:ext cx="1556107" cy="622442"/>
      </dsp:txXfrm>
    </dsp:sp>
    <dsp:sp modelId="{B887C96D-936A-4A56-AAC7-2AAA1DE76946}">
      <dsp:nvSpPr>
        <dsp:cNvPr id="0" name=""/>
        <dsp:cNvSpPr/>
      </dsp:nvSpPr>
      <dsp:spPr>
        <a:xfrm>
          <a:off x="2503130" y="649039"/>
          <a:ext cx="1556107" cy="1670400"/>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r" defTabSz="711200" rtl="1">
            <a:lnSpc>
              <a:spcPct val="90000"/>
            </a:lnSpc>
            <a:spcBef>
              <a:spcPct val="0"/>
            </a:spcBef>
            <a:spcAft>
              <a:spcPct val="15000"/>
            </a:spcAft>
            <a:buChar char="•"/>
          </a:pPr>
          <a:endParaRPr lang="ar-SA" sz="1600" kern="1200" dirty="0">
            <a:latin typeface="GE SS Two Light" panose="020A0503020102020204" pitchFamily="18" charset="-78"/>
            <a:ea typeface="GE SS Two Light" panose="020A0503020102020204" pitchFamily="18" charset="-78"/>
            <a:cs typeface="+mn-cs"/>
          </a:endParaRPr>
        </a:p>
        <a:p>
          <a:pPr marL="171450" lvl="1" indent="-171450" algn="r" defTabSz="711200" rtl="1">
            <a:lnSpc>
              <a:spcPct val="90000"/>
            </a:lnSpc>
            <a:spcBef>
              <a:spcPct val="0"/>
            </a:spcBef>
            <a:spcAft>
              <a:spcPct val="15000"/>
            </a:spcAft>
            <a:buChar char="•"/>
          </a:pPr>
          <a:endParaRPr lang="ar-SA" sz="1600" kern="1200" dirty="0">
            <a:latin typeface="GE SS Two Light" panose="020A0503020102020204" pitchFamily="18" charset="-78"/>
            <a:ea typeface="GE SS Two Light" panose="020A0503020102020204" pitchFamily="18" charset="-78"/>
            <a:cs typeface="+mn-cs"/>
          </a:endParaRPr>
        </a:p>
        <a:p>
          <a:pPr marL="171450" lvl="1" indent="-171450" algn="r" defTabSz="711200" rtl="1">
            <a:lnSpc>
              <a:spcPct val="90000"/>
            </a:lnSpc>
            <a:spcBef>
              <a:spcPct val="0"/>
            </a:spcBef>
            <a:spcAft>
              <a:spcPct val="15000"/>
            </a:spcAft>
            <a:buChar char="•"/>
          </a:pPr>
          <a:r>
            <a:rPr lang="ar-SA" sz="1600" b="1" kern="1200" dirty="0">
              <a:latin typeface="Sakkal Majalla" panose="02000000000000000000" pitchFamily="2" charset="-78"/>
              <a:ea typeface="GE SS Two Light" panose="020A0503020102020204" pitchFamily="18" charset="-78"/>
              <a:cs typeface="Sakkal Majalla" panose="02000000000000000000" pitchFamily="2" charset="-78"/>
            </a:rPr>
            <a:t>تعديل الصياغة</a:t>
          </a:r>
          <a:endParaRPr lang="ar-SA" sz="1600" b="1" kern="1200" dirty="0">
            <a:latin typeface="Sakkal Majalla" panose="02000000000000000000" pitchFamily="2" charset="-78"/>
            <a:cs typeface="Sakkal Majalla" panose="02000000000000000000" pitchFamily="2" charset="-78"/>
          </a:endParaRPr>
        </a:p>
      </dsp:txBody>
      <dsp:txXfrm>
        <a:off x="2548707" y="694616"/>
        <a:ext cx="1464953" cy="1579246"/>
      </dsp:txXfrm>
    </dsp:sp>
    <dsp:sp modelId="{D3CE6447-8844-4F1F-ABF0-B3639446D9CF}">
      <dsp:nvSpPr>
        <dsp:cNvPr id="0" name=""/>
        <dsp:cNvSpPr/>
      </dsp:nvSpPr>
      <dsp:spPr>
        <a:xfrm rot="10800000">
          <a:off x="2085842" y="144105"/>
          <a:ext cx="500108" cy="38742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rtl="1">
            <a:lnSpc>
              <a:spcPct val="90000"/>
            </a:lnSpc>
            <a:spcBef>
              <a:spcPct val="0"/>
            </a:spcBef>
            <a:spcAft>
              <a:spcPct val="35000"/>
            </a:spcAft>
            <a:buNone/>
          </a:pPr>
          <a:endParaRPr lang="ar-SA" sz="1700" kern="1200"/>
        </a:p>
      </dsp:txBody>
      <dsp:txXfrm rot="10800000">
        <a:off x="2202069" y="221590"/>
        <a:ext cx="383881" cy="232455"/>
      </dsp:txXfrm>
    </dsp:sp>
    <dsp:sp modelId="{A6806BA4-BB40-4081-84F6-869EF58C78B6}">
      <dsp:nvSpPr>
        <dsp:cNvPr id="0" name=""/>
        <dsp:cNvSpPr/>
      </dsp:nvSpPr>
      <dsp:spPr>
        <a:xfrm>
          <a:off x="284646" y="26596"/>
          <a:ext cx="1556107" cy="1252799"/>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ctr" defTabSz="711200" rtl="1">
            <a:lnSpc>
              <a:spcPct val="90000"/>
            </a:lnSpc>
            <a:spcBef>
              <a:spcPct val="0"/>
            </a:spcBef>
            <a:spcAft>
              <a:spcPct val="35000"/>
            </a:spcAft>
            <a:buNone/>
          </a:pPr>
          <a:r>
            <a:rPr lang="ar-SA" sz="1600" b="1" kern="1200" dirty="0">
              <a:latin typeface="Sakkal Majalla" panose="02000000000000000000" pitchFamily="2" charset="-78"/>
              <a:cs typeface="Sakkal Majalla" panose="02000000000000000000" pitchFamily="2" charset="-78"/>
            </a:rPr>
            <a:t>المرحلة الثالثة</a:t>
          </a:r>
        </a:p>
      </dsp:txBody>
      <dsp:txXfrm>
        <a:off x="322143" y="26596"/>
        <a:ext cx="1556107" cy="622442"/>
      </dsp:txXfrm>
    </dsp:sp>
    <dsp:sp modelId="{7B71EFD1-8EFE-4E5E-B758-9DABDFF48622}">
      <dsp:nvSpPr>
        <dsp:cNvPr id="0" name=""/>
        <dsp:cNvSpPr/>
      </dsp:nvSpPr>
      <dsp:spPr>
        <a:xfrm>
          <a:off x="3422" y="649039"/>
          <a:ext cx="1556107" cy="1670400"/>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r" defTabSz="711200" rtl="1">
            <a:lnSpc>
              <a:spcPct val="90000"/>
            </a:lnSpc>
            <a:spcBef>
              <a:spcPct val="0"/>
            </a:spcBef>
            <a:spcAft>
              <a:spcPct val="15000"/>
            </a:spcAft>
            <a:buChar char="•"/>
          </a:pPr>
          <a:endParaRPr lang="ar-SA" sz="1600" kern="1200" dirty="0">
            <a:cs typeface="+mn-cs"/>
          </a:endParaRPr>
        </a:p>
        <a:p>
          <a:pPr marL="171450" lvl="1" indent="-171450" algn="r" defTabSz="711200" rtl="1">
            <a:lnSpc>
              <a:spcPct val="90000"/>
            </a:lnSpc>
            <a:spcBef>
              <a:spcPct val="0"/>
            </a:spcBef>
            <a:spcAft>
              <a:spcPct val="15000"/>
            </a:spcAft>
            <a:buChar char="•"/>
          </a:pPr>
          <a:endParaRPr lang="ar-SA" sz="1600" kern="1200" dirty="0">
            <a:cs typeface="+mn-cs"/>
          </a:endParaRPr>
        </a:p>
        <a:p>
          <a:pPr marL="171450" lvl="1" indent="-171450" algn="ctr" defTabSz="711200" rtl="1">
            <a:lnSpc>
              <a:spcPct val="90000"/>
            </a:lnSpc>
            <a:spcBef>
              <a:spcPct val="0"/>
            </a:spcBef>
            <a:spcAft>
              <a:spcPct val="15000"/>
            </a:spcAft>
            <a:buNone/>
          </a:pPr>
          <a:r>
            <a:rPr lang="ar-SA" sz="1600" b="1" kern="1200" dirty="0">
              <a:latin typeface="Sakkal Majalla" panose="02000000000000000000" pitchFamily="2" charset="-78"/>
              <a:ea typeface="GE SS Two Light" panose="020A0503020102020204" pitchFamily="18" charset="-78"/>
              <a:cs typeface="Sakkal Majalla" panose="02000000000000000000" pitchFamily="2" charset="-78"/>
            </a:rPr>
            <a:t>الصياغة النهائية</a:t>
          </a:r>
          <a:endParaRPr lang="ar-SA" sz="1600" b="1" kern="1200" dirty="0">
            <a:latin typeface="Sakkal Majalla" panose="02000000000000000000" pitchFamily="2" charset="-78"/>
            <a:cs typeface="Sakkal Majalla" panose="02000000000000000000" pitchFamily="2" charset="-78"/>
          </a:endParaRPr>
        </a:p>
      </dsp:txBody>
      <dsp:txXfrm>
        <a:off x="48999" y="694616"/>
        <a:ext cx="1464953" cy="157924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DBC85A-A7C9-401F-AE60-63B4AA5B3DF5}">
      <dsp:nvSpPr>
        <dsp:cNvPr id="0" name=""/>
        <dsp:cNvSpPr/>
      </dsp:nvSpPr>
      <dsp:spPr>
        <a:xfrm>
          <a:off x="4993301" y="2502"/>
          <a:ext cx="940423" cy="9404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رؤية</a:t>
          </a:r>
          <a:r>
            <a:rPr lang="ar-SA" sz="1600" kern="1200" dirty="0">
              <a:latin typeface="Sakkal Majalla" panose="02000000000000000000" pitchFamily="2" charset="-78"/>
              <a:cs typeface="Sakkal Majalla" panose="02000000000000000000" pitchFamily="2" charset="-78"/>
            </a:rPr>
            <a:t> </a:t>
          </a: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الجمعية</a:t>
          </a:r>
        </a:p>
      </dsp:txBody>
      <dsp:txXfrm>
        <a:off x="4993301" y="2502"/>
        <a:ext cx="940423" cy="940423"/>
      </dsp:txXfrm>
    </dsp:sp>
    <dsp:sp modelId="{869E7E89-3E40-4EF5-8BEA-25120F5EFCAF}">
      <dsp:nvSpPr>
        <dsp:cNvPr id="0" name=""/>
        <dsp:cNvSpPr/>
      </dsp:nvSpPr>
      <dsp:spPr>
        <a:xfrm>
          <a:off x="1917511" y="89769"/>
          <a:ext cx="5239127" cy="5239127"/>
        </a:xfrm>
        <a:prstGeom prst="circularArrow">
          <a:avLst>
            <a:gd name="adj1" fmla="val 3500"/>
            <a:gd name="adj2" fmla="val 217043"/>
            <a:gd name="adj3" fmla="val 19268931"/>
            <a:gd name="adj4" fmla="val 18314026"/>
            <a:gd name="adj5" fmla="val 4084"/>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7EC78B-D905-4C1B-A1F2-240BF07FCC23}">
      <dsp:nvSpPr>
        <dsp:cNvPr id="0" name=""/>
        <dsp:cNvSpPr/>
      </dsp:nvSpPr>
      <dsp:spPr>
        <a:xfrm>
          <a:off x="6303482" y="1312683"/>
          <a:ext cx="940423" cy="9404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رسالة</a:t>
          </a:r>
          <a:r>
            <a:rPr lang="ar-SA" sz="1600" kern="1200" dirty="0">
              <a:latin typeface="Sakkal Majalla" panose="02000000000000000000" pitchFamily="2" charset="-78"/>
              <a:cs typeface="Sakkal Majalla" panose="02000000000000000000" pitchFamily="2" charset="-78"/>
            </a:rPr>
            <a:t> </a:t>
          </a: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الجمعية</a:t>
          </a:r>
        </a:p>
      </dsp:txBody>
      <dsp:txXfrm>
        <a:off x="6303482" y="1312683"/>
        <a:ext cx="940423" cy="940423"/>
      </dsp:txXfrm>
    </dsp:sp>
    <dsp:sp modelId="{AE58E835-DF2E-4FA3-B8D5-1396FDDACAAD}">
      <dsp:nvSpPr>
        <dsp:cNvPr id="0" name=""/>
        <dsp:cNvSpPr/>
      </dsp:nvSpPr>
      <dsp:spPr>
        <a:xfrm>
          <a:off x="1917511" y="89769"/>
          <a:ext cx="5239127" cy="5239127"/>
        </a:xfrm>
        <a:prstGeom prst="circularArrow">
          <a:avLst>
            <a:gd name="adj1" fmla="val 3500"/>
            <a:gd name="adj2" fmla="val 217043"/>
            <a:gd name="adj3" fmla="val 434708"/>
            <a:gd name="adj4" fmla="val 20948249"/>
            <a:gd name="adj5" fmla="val 4084"/>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208C9A-4F3D-4E88-8F23-5B0C530D0AAF}">
      <dsp:nvSpPr>
        <dsp:cNvPr id="0" name=""/>
        <dsp:cNvSpPr/>
      </dsp:nvSpPr>
      <dsp:spPr>
        <a:xfrm>
          <a:off x="6303482" y="3165559"/>
          <a:ext cx="940423" cy="9404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الأهداف</a:t>
          </a:r>
          <a:r>
            <a:rPr lang="ar-SA" sz="1600" kern="1200" dirty="0">
              <a:latin typeface="Sakkal Majalla" panose="02000000000000000000" pitchFamily="2" charset="-78"/>
              <a:cs typeface="Sakkal Majalla" panose="02000000000000000000" pitchFamily="2" charset="-78"/>
            </a:rPr>
            <a:t> </a:t>
          </a: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الاستراتيجية</a:t>
          </a:r>
        </a:p>
      </dsp:txBody>
      <dsp:txXfrm>
        <a:off x="6303482" y="3165559"/>
        <a:ext cx="940423" cy="940423"/>
      </dsp:txXfrm>
    </dsp:sp>
    <dsp:sp modelId="{3B4D30A2-3EC1-4FC5-83F9-B38A6BC17936}">
      <dsp:nvSpPr>
        <dsp:cNvPr id="0" name=""/>
        <dsp:cNvSpPr/>
      </dsp:nvSpPr>
      <dsp:spPr>
        <a:xfrm>
          <a:off x="1917511" y="89769"/>
          <a:ext cx="5239127" cy="5239127"/>
        </a:xfrm>
        <a:prstGeom prst="circularArrow">
          <a:avLst>
            <a:gd name="adj1" fmla="val 3500"/>
            <a:gd name="adj2" fmla="val 217043"/>
            <a:gd name="adj3" fmla="val 3068931"/>
            <a:gd name="adj4" fmla="val 2114026"/>
            <a:gd name="adj5" fmla="val 4084"/>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B6B539-C32E-4AB7-9AAB-45C9F52C1161}">
      <dsp:nvSpPr>
        <dsp:cNvPr id="0" name=""/>
        <dsp:cNvSpPr/>
      </dsp:nvSpPr>
      <dsp:spPr>
        <a:xfrm>
          <a:off x="4993301" y="4475740"/>
          <a:ext cx="940423" cy="9404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الأهداف</a:t>
          </a:r>
          <a:r>
            <a:rPr lang="ar-SA" sz="1600" kern="1200" dirty="0">
              <a:latin typeface="Sakkal Majalla" panose="02000000000000000000" pitchFamily="2" charset="-78"/>
              <a:cs typeface="Sakkal Majalla" panose="02000000000000000000" pitchFamily="2" charset="-78"/>
            </a:rPr>
            <a:t> </a:t>
          </a: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الفرعية</a:t>
          </a:r>
        </a:p>
      </dsp:txBody>
      <dsp:txXfrm>
        <a:off x="4993301" y="4475740"/>
        <a:ext cx="940423" cy="940423"/>
      </dsp:txXfrm>
    </dsp:sp>
    <dsp:sp modelId="{47D96ACE-5496-4624-9BC2-AB3A5116AE60}">
      <dsp:nvSpPr>
        <dsp:cNvPr id="0" name=""/>
        <dsp:cNvSpPr/>
      </dsp:nvSpPr>
      <dsp:spPr>
        <a:xfrm>
          <a:off x="1917511" y="89769"/>
          <a:ext cx="5239127" cy="5239127"/>
        </a:xfrm>
        <a:prstGeom prst="circularArrow">
          <a:avLst>
            <a:gd name="adj1" fmla="val 3500"/>
            <a:gd name="adj2" fmla="val 217043"/>
            <a:gd name="adj3" fmla="val 5834708"/>
            <a:gd name="adj4" fmla="val 4748249"/>
            <a:gd name="adj5" fmla="val 4084"/>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B8C3EB-ED59-4D31-8EAE-908F70E6848D}">
      <dsp:nvSpPr>
        <dsp:cNvPr id="0" name=""/>
        <dsp:cNvSpPr/>
      </dsp:nvSpPr>
      <dsp:spPr>
        <a:xfrm>
          <a:off x="3140424" y="4475740"/>
          <a:ext cx="940423" cy="9404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مؤشرات</a:t>
          </a:r>
          <a:r>
            <a:rPr lang="ar-SA" sz="1600" kern="1200" dirty="0">
              <a:latin typeface="Sakkal Majalla" panose="02000000000000000000" pitchFamily="2" charset="-78"/>
              <a:cs typeface="Sakkal Majalla" panose="02000000000000000000" pitchFamily="2" charset="-78"/>
            </a:rPr>
            <a:t> </a:t>
          </a: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الأداء</a:t>
          </a:r>
        </a:p>
      </dsp:txBody>
      <dsp:txXfrm>
        <a:off x="3140424" y="4475740"/>
        <a:ext cx="940423" cy="940423"/>
      </dsp:txXfrm>
    </dsp:sp>
    <dsp:sp modelId="{EA8CBBCF-E7EC-45D9-9E1D-18BA297ADA13}">
      <dsp:nvSpPr>
        <dsp:cNvPr id="0" name=""/>
        <dsp:cNvSpPr/>
      </dsp:nvSpPr>
      <dsp:spPr>
        <a:xfrm>
          <a:off x="1917511" y="89769"/>
          <a:ext cx="5239127" cy="5239127"/>
        </a:xfrm>
        <a:prstGeom prst="circularArrow">
          <a:avLst>
            <a:gd name="adj1" fmla="val 3500"/>
            <a:gd name="adj2" fmla="val 217043"/>
            <a:gd name="adj3" fmla="val 8468931"/>
            <a:gd name="adj4" fmla="val 7514026"/>
            <a:gd name="adj5" fmla="val 4084"/>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EFBC40-6950-46AC-9969-F2FBA0E7BD7C}">
      <dsp:nvSpPr>
        <dsp:cNvPr id="0" name=""/>
        <dsp:cNvSpPr/>
      </dsp:nvSpPr>
      <dsp:spPr>
        <a:xfrm>
          <a:off x="1830243" y="3165559"/>
          <a:ext cx="940423" cy="9404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الخطة</a:t>
          </a:r>
          <a:r>
            <a:rPr lang="ar-SA" sz="1600" kern="1200" dirty="0">
              <a:latin typeface="Sakkal Majalla" panose="02000000000000000000" pitchFamily="2" charset="-78"/>
              <a:cs typeface="Sakkal Majalla" panose="02000000000000000000" pitchFamily="2" charset="-78"/>
            </a:rPr>
            <a:t> </a:t>
          </a: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التنفيذية</a:t>
          </a:r>
        </a:p>
      </dsp:txBody>
      <dsp:txXfrm>
        <a:off x="1830243" y="3165559"/>
        <a:ext cx="940423" cy="940423"/>
      </dsp:txXfrm>
    </dsp:sp>
    <dsp:sp modelId="{C6949673-4E45-4EE0-83BF-DFFCB39CD1DA}">
      <dsp:nvSpPr>
        <dsp:cNvPr id="0" name=""/>
        <dsp:cNvSpPr/>
      </dsp:nvSpPr>
      <dsp:spPr>
        <a:xfrm>
          <a:off x="1917511" y="89769"/>
          <a:ext cx="5239127" cy="5239127"/>
        </a:xfrm>
        <a:prstGeom prst="circularArrow">
          <a:avLst>
            <a:gd name="adj1" fmla="val 3500"/>
            <a:gd name="adj2" fmla="val 217043"/>
            <a:gd name="adj3" fmla="val 11234708"/>
            <a:gd name="adj4" fmla="val 10148249"/>
            <a:gd name="adj5" fmla="val 4084"/>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7B2812-70A8-42E3-B567-9D1FEC427338}">
      <dsp:nvSpPr>
        <dsp:cNvPr id="0" name=""/>
        <dsp:cNvSpPr/>
      </dsp:nvSpPr>
      <dsp:spPr>
        <a:xfrm>
          <a:off x="1830243" y="1312683"/>
          <a:ext cx="940423" cy="9404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التنفيذ</a:t>
          </a:r>
          <a:r>
            <a:rPr lang="ar-SA" sz="1600" kern="1200" dirty="0">
              <a:latin typeface="Sakkal Majalla" panose="02000000000000000000" pitchFamily="2" charset="-78"/>
              <a:cs typeface="Sakkal Majalla" panose="02000000000000000000" pitchFamily="2" charset="-78"/>
            </a:rPr>
            <a:t> </a:t>
          </a: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ومتابعة</a:t>
          </a:r>
          <a:r>
            <a:rPr lang="ar-SA" sz="1600" kern="1200" dirty="0">
              <a:latin typeface="Sakkal Majalla" panose="02000000000000000000" pitchFamily="2" charset="-78"/>
              <a:cs typeface="Sakkal Majalla" panose="02000000000000000000" pitchFamily="2" charset="-78"/>
            </a:rPr>
            <a:t> </a:t>
          </a: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الأداء</a:t>
          </a:r>
          <a:r>
            <a:rPr lang="ar-SA" sz="1600" kern="1200" dirty="0">
              <a:latin typeface="Sakkal Majalla" panose="02000000000000000000" pitchFamily="2" charset="-78"/>
              <a:cs typeface="Sakkal Majalla" panose="02000000000000000000" pitchFamily="2" charset="-78"/>
            </a:rPr>
            <a:t> </a:t>
          </a: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الاستراتيجي</a:t>
          </a:r>
        </a:p>
      </dsp:txBody>
      <dsp:txXfrm>
        <a:off x="1830243" y="1312683"/>
        <a:ext cx="940423" cy="940423"/>
      </dsp:txXfrm>
    </dsp:sp>
    <dsp:sp modelId="{FA947261-C83A-40C2-83EC-C0373F6886E7}">
      <dsp:nvSpPr>
        <dsp:cNvPr id="0" name=""/>
        <dsp:cNvSpPr/>
      </dsp:nvSpPr>
      <dsp:spPr>
        <a:xfrm>
          <a:off x="1917511" y="89769"/>
          <a:ext cx="5239127" cy="5239127"/>
        </a:xfrm>
        <a:prstGeom prst="circularArrow">
          <a:avLst>
            <a:gd name="adj1" fmla="val 3500"/>
            <a:gd name="adj2" fmla="val 217043"/>
            <a:gd name="adj3" fmla="val 13868931"/>
            <a:gd name="adj4" fmla="val 12914026"/>
            <a:gd name="adj5" fmla="val 4084"/>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8F11E5-37FE-45E6-AB35-49270508F15C}">
      <dsp:nvSpPr>
        <dsp:cNvPr id="0" name=""/>
        <dsp:cNvSpPr/>
      </dsp:nvSpPr>
      <dsp:spPr>
        <a:xfrm>
          <a:off x="3140424" y="2502"/>
          <a:ext cx="940423" cy="9404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تصحيح</a:t>
          </a:r>
          <a:r>
            <a:rPr lang="ar-SA" sz="1600" kern="1200" dirty="0">
              <a:latin typeface="Sakkal Majalla" panose="02000000000000000000" pitchFamily="2" charset="-78"/>
              <a:cs typeface="Sakkal Majalla" panose="02000000000000000000" pitchFamily="2" charset="-78"/>
            </a:rPr>
            <a:t> </a:t>
          </a: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المسار</a:t>
          </a:r>
          <a:r>
            <a:rPr lang="ar-SA" sz="1600" kern="1200" dirty="0">
              <a:latin typeface="Sakkal Majalla" panose="02000000000000000000" pitchFamily="2" charset="-78"/>
              <a:cs typeface="Sakkal Majalla" panose="02000000000000000000" pitchFamily="2" charset="-78"/>
            </a:rPr>
            <a:t> </a:t>
          </a:r>
          <a:r>
            <a:rPr lang="ar-SA" sz="1600" kern="1200" dirty="0">
              <a:latin typeface="Sakkal Majalla" panose="02000000000000000000" pitchFamily="2" charset="-78"/>
              <a:ea typeface="GE SS Two Light" panose="020A0503020102020204" pitchFamily="18" charset="-78"/>
              <a:cs typeface="Sakkal Majalla" panose="02000000000000000000" pitchFamily="2" charset="-78"/>
            </a:rPr>
            <a:t>الاستراتيجي</a:t>
          </a:r>
        </a:p>
      </dsp:txBody>
      <dsp:txXfrm>
        <a:off x="3140424" y="2502"/>
        <a:ext cx="940423" cy="940423"/>
      </dsp:txXfrm>
    </dsp:sp>
    <dsp:sp modelId="{5D88B404-DC36-4D42-9FB5-AA860507F69A}">
      <dsp:nvSpPr>
        <dsp:cNvPr id="0" name=""/>
        <dsp:cNvSpPr/>
      </dsp:nvSpPr>
      <dsp:spPr>
        <a:xfrm>
          <a:off x="1917511" y="89769"/>
          <a:ext cx="5239127" cy="5239127"/>
        </a:xfrm>
        <a:prstGeom prst="circularArrow">
          <a:avLst>
            <a:gd name="adj1" fmla="val 3500"/>
            <a:gd name="adj2" fmla="val 217043"/>
            <a:gd name="adj3" fmla="val 16634708"/>
            <a:gd name="adj4" fmla="val 15548249"/>
            <a:gd name="adj5" fmla="val 4084"/>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6.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51275" y="1"/>
            <a:ext cx="2946400" cy="498475"/>
          </a:xfrm>
          <a:prstGeom prst="rect">
            <a:avLst/>
          </a:prstGeom>
        </p:spPr>
        <p:txBody>
          <a:bodyPr vert="horz" lIns="91440" tIns="45720" rIns="91440" bIns="45720" rtlCol="1"/>
          <a:lstStyle>
            <a:lvl1pPr algn="r">
              <a:defRPr sz="1200"/>
            </a:lvl1pPr>
          </a:lstStyle>
          <a:p>
            <a:r>
              <a:rPr lang="ar-SA" dirty="0"/>
              <a:t>الجمعية التعاوني للدعوة والإرشاد وتوعية الجاليات بالأحساء</a:t>
            </a:r>
          </a:p>
        </p:txBody>
      </p:sp>
      <p:sp>
        <p:nvSpPr>
          <p:cNvPr id="3" name="عنصر نائب للتاريخ 2"/>
          <p:cNvSpPr>
            <a:spLocks noGrp="1"/>
          </p:cNvSpPr>
          <p:nvPr>
            <p:ph type="dt" sz="quarter" idx="1"/>
          </p:nvPr>
        </p:nvSpPr>
        <p:spPr>
          <a:xfrm>
            <a:off x="1588" y="1"/>
            <a:ext cx="2946400" cy="498475"/>
          </a:xfrm>
          <a:prstGeom prst="rect">
            <a:avLst/>
          </a:prstGeom>
        </p:spPr>
        <p:txBody>
          <a:bodyPr vert="horz" lIns="91440" tIns="45720" rIns="91440" bIns="45720" rtlCol="1"/>
          <a:lstStyle>
            <a:lvl1pPr algn="l">
              <a:defRPr sz="1200"/>
            </a:lvl1pPr>
          </a:lstStyle>
          <a:p>
            <a:fld id="{C8D62C28-FE18-4D7F-A5C0-43C0ED583BE8}" type="datetimeFigureOut">
              <a:rPr lang="ar-SA" smtClean="0"/>
              <a:t>09/06/46</a:t>
            </a:fld>
            <a:endParaRPr lang="ar-SA"/>
          </a:p>
        </p:txBody>
      </p:sp>
      <p:sp>
        <p:nvSpPr>
          <p:cNvPr id="4" name="عنصر نائب للتذييل 3"/>
          <p:cNvSpPr>
            <a:spLocks noGrp="1"/>
          </p:cNvSpPr>
          <p:nvPr>
            <p:ph type="ftr" sz="quarter" idx="2"/>
          </p:nvPr>
        </p:nvSpPr>
        <p:spPr>
          <a:xfrm>
            <a:off x="3851275" y="9429751"/>
            <a:ext cx="2946400" cy="498475"/>
          </a:xfrm>
          <a:prstGeom prst="rect">
            <a:avLst/>
          </a:prstGeom>
        </p:spPr>
        <p:txBody>
          <a:bodyPr vert="horz" lIns="91440" tIns="45720" rIns="91440" bIns="45720" rtlCol="1" anchor="b"/>
          <a:lstStyle>
            <a:lvl1pPr algn="r">
              <a:defRPr sz="1200"/>
            </a:lvl1pPr>
          </a:lstStyle>
          <a:p>
            <a:endParaRPr lang="ar-SA"/>
          </a:p>
        </p:txBody>
      </p:sp>
      <p:sp>
        <p:nvSpPr>
          <p:cNvPr id="5" name="عنصر نائب لرقم الشريحة 4"/>
          <p:cNvSpPr>
            <a:spLocks noGrp="1"/>
          </p:cNvSpPr>
          <p:nvPr>
            <p:ph type="sldNum" sz="quarter" idx="3"/>
          </p:nvPr>
        </p:nvSpPr>
        <p:spPr>
          <a:xfrm>
            <a:off x="1588" y="9429751"/>
            <a:ext cx="2946400" cy="498475"/>
          </a:xfrm>
          <a:prstGeom prst="rect">
            <a:avLst/>
          </a:prstGeom>
        </p:spPr>
        <p:txBody>
          <a:bodyPr vert="horz" lIns="91440" tIns="45720" rIns="91440" bIns="45720" rtlCol="1" anchor="b"/>
          <a:lstStyle>
            <a:lvl1pPr algn="l">
              <a:defRPr sz="1200"/>
            </a:lvl1pPr>
          </a:lstStyle>
          <a:p>
            <a:fld id="{5184B2C8-2588-4371-A6DF-53A378EDD77F}" type="slidenum">
              <a:rPr lang="ar-SA" smtClean="0"/>
              <a:t>‹#›</a:t>
            </a:fld>
            <a:endParaRPr lang="ar-SA"/>
          </a:p>
        </p:txBody>
      </p:sp>
    </p:spTree>
    <p:extLst>
      <p:ext uri="{BB962C8B-B14F-4D97-AF65-F5344CB8AC3E}">
        <p14:creationId xmlns:p14="http://schemas.microsoft.com/office/powerpoint/2010/main" val="1870143295"/>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51275" y="1"/>
            <a:ext cx="2946400" cy="498475"/>
          </a:xfrm>
          <a:prstGeom prst="rect">
            <a:avLst/>
          </a:prstGeom>
        </p:spPr>
        <p:txBody>
          <a:bodyPr vert="horz" lIns="91440" tIns="45720" rIns="91440" bIns="45720" rtlCol="1"/>
          <a:lstStyle>
            <a:lvl1pPr algn="r">
              <a:defRPr sz="1200"/>
            </a:lvl1pPr>
          </a:lstStyle>
          <a:p>
            <a:r>
              <a:rPr lang="ar-SA" dirty="0"/>
              <a:t>الجمعية التعاوني للدعوة والإرشاد وتوعية الجاليات بالأحساء</a:t>
            </a:r>
          </a:p>
        </p:txBody>
      </p:sp>
      <p:sp>
        <p:nvSpPr>
          <p:cNvPr id="3" name="عنصر نائب للتاريخ 2"/>
          <p:cNvSpPr>
            <a:spLocks noGrp="1"/>
          </p:cNvSpPr>
          <p:nvPr>
            <p:ph type="dt" idx="1"/>
          </p:nvPr>
        </p:nvSpPr>
        <p:spPr>
          <a:xfrm>
            <a:off x="1588" y="1"/>
            <a:ext cx="2946400" cy="498475"/>
          </a:xfrm>
          <a:prstGeom prst="rect">
            <a:avLst/>
          </a:prstGeom>
        </p:spPr>
        <p:txBody>
          <a:bodyPr vert="horz" lIns="91440" tIns="45720" rIns="91440" bIns="45720" rtlCol="1"/>
          <a:lstStyle>
            <a:lvl1pPr algn="l">
              <a:defRPr sz="1200"/>
            </a:lvl1pPr>
          </a:lstStyle>
          <a:p>
            <a:fld id="{8A76333C-904D-47B2-9587-D167C949045F}" type="datetimeFigureOut">
              <a:rPr lang="ar-SA" smtClean="0"/>
              <a:t>09/06/46</a:t>
            </a:fld>
            <a:endParaRPr lang="ar-SA"/>
          </a:p>
        </p:txBody>
      </p:sp>
      <p:sp>
        <p:nvSpPr>
          <p:cNvPr id="4" name="عنصر نائب لصورة الشريحة 3"/>
          <p:cNvSpPr>
            <a:spLocks noGrp="1" noRot="1" noChangeAspect="1"/>
          </p:cNvSpPr>
          <p:nvPr>
            <p:ph type="sldImg" idx="2"/>
          </p:nvPr>
        </p:nvSpPr>
        <p:spPr>
          <a:xfrm>
            <a:off x="698500" y="1241425"/>
            <a:ext cx="5400675" cy="3349625"/>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79450" y="4778376"/>
            <a:ext cx="5438775" cy="3908425"/>
          </a:xfrm>
          <a:prstGeom prst="rect">
            <a:avLst/>
          </a:prstGeom>
        </p:spPr>
        <p:txBody>
          <a:bodyPr vert="horz" lIns="91440" tIns="45720" rIns="91440" bIns="45720" rtlCol="1"/>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51275" y="9429751"/>
            <a:ext cx="2946400" cy="498475"/>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9429751"/>
            <a:ext cx="2946400" cy="498475"/>
          </a:xfrm>
          <a:prstGeom prst="rect">
            <a:avLst/>
          </a:prstGeom>
        </p:spPr>
        <p:txBody>
          <a:bodyPr vert="horz" lIns="91440" tIns="45720" rIns="91440" bIns="45720" rtlCol="1" anchor="b"/>
          <a:lstStyle>
            <a:lvl1pPr algn="l">
              <a:defRPr sz="1200"/>
            </a:lvl1pPr>
          </a:lstStyle>
          <a:p>
            <a:fld id="{8232CB99-7BAE-4772-81DD-50EB4F562052}" type="slidenum">
              <a:rPr lang="ar-SA" smtClean="0"/>
              <a:t>‹#›</a:t>
            </a:fld>
            <a:endParaRPr lang="ar-SA"/>
          </a:p>
        </p:txBody>
      </p:sp>
    </p:spTree>
    <p:extLst>
      <p:ext uri="{BB962C8B-B14F-4D97-AF65-F5344CB8AC3E}">
        <p14:creationId xmlns:p14="http://schemas.microsoft.com/office/powerpoint/2010/main" val="331262070"/>
      </p:ext>
    </p:extLst>
  </p:cSld>
  <p:clrMap bg1="lt1" tx1="dk1" bg2="lt2" tx2="dk2" accent1="accent1" accent2="accent2" accent3="accent3" accent4="accent4" accent5="accent5" accent6="accent6" hlink="hlink" folHlink="folHlink"/>
  <p:hf hdr="0" dt="0"/>
  <p:notesStyle>
    <a:lvl1pPr marL="0" algn="r" defTabSz="914287" rtl="1" eaLnBrk="1" latinLnBrk="0" hangingPunct="1">
      <a:defRPr sz="1199" kern="1200">
        <a:solidFill>
          <a:schemeClr val="tx1"/>
        </a:solidFill>
        <a:latin typeface="+mn-lt"/>
        <a:ea typeface="+mn-ea"/>
        <a:cs typeface="+mn-cs"/>
      </a:defRPr>
    </a:lvl1pPr>
    <a:lvl2pPr marL="457144" algn="r" defTabSz="914287" rtl="1" eaLnBrk="1" latinLnBrk="0" hangingPunct="1">
      <a:defRPr sz="1199" kern="1200">
        <a:solidFill>
          <a:schemeClr val="tx1"/>
        </a:solidFill>
        <a:latin typeface="+mn-lt"/>
        <a:ea typeface="+mn-ea"/>
        <a:cs typeface="+mn-cs"/>
      </a:defRPr>
    </a:lvl2pPr>
    <a:lvl3pPr marL="914287" algn="r" defTabSz="914287" rtl="1" eaLnBrk="1" latinLnBrk="0" hangingPunct="1">
      <a:defRPr sz="1199" kern="1200">
        <a:solidFill>
          <a:schemeClr val="tx1"/>
        </a:solidFill>
        <a:latin typeface="+mn-lt"/>
        <a:ea typeface="+mn-ea"/>
        <a:cs typeface="+mn-cs"/>
      </a:defRPr>
    </a:lvl3pPr>
    <a:lvl4pPr marL="1371432" algn="r" defTabSz="914287" rtl="1" eaLnBrk="1" latinLnBrk="0" hangingPunct="1">
      <a:defRPr sz="1199" kern="1200">
        <a:solidFill>
          <a:schemeClr val="tx1"/>
        </a:solidFill>
        <a:latin typeface="+mn-lt"/>
        <a:ea typeface="+mn-ea"/>
        <a:cs typeface="+mn-cs"/>
      </a:defRPr>
    </a:lvl4pPr>
    <a:lvl5pPr marL="1828576" algn="r" defTabSz="914287" rtl="1" eaLnBrk="1" latinLnBrk="0" hangingPunct="1">
      <a:defRPr sz="1199" kern="1200">
        <a:solidFill>
          <a:schemeClr val="tx1"/>
        </a:solidFill>
        <a:latin typeface="+mn-lt"/>
        <a:ea typeface="+mn-ea"/>
        <a:cs typeface="+mn-cs"/>
      </a:defRPr>
    </a:lvl5pPr>
    <a:lvl6pPr marL="2285719" algn="r" defTabSz="914287" rtl="1" eaLnBrk="1" latinLnBrk="0" hangingPunct="1">
      <a:defRPr sz="1199" kern="1200">
        <a:solidFill>
          <a:schemeClr val="tx1"/>
        </a:solidFill>
        <a:latin typeface="+mn-lt"/>
        <a:ea typeface="+mn-ea"/>
        <a:cs typeface="+mn-cs"/>
      </a:defRPr>
    </a:lvl6pPr>
    <a:lvl7pPr marL="2742861" algn="r" defTabSz="914287" rtl="1" eaLnBrk="1" latinLnBrk="0" hangingPunct="1">
      <a:defRPr sz="1199" kern="1200">
        <a:solidFill>
          <a:schemeClr val="tx1"/>
        </a:solidFill>
        <a:latin typeface="+mn-lt"/>
        <a:ea typeface="+mn-ea"/>
        <a:cs typeface="+mn-cs"/>
      </a:defRPr>
    </a:lvl7pPr>
    <a:lvl8pPr marL="3200004" algn="r" defTabSz="914287" rtl="1" eaLnBrk="1" latinLnBrk="0" hangingPunct="1">
      <a:defRPr sz="1199" kern="1200">
        <a:solidFill>
          <a:schemeClr val="tx1"/>
        </a:solidFill>
        <a:latin typeface="+mn-lt"/>
        <a:ea typeface="+mn-ea"/>
        <a:cs typeface="+mn-cs"/>
      </a:defRPr>
    </a:lvl8pPr>
    <a:lvl9pPr marL="3657148" algn="r" defTabSz="914287" rtl="1"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5" name="عنصر نائب للتذييل 4"/>
          <p:cNvSpPr>
            <a:spLocks noGrp="1"/>
          </p:cNvSpPr>
          <p:nvPr>
            <p:ph type="ftr" sz="quarter" idx="11"/>
          </p:nvPr>
        </p:nvSpPr>
        <p:spPr/>
        <p:txBody>
          <a:bodyPr/>
          <a:lstStyle/>
          <a:p>
            <a:endParaRPr lang="ar-SA"/>
          </a:p>
        </p:txBody>
      </p:sp>
      <p:sp>
        <p:nvSpPr>
          <p:cNvPr id="4" name="عنصر نائب لرقم الشريحة 3">
            <a:extLst>
              <a:ext uri="{FF2B5EF4-FFF2-40B4-BE49-F238E27FC236}">
                <a16:creationId xmlns:a16="http://schemas.microsoft.com/office/drawing/2014/main" id="{68B1FE61-D55C-46E1-9D02-962054304C1B}"/>
              </a:ext>
            </a:extLst>
          </p:cNvPr>
          <p:cNvSpPr>
            <a:spLocks noGrp="1"/>
          </p:cNvSpPr>
          <p:nvPr>
            <p:ph type="sldNum" sz="quarter" idx="5"/>
          </p:nvPr>
        </p:nvSpPr>
        <p:spPr/>
        <p:txBody>
          <a:bodyPr/>
          <a:lstStyle/>
          <a:p>
            <a:fld id="{8232CB99-7BAE-4772-81DD-50EB4F562052}" type="slidenum">
              <a:rPr lang="ar-SA" smtClean="0"/>
              <a:t>1</a:t>
            </a:fld>
            <a:endParaRPr lang="ar-SA"/>
          </a:p>
        </p:txBody>
      </p:sp>
    </p:spTree>
    <p:extLst>
      <p:ext uri="{BB962C8B-B14F-4D97-AF65-F5344CB8AC3E}">
        <p14:creationId xmlns:p14="http://schemas.microsoft.com/office/powerpoint/2010/main" val="8984001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5" name="عنصر نائب للتذييل 4"/>
          <p:cNvSpPr>
            <a:spLocks noGrp="1"/>
          </p:cNvSpPr>
          <p:nvPr>
            <p:ph type="ftr" sz="quarter" idx="11"/>
          </p:nvPr>
        </p:nvSpPr>
        <p:spPr/>
        <p:txBody>
          <a:bodyPr/>
          <a:lstStyle/>
          <a:p>
            <a:endParaRPr lang="ar-SA"/>
          </a:p>
        </p:txBody>
      </p:sp>
      <p:sp>
        <p:nvSpPr>
          <p:cNvPr id="4" name="عنصر نائب لرقم الشريحة 3">
            <a:extLst>
              <a:ext uri="{FF2B5EF4-FFF2-40B4-BE49-F238E27FC236}">
                <a16:creationId xmlns:a16="http://schemas.microsoft.com/office/drawing/2014/main" id="{C48F2E3D-A8BE-478F-8E12-2E478FF7748C}"/>
              </a:ext>
            </a:extLst>
          </p:cNvPr>
          <p:cNvSpPr>
            <a:spLocks noGrp="1"/>
          </p:cNvSpPr>
          <p:nvPr>
            <p:ph type="sldNum" sz="quarter" idx="5"/>
          </p:nvPr>
        </p:nvSpPr>
        <p:spPr/>
        <p:txBody>
          <a:bodyPr/>
          <a:lstStyle/>
          <a:p>
            <a:fld id="{8232CB99-7BAE-4772-81DD-50EB4F562052}" type="slidenum">
              <a:rPr lang="ar-SA" smtClean="0"/>
              <a:t>3</a:t>
            </a:fld>
            <a:endParaRPr lang="ar-SA"/>
          </a:p>
        </p:txBody>
      </p:sp>
    </p:spTree>
    <p:extLst>
      <p:ext uri="{BB962C8B-B14F-4D97-AF65-F5344CB8AC3E}">
        <p14:creationId xmlns:p14="http://schemas.microsoft.com/office/powerpoint/2010/main" val="33875509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a:p>
        </p:txBody>
      </p:sp>
      <p:sp>
        <p:nvSpPr>
          <p:cNvPr id="4" name="عنصر نائب للتذييل 3"/>
          <p:cNvSpPr>
            <a:spLocks noGrp="1"/>
          </p:cNvSpPr>
          <p:nvPr>
            <p:ph type="ftr" sz="quarter" idx="10"/>
          </p:nvPr>
        </p:nvSpPr>
        <p:spPr/>
        <p:txBody>
          <a:bodyPr/>
          <a:lstStyle/>
          <a:p>
            <a:endParaRPr lang="ar-SA"/>
          </a:p>
        </p:txBody>
      </p:sp>
      <p:sp>
        <p:nvSpPr>
          <p:cNvPr id="5" name="عنصر نائب لرقم الشريحة 4">
            <a:extLst>
              <a:ext uri="{FF2B5EF4-FFF2-40B4-BE49-F238E27FC236}">
                <a16:creationId xmlns:a16="http://schemas.microsoft.com/office/drawing/2014/main" id="{F11FD649-CA2F-4D67-B5F8-8B7F3930AB00}"/>
              </a:ext>
            </a:extLst>
          </p:cNvPr>
          <p:cNvSpPr>
            <a:spLocks noGrp="1"/>
          </p:cNvSpPr>
          <p:nvPr>
            <p:ph type="sldNum" sz="quarter" idx="5"/>
          </p:nvPr>
        </p:nvSpPr>
        <p:spPr/>
        <p:txBody>
          <a:bodyPr/>
          <a:lstStyle/>
          <a:p>
            <a:fld id="{8232CB99-7BAE-4772-81DD-50EB4F562052}" type="slidenum">
              <a:rPr lang="ar-SA" smtClean="0"/>
              <a:t>5</a:t>
            </a:fld>
            <a:endParaRPr lang="ar-SA"/>
          </a:p>
        </p:txBody>
      </p:sp>
    </p:spTree>
    <p:extLst>
      <p:ext uri="{BB962C8B-B14F-4D97-AF65-F5344CB8AC3E}">
        <p14:creationId xmlns:p14="http://schemas.microsoft.com/office/powerpoint/2010/main" val="6422061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a:p>
        </p:txBody>
      </p:sp>
      <p:sp>
        <p:nvSpPr>
          <p:cNvPr id="5" name="عنصر نائب للتذييل 4"/>
          <p:cNvSpPr>
            <a:spLocks noGrp="1"/>
          </p:cNvSpPr>
          <p:nvPr>
            <p:ph type="ftr" sz="quarter" idx="11"/>
          </p:nvPr>
        </p:nvSpPr>
        <p:spPr/>
        <p:txBody>
          <a:bodyPr/>
          <a:lstStyle/>
          <a:p>
            <a:endParaRPr lang="ar-SA"/>
          </a:p>
        </p:txBody>
      </p:sp>
      <p:sp>
        <p:nvSpPr>
          <p:cNvPr id="4" name="عنصر نائب لرقم الشريحة 3">
            <a:extLst>
              <a:ext uri="{FF2B5EF4-FFF2-40B4-BE49-F238E27FC236}">
                <a16:creationId xmlns:a16="http://schemas.microsoft.com/office/drawing/2014/main" id="{4B1EE79A-8140-4322-B69C-4CA472DDA0DB}"/>
              </a:ext>
            </a:extLst>
          </p:cNvPr>
          <p:cNvSpPr>
            <a:spLocks noGrp="1"/>
          </p:cNvSpPr>
          <p:nvPr>
            <p:ph type="sldNum" sz="quarter" idx="5"/>
          </p:nvPr>
        </p:nvSpPr>
        <p:spPr/>
        <p:txBody>
          <a:bodyPr/>
          <a:lstStyle/>
          <a:p>
            <a:fld id="{8232CB99-7BAE-4772-81DD-50EB4F562052}" type="slidenum">
              <a:rPr lang="ar-SA" smtClean="0"/>
              <a:t>7</a:t>
            </a:fld>
            <a:endParaRPr lang="ar-SA"/>
          </a:p>
        </p:txBody>
      </p:sp>
    </p:spTree>
    <p:extLst>
      <p:ext uri="{BB962C8B-B14F-4D97-AF65-F5344CB8AC3E}">
        <p14:creationId xmlns:p14="http://schemas.microsoft.com/office/powerpoint/2010/main" val="3870053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a:p>
        </p:txBody>
      </p:sp>
      <p:sp>
        <p:nvSpPr>
          <p:cNvPr id="4" name="عنصر نائب للتذييل 3"/>
          <p:cNvSpPr>
            <a:spLocks noGrp="1"/>
          </p:cNvSpPr>
          <p:nvPr>
            <p:ph type="ftr" sz="quarter" idx="10"/>
          </p:nvPr>
        </p:nvSpPr>
        <p:spPr/>
        <p:txBody>
          <a:bodyPr/>
          <a:lstStyle/>
          <a:p>
            <a:endParaRPr lang="ar-SA"/>
          </a:p>
        </p:txBody>
      </p:sp>
      <p:sp>
        <p:nvSpPr>
          <p:cNvPr id="5" name="عنصر نائب لرقم الشريحة 4">
            <a:extLst>
              <a:ext uri="{FF2B5EF4-FFF2-40B4-BE49-F238E27FC236}">
                <a16:creationId xmlns:a16="http://schemas.microsoft.com/office/drawing/2014/main" id="{CE10115D-1B60-470D-BF83-1BF3E1A83B87}"/>
              </a:ext>
            </a:extLst>
          </p:cNvPr>
          <p:cNvSpPr>
            <a:spLocks noGrp="1"/>
          </p:cNvSpPr>
          <p:nvPr>
            <p:ph type="sldNum" sz="quarter" idx="5"/>
          </p:nvPr>
        </p:nvSpPr>
        <p:spPr/>
        <p:txBody>
          <a:bodyPr/>
          <a:lstStyle/>
          <a:p>
            <a:fld id="{8232CB99-7BAE-4772-81DD-50EB4F562052}" type="slidenum">
              <a:rPr lang="ar-SA" smtClean="0"/>
              <a:t>12</a:t>
            </a:fld>
            <a:endParaRPr lang="ar-SA"/>
          </a:p>
        </p:txBody>
      </p:sp>
    </p:spTree>
    <p:extLst>
      <p:ext uri="{BB962C8B-B14F-4D97-AF65-F5344CB8AC3E}">
        <p14:creationId xmlns:p14="http://schemas.microsoft.com/office/powerpoint/2010/main" val="24162458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a:p>
        </p:txBody>
      </p:sp>
      <p:sp>
        <p:nvSpPr>
          <p:cNvPr id="5" name="عنصر نائب للتذييل 4"/>
          <p:cNvSpPr>
            <a:spLocks noGrp="1"/>
          </p:cNvSpPr>
          <p:nvPr>
            <p:ph type="ftr" sz="quarter" idx="11"/>
          </p:nvPr>
        </p:nvSpPr>
        <p:spPr/>
        <p:txBody>
          <a:bodyPr/>
          <a:lstStyle/>
          <a:p>
            <a:endParaRPr lang="ar-SA"/>
          </a:p>
        </p:txBody>
      </p:sp>
      <p:sp>
        <p:nvSpPr>
          <p:cNvPr id="4" name="عنصر نائب لرقم الشريحة 3">
            <a:extLst>
              <a:ext uri="{FF2B5EF4-FFF2-40B4-BE49-F238E27FC236}">
                <a16:creationId xmlns:a16="http://schemas.microsoft.com/office/drawing/2014/main" id="{3AF79862-66E0-472D-A247-350A2EA8B852}"/>
              </a:ext>
            </a:extLst>
          </p:cNvPr>
          <p:cNvSpPr>
            <a:spLocks noGrp="1"/>
          </p:cNvSpPr>
          <p:nvPr>
            <p:ph type="sldNum" sz="quarter" idx="5"/>
          </p:nvPr>
        </p:nvSpPr>
        <p:spPr/>
        <p:txBody>
          <a:bodyPr/>
          <a:lstStyle/>
          <a:p>
            <a:fld id="{8232CB99-7BAE-4772-81DD-50EB4F562052}" type="slidenum">
              <a:rPr lang="ar-SA" smtClean="0"/>
              <a:t>21</a:t>
            </a:fld>
            <a:endParaRPr lang="ar-SA"/>
          </a:p>
        </p:txBody>
      </p:sp>
    </p:spTree>
    <p:extLst>
      <p:ext uri="{BB962C8B-B14F-4D97-AF65-F5344CB8AC3E}">
        <p14:creationId xmlns:p14="http://schemas.microsoft.com/office/powerpoint/2010/main" val="12684307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698500" y="1241425"/>
            <a:ext cx="5400675" cy="3349625"/>
          </a:xfrm>
        </p:spPr>
      </p:sp>
      <p:sp>
        <p:nvSpPr>
          <p:cNvPr id="3" name="عنصر نائب للملاحظات 2"/>
          <p:cNvSpPr>
            <a:spLocks noGrp="1"/>
          </p:cNvSpPr>
          <p:nvPr>
            <p:ph type="body" idx="1"/>
          </p:nvPr>
        </p:nvSpPr>
        <p:spPr/>
        <p:txBody>
          <a:bodyPr/>
          <a:lstStyle/>
          <a:p>
            <a:endParaRPr lang="ar-SA" dirty="0"/>
          </a:p>
        </p:txBody>
      </p:sp>
      <p:sp>
        <p:nvSpPr>
          <p:cNvPr id="5" name="عنصر نائب للتذييل 4"/>
          <p:cNvSpPr>
            <a:spLocks noGrp="1"/>
          </p:cNvSpPr>
          <p:nvPr>
            <p:ph type="ftr" sz="quarter" idx="11"/>
          </p:nvPr>
        </p:nvSpPr>
        <p:spPr/>
        <p:txBody>
          <a:bodyPr/>
          <a:lstStyle/>
          <a:p>
            <a:endParaRPr lang="ar-SA"/>
          </a:p>
        </p:txBody>
      </p:sp>
      <p:sp>
        <p:nvSpPr>
          <p:cNvPr id="4" name="عنصر نائب لرقم الشريحة 3">
            <a:extLst>
              <a:ext uri="{FF2B5EF4-FFF2-40B4-BE49-F238E27FC236}">
                <a16:creationId xmlns:a16="http://schemas.microsoft.com/office/drawing/2014/main" id="{D33B0F78-9A07-4411-B27B-8690A313FF5F}"/>
              </a:ext>
            </a:extLst>
          </p:cNvPr>
          <p:cNvSpPr>
            <a:spLocks noGrp="1"/>
          </p:cNvSpPr>
          <p:nvPr>
            <p:ph type="sldNum" sz="quarter" idx="5"/>
          </p:nvPr>
        </p:nvSpPr>
        <p:spPr/>
        <p:txBody>
          <a:bodyPr/>
          <a:lstStyle/>
          <a:p>
            <a:fld id="{8232CB99-7BAE-4772-81DD-50EB4F562052}" type="slidenum">
              <a:rPr lang="ar-SA" smtClean="0"/>
              <a:t>32</a:t>
            </a:fld>
            <a:endParaRPr lang="ar-SA"/>
          </a:p>
        </p:txBody>
      </p:sp>
    </p:spTree>
    <p:extLst>
      <p:ext uri="{BB962C8B-B14F-4D97-AF65-F5344CB8AC3E}">
        <p14:creationId xmlns:p14="http://schemas.microsoft.com/office/powerpoint/2010/main" val="22398238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a:p>
        </p:txBody>
      </p:sp>
      <p:sp>
        <p:nvSpPr>
          <p:cNvPr id="5" name="عنصر نائب للتذييل 4"/>
          <p:cNvSpPr>
            <a:spLocks noGrp="1"/>
          </p:cNvSpPr>
          <p:nvPr>
            <p:ph type="ftr" sz="quarter" idx="11"/>
          </p:nvPr>
        </p:nvSpPr>
        <p:spPr/>
        <p:txBody>
          <a:bodyPr/>
          <a:lstStyle/>
          <a:p>
            <a:endParaRPr lang="ar-SA"/>
          </a:p>
        </p:txBody>
      </p:sp>
      <p:sp>
        <p:nvSpPr>
          <p:cNvPr id="4" name="عنصر نائب لرقم الشريحة 3">
            <a:extLst>
              <a:ext uri="{FF2B5EF4-FFF2-40B4-BE49-F238E27FC236}">
                <a16:creationId xmlns:a16="http://schemas.microsoft.com/office/drawing/2014/main" id="{E51C0557-AACB-406F-A4D8-45431574CD3E}"/>
              </a:ext>
            </a:extLst>
          </p:cNvPr>
          <p:cNvSpPr>
            <a:spLocks noGrp="1"/>
          </p:cNvSpPr>
          <p:nvPr>
            <p:ph type="sldNum" sz="quarter" idx="5"/>
          </p:nvPr>
        </p:nvSpPr>
        <p:spPr/>
        <p:txBody>
          <a:bodyPr/>
          <a:lstStyle/>
          <a:p>
            <a:fld id="{8232CB99-7BAE-4772-81DD-50EB4F562052}" type="slidenum">
              <a:rPr lang="ar-SA" smtClean="0"/>
              <a:t>35</a:t>
            </a:fld>
            <a:endParaRPr lang="ar-SA"/>
          </a:p>
        </p:txBody>
      </p:sp>
    </p:spTree>
    <p:extLst>
      <p:ext uri="{BB962C8B-B14F-4D97-AF65-F5344CB8AC3E}">
        <p14:creationId xmlns:p14="http://schemas.microsoft.com/office/powerpoint/2010/main" val="323131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237197"/>
            <a:ext cx="9144000" cy="2631887"/>
          </a:xfrm>
        </p:spPr>
        <p:txBody>
          <a:bodyPr anchor="b"/>
          <a:lstStyle>
            <a:lvl1pPr algn="ctr">
              <a:defRPr sz="60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1524000" y="3970580"/>
            <a:ext cx="9144000" cy="1825171"/>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D2A4D6EB-4C5C-41B0-93FF-2F94725C6966}" type="uaqdatetime1">
              <a:rPr lang="ar-SA" smtClean="0"/>
              <a:t>09/06/46</a:t>
            </a:fld>
            <a:endParaRPr lang="ar-SA"/>
          </a:p>
        </p:txBody>
      </p:sp>
      <p:sp>
        <p:nvSpPr>
          <p:cNvPr id="5" name="Footer Placeholder 4"/>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6" name="Slide Number Placeholder 5"/>
          <p:cNvSpPr>
            <a:spLocks noGrp="1"/>
          </p:cNvSpPr>
          <p:nvPr>
            <p:ph type="sldNum" sz="quarter" idx="12"/>
          </p:nvPr>
        </p:nvSpPr>
        <p:spPr/>
        <p:txBody>
          <a:bodyPr/>
          <a:lstStyle/>
          <a:p>
            <a:fld id="{501ED04E-D395-4889-B0AB-32BA2BD69EE6}" type="slidenum">
              <a:rPr lang="ar-SA" smtClean="0"/>
              <a:t>‹#›</a:t>
            </a:fld>
            <a:endParaRPr lang="ar-SA"/>
          </a:p>
        </p:txBody>
      </p:sp>
    </p:spTree>
    <p:extLst>
      <p:ext uri="{BB962C8B-B14F-4D97-AF65-F5344CB8AC3E}">
        <p14:creationId xmlns:p14="http://schemas.microsoft.com/office/powerpoint/2010/main" val="130576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559F180C-1A88-4E47-AE91-888C7C670C1F}" type="uaqdatetime1">
              <a:rPr lang="ar-SA" smtClean="0"/>
              <a:t>09/06/46</a:t>
            </a:fld>
            <a:endParaRPr lang="ar-SA"/>
          </a:p>
        </p:txBody>
      </p:sp>
      <p:sp>
        <p:nvSpPr>
          <p:cNvPr id="5" name="Footer Placeholder 4"/>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6" name="Slide Number Placeholder 5"/>
          <p:cNvSpPr>
            <a:spLocks noGrp="1"/>
          </p:cNvSpPr>
          <p:nvPr>
            <p:ph type="sldNum" sz="quarter" idx="12"/>
          </p:nvPr>
        </p:nvSpPr>
        <p:spPr/>
        <p:txBody>
          <a:bodyPr/>
          <a:lstStyle/>
          <a:p>
            <a:fld id="{501ED04E-D395-4889-B0AB-32BA2BD69EE6}" type="slidenum">
              <a:rPr lang="ar-SA" smtClean="0"/>
              <a:t>‹#›</a:t>
            </a:fld>
            <a:endParaRPr lang="ar-SA"/>
          </a:p>
        </p:txBody>
      </p:sp>
    </p:spTree>
    <p:extLst>
      <p:ext uri="{BB962C8B-B14F-4D97-AF65-F5344CB8AC3E}">
        <p14:creationId xmlns:p14="http://schemas.microsoft.com/office/powerpoint/2010/main" val="3745549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402483"/>
            <a:ext cx="2628900" cy="6406475"/>
          </a:xfrm>
        </p:spPr>
        <p:txBody>
          <a:bodyPr vert="eaVert"/>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838200" y="402483"/>
            <a:ext cx="7734300" cy="6406475"/>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611E32B-2538-4F0A-A6B8-45830A9CBD81}" type="uaqdatetime1">
              <a:rPr lang="ar-SA" smtClean="0"/>
              <a:t>09/06/46</a:t>
            </a:fld>
            <a:endParaRPr lang="ar-SA"/>
          </a:p>
        </p:txBody>
      </p:sp>
      <p:sp>
        <p:nvSpPr>
          <p:cNvPr id="5" name="Footer Placeholder 4"/>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6" name="Slide Number Placeholder 5"/>
          <p:cNvSpPr>
            <a:spLocks noGrp="1"/>
          </p:cNvSpPr>
          <p:nvPr>
            <p:ph type="sldNum" sz="quarter" idx="12"/>
          </p:nvPr>
        </p:nvSpPr>
        <p:spPr/>
        <p:txBody>
          <a:bodyPr/>
          <a:lstStyle/>
          <a:p>
            <a:fld id="{501ED04E-D395-4889-B0AB-32BA2BD69EE6}" type="slidenum">
              <a:rPr lang="ar-SA" smtClean="0"/>
              <a:t>‹#›</a:t>
            </a:fld>
            <a:endParaRPr lang="ar-SA"/>
          </a:p>
        </p:txBody>
      </p:sp>
    </p:spTree>
    <p:extLst>
      <p:ext uri="{BB962C8B-B14F-4D97-AF65-F5344CB8AC3E}">
        <p14:creationId xmlns:p14="http://schemas.microsoft.com/office/powerpoint/2010/main" val="3442936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487B72E5-211B-40E9-A824-483DB4ACB660}" type="uaqdatetime1">
              <a:rPr lang="ar-SA" smtClean="0"/>
              <a:t>09/06/46</a:t>
            </a:fld>
            <a:endParaRPr lang="ar-SA"/>
          </a:p>
        </p:txBody>
      </p:sp>
      <p:sp>
        <p:nvSpPr>
          <p:cNvPr id="5" name="Footer Placeholder 4"/>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6" name="Slide Number Placeholder 5"/>
          <p:cNvSpPr>
            <a:spLocks noGrp="1"/>
          </p:cNvSpPr>
          <p:nvPr>
            <p:ph type="sldNum" sz="quarter" idx="12"/>
          </p:nvPr>
        </p:nvSpPr>
        <p:spPr/>
        <p:txBody>
          <a:bodyPr/>
          <a:lstStyle/>
          <a:p>
            <a:fld id="{501ED04E-D395-4889-B0AB-32BA2BD69EE6}" type="slidenum">
              <a:rPr lang="ar-SA" smtClean="0"/>
              <a:t>‹#›</a:t>
            </a:fld>
            <a:endParaRPr lang="ar-SA"/>
          </a:p>
        </p:txBody>
      </p:sp>
    </p:spTree>
    <p:extLst>
      <p:ext uri="{BB962C8B-B14F-4D97-AF65-F5344CB8AC3E}">
        <p14:creationId xmlns:p14="http://schemas.microsoft.com/office/powerpoint/2010/main" val="1260385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831850" y="1884670"/>
            <a:ext cx="10515600" cy="3144614"/>
          </a:xfrm>
        </p:spPr>
        <p:txBody>
          <a:bodyPr anchor="b"/>
          <a:lstStyle>
            <a:lvl1pPr>
              <a:defRPr sz="6000"/>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831850" y="5059034"/>
            <a:ext cx="10515600" cy="165367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63822328-42E9-4D86-ADC0-7691F3AF0392}" type="uaqdatetime1">
              <a:rPr lang="ar-SA" smtClean="0"/>
              <a:t>09/06/46</a:t>
            </a:fld>
            <a:endParaRPr lang="ar-SA"/>
          </a:p>
        </p:txBody>
      </p:sp>
      <p:sp>
        <p:nvSpPr>
          <p:cNvPr id="5" name="Footer Placeholder 4"/>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6" name="Slide Number Placeholder 5"/>
          <p:cNvSpPr>
            <a:spLocks noGrp="1"/>
          </p:cNvSpPr>
          <p:nvPr>
            <p:ph type="sldNum" sz="quarter" idx="12"/>
          </p:nvPr>
        </p:nvSpPr>
        <p:spPr/>
        <p:txBody>
          <a:bodyPr/>
          <a:lstStyle/>
          <a:p>
            <a:fld id="{501ED04E-D395-4889-B0AB-32BA2BD69EE6}" type="slidenum">
              <a:rPr lang="ar-SA" smtClean="0"/>
              <a:t>‹#›</a:t>
            </a:fld>
            <a:endParaRPr lang="ar-SA"/>
          </a:p>
        </p:txBody>
      </p:sp>
    </p:spTree>
    <p:extLst>
      <p:ext uri="{BB962C8B-B14F-4D97-AF65-F5344CB8AC3E}">
        <p14:creationId xmlns:p14="http://schemas.microsoft.com/office/powerpoint/2010/main" val="3066482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838200" y="2012414"/>
            <a:ext cx="5181600" cy="4796544"/>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6172200" y="2012414"/>
            <a:ext cx="5181600" cy="4796544"/>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4100D616-EDAB-486B-9529-9FB2F57FC6D1}" type="uaqdatetime1">
              <a:rPr lang="ar-SA" smtClean="0"/>
              <a:t>09/06/46</a:t>
            </a:fld>
            <a:endParaRPr lang="ar-SA"/>
          </a:p>
        </p:txBody>
      </p:sp>
      <p:sp>
        <p:nvSpPr>
          <p:cNvPr id="6" name="Footer Placeholder 5"/>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7" name="Slide Number Placeholder 6"/>
          <p:cNvSpPr>
            <a:spLocks noGrp="1"/>
          </p:cNvSpPr>
          <p:nvPr>
            <p:ph type="sldNum" sz="quarter" idx="12"/>
          </p:nvPr>
        </p:nvSpPr>
        <p:spPr/>
        <p:txBody>
          <a:bodyPr/>
          <a:lstStyle/>
          <a:p>
            <a:fld id="{501ED04E-D395-4889-B0AB-32BA2BD69EE6}" type="slidenum">
              <a:rPr lang="ar-SA" smtClean="0"/>
              <a:t>‹#›</a:t>
            </a:fld>
            <a:endParaRPr lang="ar-SA"/>
          </a:p>
        </p:txBody>
      </p:sp>
    </p:spTree>
    <p:extLst>
      <p:ext uri="{BB962C8B-B14F-4D97-AF65-F5344CB8AC3E}">
        <p14:creationId xmlns:p14="http://schemas.microsoft.com/office/powerpoint/2010/main" val="114562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839788" y="402483"/>
            <a:ext cx="10515600" cy="1461188"/>
          </a:xfrm>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839789" y="1853171"/>
            <a:ext cx="5157787" cy="90821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839789" y="2761381"/>
            <a:ext cx="5157787" cy="4061576"/>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6172200" y="1853171"/>
            <a:ext cx="5183188" cy="90821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6172200" y="2761381"/>
            <a:ext cx="5183188" cy="4061576"/>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A1E7C514-B326-4959-82CA-35E6D9D8AEDD}" type="uaqdatetime1">
              <a:rPr lang="ar-SA" smtClean="0"/>
              <a:t>09/06/46</a:t>
            </a:fld>
            <a:endParaRPr lang="ar-SA"/>
          </a:p>
        </p:txBody>
      </p:sp>
      <p:sp>
        <p:nvSpPr>
          <p:cNvPr id="8" name="Footer Placeholder 7"/>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9" name="Slide Number Placeholder 8"/>
          <p:cNvSpPr>
            <a:spLocks noGrp="1"/>
          </p:cNvSpPr>
          <p:nvPr>
            <p:ph type="sldNum" sz="quarter" idx="12"/>
          </p:nvPr>
        </p:nvSpPr>
        <p:spPr/>
        <p:txBody>
          <a:bodyPr/>
          <a:lstStyle/>
          <a:p>
            <a:fld id="{501ED04E-D395-4889-B0AB-32BA2BD69EE6}" type="slidenum">
              <a:rPr lang="ar-SA" smtClean="0"/>
              <a:t>‹#›</a:t>
            </a:fld>
            <a:endParaRPr lang="ar-SA"/>
          </a:p>
        </p:txBody>
      </p:sp>
    </p:spTree>
    <p:extLst>
      <p:ext uri="{BB962C8B-B14F-4D97-AF65-F5344CB8AC3E}">
        <p14:creationId xmlns:p14="http://schemas.microsoft.com/office/powerpoint/2010/main" val="430180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04BBE456-F6B9-46CE-BB6D-202D7EA1E1BF}" type="uaqdatetime1">
              <a:rPr lang="ar-SA" smtClean="0"/>
              <a:t>09/06/46</a:t>
            </a:fld>
            <a:endParaRPr lang="ar-SA"/>
          </a:p>
        </p:txBody>
      </p:sp>
      <p:sp>
        <p:nvSpPr>
          <p:cNvPr id="4" name="Footer Placeholder 3"/>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5" name="Slide Number Placeholder 4"/>
          <p:cNvSpPr>
            <a:spLocks noGrp="1"/>
          </p:cNvSpPr>
          <p:nvPr>
            <p:ph type="sldNum" sz="quarter" idx="12"/>
          </p:nvPr>
        </p:nvSpPr>
        <p:spPr/>
        <p:txBody>
          <a:bodyPr/>
          <a:lstStyle/>
          <a:p>
            <a:fld id="{501ED04E-D395-4889-B0AB-32BA2BD69EE6}" type="slidenum">
              <a:rPr lang="ar-SA" smtClean="0"/>
              <a:t>‹#›</a:t>
            </a:fld>
            <a:endParaRPr lang="ar-SA"/>
          </a:p>
        </p:txBody>
      </p:sp>
    </p:spTree>
    <p:extLst>
      <p:ext uri="{BB962C8B-B14F-4D97-AF65-F5344CB8AC3E}">
        <p14:creationId xmlns:p14="http://schemas.microsoft.com/office/powerpoint/2010/main" val="541042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06D142-E665-4F82-B50C-72F64A1252AC}" type="uaqdatetime1">
              <a:rPr lang="ar-SA" smtClean="0"/>
              <a:t>09/06/46</a:t>
            </a:fld>
            <a:endParaRPr lang="ar-SA"/>
          </a:p>
        </p:txBody>
      </p:sp>
      <p:sp>
        <p:nvSpPr>
          <p:cNvPr id="3" name="Footer Placeholder 2"/>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4" name="Slide Number Placeholder 3"/>
          <p:cNvSpPr>
            <a:spLocks noGrp="1"/>
          </p:cNvSpPr>
          <p:nvPr>
            <p:ph type="sldNum" sz="quarter" idx="12"/>
          </p:nvPr>
        </p:nvSpPr>
        <p:spPr/>
        <p:txBody>
          <a:bodyPr/>
          <a:lstStyle/>
          <a:p>
            <a:fld id="{501ED04E-D395-4889-B0AB-32BA2BD69EE6}" type="slidenum">
              <a:rPr lang="ar-SA" smtClean="0"/>
              <a:t>‹#›</a:t>
            </a:fld>
            <a:endParaRPr lang="ar-SA"/>
          </a:p>
        </p:txBody>
      </p:sp>
    </p:spTree>
    <p:extLst>
      <p:ext uri="{BB962C8B-B14F-4D97-AF65-F5344CB8AC3E}">
        <p14:creationId xmlns:p14="http://schemas.microsoft.com/office/powerpoint/2010/main" val="1314888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839789" y="503978"/>
            <a:ext cx="3932237" cy="1763924"/>
          </a:xfrm>
        </p:spPr>
        <p:txBody>
          <a:bodyPr anchor="b"/>
          <a:lstStyle>
            <a:lvl1pPr>
              <a:defRPr sz="320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5183188" y="1088454"/>
            <a:ext cx="6172200" cy="537226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839789" y="2267902"/>
            <a:ext cx="3932237" cy="420157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1FB90D11-0067-40B7-B6CB-0F5FDB071149}" type="uaqdatetime1">
              <a:rPr lang="ar-SA" smtClean="0"/>
              <a:t>09/06/46</a:t>
            </a:fld>
            <a:endParaRPr lang="ar-SA"/>
          </a:p>
        </p:txBody>
      </p:sp>
      <p:sp>
        <p:nvSpPr>
          <p:cNvPr id="6" name="Footer Placeholder 5"/>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7" name="Slide Number Placeholder 6"/>
          <p:cNvSpPr>
            <a:spLocks noGrp="1"/>
          </p:cNvSpPr>
          <p:nvPr>
            <p:ph type="sldNum" sz="quarter" idx="12"/>
          </p:nvPr>
        </p:nvSpPr>
        <p:spPr/>
        <p:txBody>
          <a:bodyPr/>
          <a:lstStyle/>
          <a:p>
            <a:fld id="{501ED04E-D395-4889-B0AB-32BA2BD69EE6}" type="slidenum">
              <a:rPr lang="ar-SA" smtClean="0"/>
              <a:t>‹#›</a:t>
            </a:fld>
            <a:endParaRPr lang="ar-SA"/>
          </a:p>
        </p:txBody>
      </p:sp>
    </p:spTree>
    <p:extLst>
      <p:ext uri="{BB962C8B-B14F-4D97-AF65-F5344CB8AC3E}">
        <p14:creationId xmlns:p14="http://schemas.microsoft.com/office/powerpoint/2010/main" val="615403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839789" y="503978"/>
            <a:ext cx="3932237" cy="1763924"/>
          </a:xfrm>
        </p:spPr>
        <p:txBody>
          <a:bodyPr anchor="b"/>
          <a:lstStyle>
            <a:lvl1pPr>
              <a:defRPr sz="320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5183188" y="1088454"/>
            <a:ext cx="6172200" cy="537226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839789" y="2267902"/>
            <a:ext cx="3932237" cy="420157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DBF0AFC9-9A29-4AC4-AED2-A5564FF40DAB}" type="uaqdatetime1">
              <a:rPr lang="ar-SA" smtClean="0"/>
              <a:t>09/06/46</a:t>
            </a:fld>
            <a:endParaRPr lang="ar-SA"/>
          </a:p>
        </p:txBody>
      </p:sp>
      <p:sp>
        <p:nvSpPr>
          <p:cNvPr id="6" name="Footer Placeholder 5"/>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7" name="Slide Number Placeholder 6"/>
          <p:cNvSpPr>
            <a:spLocks noGrp="1"/>
          </p:cNvSpPr>
          <p:nvPr>
            <p:ph type="sldNum" sz="quarter" idx="12"/>
          </p:nvPr>
        </p:nvSpPr>
        <p:spPr/>
        <p:txBody>
          <a:bodyPr/>
          <a:lstStyle/>
          <a:p>
            <a:fld id="{501ED04E-D395-4889-B0AB-32BA2BD69EE6}" type="slidenum">
              <a:rPr lang="ar-SA" smtClean="0"/>
              <a:t>‹#›</a:t>
            </a:fld>
            <a:endParaRPr lang="ar-SA"/>
          </a:p>
        </p:txBody>
      </p:sp>
    </p:spTree>
    <p:extLst>
      <p:ext uri="{BB962C8B-B14F-4D97-AF65-F5344CB8AC3E}">
        <p14:creationId xmlns:p14="http://schemas.microsoft.com/office/powerpoint/2010/main" val="391823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0">
              <a:schemeClr val="accent1">
                <a:lumMod val="40000"/>
                <a:lumOff val="60000"/>
                <a:alpha val="71000"/>
              </a:schemeClr>
            </a:gs>
            <a:gs pos="11000">
              <a:schemeClr val="accent1">
                <a:lumMod val="22000"/>
                <a:lumOff val="78000"/>
                <a:alpha val="44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02483"/>
            <a:ext cx="10515600" cy="1461188"/>
          </a:xfrm>
          <a:prstGeom prst="rect">
            <a:avLst/>
          </a:prstGeom>
        </p:spPr>
        <p:txBody>
          <a:bodyPr vert="horz" lIns="91440" tIns="45720" rIns="91440" bIns="45720" rtlCol="0" anchor="ctr">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838200" y="2012414"/>
            <a:ext cx="10515600" cy="4796544"/>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838200" y="7006699"/>
            <a:ext cx="2743200" cy="402483"/>
          </a:xfrm>
          <a:prstGeom prst="rect">
            <a:avLst/>
          </a:prstGeom>
        </p:spPr>
        <p:txBody>
          <a:bodyPr vert="horz" lIns="91440" tIns="45720" rIns="91440" bIns="45720" rtlCol="0" anchor="ctr"/>
          <a:lstStyle>
            <a:lvl1pPr algn="l">
              <a:defRPr sz="1200">
                <a:solidFill>
                  <a:schemeClr val="tx1">
                    <a:tint val="75000"/>
                  </a:schemeClr>
                </a:solidFill>
              </a:defRPr>
            </a:lvl1pPr>
          </a:lstStyle>
          <a:p>
            <a:fld id="{AF16BE14-CA27-4E70-B984-E262D8C3085E}" type="uaqdatetime1">
              <a:rPr lang="ar-SA" smtClean="0"/>
              <a:t>09/06/46</a:t>
            </a:fld>
            <a:endParaRPr lang="ar-SA"/>
          </a:p>
        </p:txBody>
      </p:sp>
      <p:sp>
        <p:nvSpPr>
          <p:cNvPr id="5" name="Footer Placeholder 4"/>
          <p:cNvSpPr>
            <a:spLocks noGrp="1"/>
          </p:cNvSpPr>
          <p:nvPr>
            <p:ph type="ftr" sz="quarter" idx="3"/>
          </p:nvPr>
        </p:nvSpPr>
        <p:spPr>
          <a:xfrm>
            <a:off x="4038600" y="7006699"/>
            <a:ext cx="4114800" cy="402483"/>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ar-SA"/>
              <a:t>جمعية الكلابية الخيرية للخدمات الاجتماعية الخطة الاستراتيجية 2025م-2029م</a:t>
            </a:r>
          </a:p>
        </p:txBody>
      </p:sp>
      <p:sp>
        <p:nvSpPr>
          <p:cNvPr id="6" name="Slide Number Placeholder 5"/>
          <p:cNvSpPr>
            <a:spLocks noGrp="1"/>
          </p:cNvSpPr>
          <p:nvPr>
            <p:ph type="sldNum" sz="quarter" idx="4"/>
          </p:nvPr>
        </p:nvSpPr>
        <p:spPr>
          <a:xfrm>
            <a:off x="8610600" y="7006699"/>
            <a:ext cx="2743200" cy="402483"/>
          </a:xfrm>
          <a:prstGeom prst="rect">
            <a:avLst/>
          </a:prstGeom>
        </p:spPr>
        <p:txBody>
          <a:bodyPr vert="horz" lIns="91440" tIns="45720" rIns="91440" bIns="45720" rtlCol="0" anchor="ctr"/>
          <a:lstStyle>
            <a:lvl1pPr algn="r">
              <a:defRPr sz="1200">
                <a:solidFill>
                  <a:schemeClr val="tx1">
                    <a:tint val="75000"/>
                  </a:schemeClr>
                </a:solidFill>
              </a:defRPr>
            </a:lvl1pPr>
          </a:lstStyle>
          <a:p>
            <a:fld id="{501ED04E-D395-4889-B0AB-32BA2BD69EE6}" type="slidenum">
              <a:rPr lang="ar-SA" smtClean="0"/>
              <a:t>‹#›</a:t>
            </a:fld>
            <a:endParaRPr lang="ar-SA"/>
          </a:p>
        </p:txBody>
      </p:sp>
    </p:spTree>
    <p:extLst>
      <p:ext uri="{BB962C8B-B14F-4D97-AF65-F5344CB8AC3E}">
        <p14:creationId xmlns:p14="http://schemas.microsoft.com/office/powerpoint/2010/main" val="72028667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dt="0"/>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5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7B3D5101-08C6-4B5D-A0C7-DD402713BA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52" y="-20432"/>
            <a:ext cx="12191999" cy="7559675"/>
          </a:xfrm>
          <a:prstGeom prst="rect">
            <a:avLst/>
          </a:prstGeom>
        </p:spPr>
      </p:pic>
      <p:sp>
        <p:nvSpPr>
          <p:cNvPr id="12" name="مربع نص 11">
            <a:extLst>
              <a:ext uri="{FF2B5EF4-FFF2-40B4-BE49-F238E27FC236}">
                <a16:creationId xmlns:a16="http://schemas.microsoft.com/office/drawing/2014/main" id="{92BFA077-455E-4866-9CBF-1F7DC198750F}"/>
              </a:ext>
            </a:extLst>
          </p:cNvPr>
          <p:cNvSpPr txBox="1"/>
          <p:nvPr/>
        </p:nvSpPr>
        <p:spPr>
          <a:xfrm>
            <a:off x="1167320" y="3526918"/>
            <a:ext cx="5068110" cy="1431161"/>
          </a:xfrm>
          <a:prstGeom prst="rect">
            <a:avLst/>
          </a:prstGeom>
          <a:noFill/>
        </p:spPr>
        <p:txBody>
          <a:bodyPr wrap="square" rtlCol="1">
            <a:spAutoFit/>
          </a:bodyPr>
          <a:lstStyle/>
          <a:p>
            <a:pPr algn="ctr"/>
            <a:r>
              <a:rPr lang="ar-SA" sz="4000" dirty="0">
                <a:solidFill>
                  <a:schemeClr val="accent1">
                    <a:lumMod val="50000"/>
                  </a:schemeClr>
                </a:solidFill>
                <a:latin typeface="Sakkal Majalla" panose="02000000000000000000" pitchFamily="2" charset="-78"/>
                <a:ea typeface="GE SS Two Medium" panose="020A0503020102020204" pitchFamily="18" charset="-78"/>
                <a:cs typeface="Sakkal Majalla" panose="02000000000000000000" pitchFamily="2" charset="-78"/>
              </a:rPr>
              <a:t>الخطة الاستراتيجية</a:t>
            </a:r>
          </a:p>
          <a:p>
            <a:pPr algn="ctr"/>
            <a:r>
              <a:rPr lang="ar-SA" sz="1100" dirty="0">
                <a:solidFill>
                  <a:schemeClr val="accent6">
                    <a:lumMod val="75000"/>
                  </a:schemeClr>
                </a:solidFill>
                <a:latin typeface="GE SS Two Medium" panose="020A0503020102020204" pitchFamily="18" charset="-78"/>
                <a:ea typeface="GE SS Two Medium" panose="020A0503020102020204" pitchFamily="18" charset="-78"/>
                <a:cs typeface="GE SS Two Medium" panose="020A0503020102020204" pitchFamily="18" charset="-78"/>
              </a:rPr>
              <a:t> </a:t>
            </a:r>
          </a:p>
          <a:p>
            <a:pPr algn="ctr"/>
            <a:r>
              <a:rPr lang="ar-SA" sz="3600" dirty="0">
                <a:solidFill>
                  <a:schemeClr val="accent1">
                    <a:lumMod val="50000"/>
                  </a:schemeClr>
                </a:solidFill>
                <a:latin typeface="Sakkal Majalla" panose="02000000000000000000" pitchFamily="2" charset="-78"/>
                <a:cs typeface="Sakkal Majalla" panose="02000000000000000000" pitchFamily="2" charset="-78"/>
              </a:rPr>
              <a:t>2024 – 2029م</a:t>
            </a:r>
          </a:p>
        </p:txBody>
      </p:sp>
      <p:pic>
        <p:nvPicPr>
          <p:cNvPr id="4" name="صورة 3">
            <a:extLst>
              <a:ext uri="{FF2B5EF4-FFF2-40B4-BE49-F238E27FC236}">
                <a16:creationId xmlns:a16="http://schemas.microsoft.com/office/drawing/2014/main" id="{19987718-C6C0-43CF-B09C-BE61D9B56A9F}"/>
              </a:ext>
            </a:extLst>
          </p:cNvPr>
          <p:cNvPicPr>
            <a:picLocks noChangeAspect="1"/>
          </p:cNvPicPr>
          <p:nvPr/>
        </p:nvPicPr>
        <p:blipFill>
          <a:blip r:embed="rId4"/>
          <a:stretch>
            <a:fillRect/>
          </a:stretch>
        </p:blipFill>
        <p:spPr>
          <a:xfrm>
            <a:off x="880261" y="6487226"/>
            <a:ext cx="5821692" cy="569881"/>
          </a:xfrm>
          <a:prstGeom prst="rect">
            <a:avLst/>
          </a:prstGeom>
        </p:spPr>
      </p:pic>
      <p:pic>
        <p:nvPicPr>
          <p:cNvPr id="5" name="صورة 4">
            <a:extLst>
              <a:ext uri="{FF2B5EF4-FFF2-40B4-BE49-F238E27FC236}">
                <a16:creationId xmlns:a16="http://schemas.microsoft.com/office/drawing/2014/main" id="{09B77FB6-A62F-49EF-B24A-5DB08E4244EB}"/>
              </a:ext>
            </a:extLst>
          </p:cNvPr>
          <p:cNvPicPr>
            <a:picLocks noChangeAspect="1"/>
          </p:cNvPicPr>
          <p:nvPr/>
        </p:nvPicPr>
        <p:blipFill>
          <a:blip r:embed="rId5"/>
          <a:stretch>
            <a:fillRect/>
          </a:stretch>
        </p:blipFill>
        <p:spPr>
          <a:xfrm>
            <a:off x="3020945" y="5737641"/>
            <a:ext cx="1297564" cy="493738"/>
          </a:xfrm>
          <a:prstGeom prst="rect">
            <a:avLst/>
          </a:prstGeom>
        </p:spPr>
      </p:pic>
      <p:sp>
        <p:nvSpPr>
          <p:cNvPr id="15" name="عنصر نائب لرقم الشريحة 14">
            <a:extLst>
              <a:ext uri="{FF2B5EF4-FFF2-40B4-BE49-F238E27FC236}">
                <a16:creationId xmlns:a16="http://schemas.microsoft.com/office/drawing/2014/main" id="{2B9E45D8-6B64-EF7D-1E9F-C7B6F44A1714}"/>
              </a:ext>
            </a:extLst>
          </p:cNvPr>
          <p:cNvSpPr>
            <a:spLocks noGrp="1"/>
          </p:cNvSpPr>
          <p:nvPr>
            <p:ph type="sldNum" sz="quarter" idx="12"/>
          </p:nvPr>
        </p:nvSpPr>
        <p:spPr/>
        <p:txBody>
          <a:bodyPr/>
          <a:lstStyle/>
          <a:p>
            <a:fld id="{501ED04E-D395-4889-B0AB-32BA2BD69EE6}" type="slidenum">
              <a:rPr lang="ar-SA" smtClean="0"/>
              <a:t>1</a:t>
            </a:fld>
            <a:endParaRPr lang="ar-SA"/>
          </a:p>
        </p:txBody>
      </p:sp>
    </p:spTree>
    <p:extLst>
      <p:ext uri="{BB962C8B-B14F-4D97-AF65-F5344CB8AC3E}">
        <p14:creationId xmlns:p14="http://schemas.microsoft.com/office/powerpoint/2010/main" val="1526802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رسم تخطيطي 1"/>
          <p:cNvGraphicFramePr/>
          <p:nvPr>
            <p:extLst>
              <p:ext uri="{D42A27DB-BD31-4B8C-83A1-F6EECF244321}">
                <p14:modId xmlns:p14="http://schemas.microsoft.com/office/powerpoint/2010/main" val="4201807736"/>
              </p:ext>
            </p:extLst>
          </p:nvPr>
        </p:nvGraphicFramePr>
        <p:xfrm>
          <a:off x="1030294" y="908998"/>
          <a:ext cx="9962413" cy="59623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مستطيل 2"/>
          <p:cNvSpPr/>
          <p:nvPr/>
        </p:nvSpPr>
        <p:spPr>
          <a:xfrm>
            <a:off x="5405747" y="253725"/>
            <a:ext cx="1380506" cy="553998"/>
          </a:xfrm>
          <a:prstGeom prst="rect">
            <a:avLst/>
          </a:prstGeom>
        </p:spPr>
        <p:txBody>
          <a:bodyPr wrap="none">
            <a:spAutoFit/>
          </a:bodyPr>
          <a:lstStyle/>
          <a:p>
            <a:pPr algn="ctr" fontAlgn="t">
              <a:lnSpc>
                <a:spcPct val="150000"/>
              </a:lnSpc>
            </a:pPr>
            <a:r>
              <a:rPr lang="ar-SA" sz="2000" b="1" dirty="0">
                <a:latin typeface="Sakkal Majalla" panose="02000000000000000000" pitchFamily="2" charset="-78"/>
                <a:cs typeface="Sakkal Majalla" panose="02000000000000000000" pitchFamily="2" charset="-78"/>
              </a:rPr>
              <a:t>أهداف الجمعية</a:t>
            </a:r>
          </a:p>
        </p:txBody>
      </p:sp>
      <p:sp>
        <p:nvSpPr>
          <p:cNvPr id="10" name="عنصر نائب للتذييل 9">
            <a:extLst>
              <a:ext uri="{FF2B5EF4-FFF2-40B4-BE49-F238E27FC236}">
                <a16:creationId xmlns:a16="http://schemas.microsoft.com/office/drawing/2014/main" id="{269A0590-B838-340D-16AB-F6D42ADCF91E}"/>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11" name="عنصر نائب لرقم الشريحة 10">
            <a:extLst>
              <a:ext uri="{FF2B5EF4-FFF2-40B4-BE49-F238E27FC236}">
                <a16:creationId xmlns:a16="http://schemas.microsoft.com/office/drawing/2014/main" id="{A9AE98E5-461A-23F7-B1D8-4B38126E7A9D}"/>
              </a:ext>
            </a:extLst>
          </p:cNvPr>
          <p:cNvSpPr>
            <a:spLocks noGrp="1"/>
          </p:cNvSpPr>
          <p:nvPr>
            <p:ph type="sldNum" sz="quarter" idx="12"/>
          </p:nvPr>
        </p:nvSpPr>
        <p:spPr/>
        <p:txBody>
          <a:bodyPr/>
          <a:lstStyle/>
          <a:p>
            <a:fld id="{501ED04E-D395-4889-B0AB-32BA2BD69EE6}" type="slidenum">
              <a:rPr lang="ar-SA" smtClean="0"/>
              <a:t>10</a:t>
            </a:fld>
            <a:endParaRPr lang="ar-SA"/>
          </a:p>
        </p:txBody>
      </p:sp>
    </p:spTree>
    <p:extLst>
      <p:ext uri="{BB962C8B-B14F-4D97-AF65-F5344CB8AC3E}">
        <p14:creationId xmlns:p14="http://schemas.microsoft.com/office/powerpoint/2010/main" val="36224409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alpha val="99000"/>
              </a:schemeClr>
            </a:gs>
            <a:gs pos="0">
              <a:schemeClr val="accent1">
                <a:lumMod val="40000"/>
                <a:lumOff val="60000"/>
                <a:alpha val="71000"/>
              </a:schemeClr>
            </a:gs>
            <a:gs pos="11000">
              <a:schemeClr val="accent1">
                <a:lumMod val="22000"/>
                <a:lumOff val="78000"/>
                <a:alpha val="44000"/>
              </a:schemeClr>
            </a:gs>
          </a:gsLst>
          <a:lin ang="5400000" scaled="0"/>
        </a:gradFill>
        <a:effectLst/>
      </p:bgPr>
    </p:bg>
    <p:spTree>
      <p:nvGrpSpPr>
        <p:cNvPr id="1" name=""/>
        <p:cNvGrpSpPr/>
        <p:nvPr/>
      </p:nvGrpSpPr>
      <p:grpSpPr>
        <a:xfrm>
          <a:off x="0" y="0"/>
          <a:ext cx="0" cy="0"/>
          <a:chOff x="0" y="0"/>
          <a:chExt cx="0" cy="0"/>
        </a:xfrm>
      </p:grpSpPr>
      <p:sp>
        <p:nvSpPr>
          <p:cNvPr id="6" name="مستطيل 5"/>
          <p:cNvSpPr/>
          <p:nvPr/>
        </p:nvSpPr>
        <p:spPr>
          <a:xfrm>
            <a:off x="5319324" y="436923"/>
            <a:ext cx="1391728" cy="553998"/>
          </a:xfrm>
          <a:prstGeom prst="rect">
            <a:avLst/>
          </a:prstGeom>
        </p:spPr>
        <p:txBody>
          <a:bodyPr wrap="none">
            <a:spAutoFit/>
          </a:bodyPr>
          <a:lstStyle/>
          <a:p>
            <a:pPr algn="ctr" fontAlgn="t">
              <a:lnSpc>
                <a:spcPct val="150000"/>
              </a:lnSpc>
            </a:pP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الهيكل</a:t>
            </a:r>
            <a:r>
              <a:rPr lang="ar-SA" sz="2000" b="1" dirty="0">
                <a:solidFill>
                  <a:srgbClr val="C00000"/>
                </a:solidFill>
                <a:latin typeface="Sakkal Majalla" panose="02000000000000000000" pitchFamily="2" charset="-78"/>
                <a:ea typeface="GE SS Two Light" panose="020A0503020102020204" pitchFamily="18" charset="-78"/>
                <a:cs typeface="Sakkal Majalla" panose="02000000000000000000" pitchFamily="2" charset="-78"/>
              </a:rPr>
              <a:t> </a:t>
            </a: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التنظيمي</a:t>
            </a:r>
            <a:endParaRPr lang="en-US" sz="2000" b="1" dirty="0">
              <a:latin typeface="Sakkal Majalla" panose="02000000000000000000" pitchFamily="2" charset="-78"/>
              <a:ea typeface="GE SS Two Light" panose="020A0503020102020204" pitchFamily="18" charset="-78"/>
              <a:cs typeface="Sakkal Majalla" panose="02000000000000000000" pitchFamily="2" charset="-78"/>
            </a:endParaRPr>
          </a:p>
        </p:txBody>
      </p:sp>
      <p:sp>
        <p:nvSpPr>
          <p:cNvPr id="4" name="عنصر نائب للتذييل 3">
            <a:extLst>
              <a:ext uri="{FF2B5EF4-FFF2-40B4-BE49-F238E27FC236}">
                <a16:creationId xmlns:a16="http://schemas.microsoft.com/office/drawing/2014/main" id="{ED561370-EB5A-B570-B991-1C23A2344BA4}"/>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5" name="عنصر نائب لرقم الشريحة 4">
            <a:extLst>
              <a:ext uri="{FF2B5EF4-FFF2-40B4-BE49-F238E27FC236}">
                <a16:creationId xmlns:a16="http://schemas.microsoft.com/office/drawing/2014/main" id="{6E3644DC-5B91-9B63-EFCF-F572BCAB0BEC}"/>
              </a:ext>
            </a:extLst>
          </p:cNvPr>
          <p:cNvSpPr>
            <a:spLocks noGrp="1"/>
          </p:cNvSpPr>
          <p:nvPr>
            <p:ph type="sldNum" sz="quarter" idx="12"/>
          </p:nvPr>
        </p:nvSpPr>
        <p:spPr/>
        <p:txBody>
          <a:bodyPr/>
          <a:lstStyle/>
          <a:p>
            <a:fld id="{501ED04E-D395-4889-B0AB-32BA2BD69EE6}" type="slidenum">
              <a:rPr lang="ar-SA" smtClean="0"/>
              <a:t>11</a:t>
            </a:fld>
            <a:endParaRPr lang="ar-SA"/>
          </a:p>
        </p:txBody>
      </p:sp>
      <p:pic>
        <p:nvPicPr>
          <p:cNvPr id="3" name="صورة 2">
            <a:extLst>
              <a:ext uri="{FF2B5EF4-FFF2-40B4-BE49-F238E27FC236}">
                <a16:creationId xmlns:a16="http://schemas.microsoft.com/office/drawing/2014/main" id="{1A63F0D3-CF9E-E025-F36A-AEC6B06CAE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3637" y="1117271"/>
            <a:ext cx="10071891" cy="5691308"/>
          </a:xfrm>
          <a:prstGeom prst="rect">
            <a:avLst/>
          </a:prstGeom>
        </p:spPr>
      </p:pic>
    </p:spTree>
    <p:extLst>
      <p:ext uri="{BB962C8B-B14F-4D97-AF65-F5344CB8AC3E}">
        <p14:creationId xmlns:p14="http://schemas.microsoft.com/office/powerpoint/2010/main" val="30960531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فرعي 4"/>
          <p:cNvSpPr>
            <a:spLocks noGrp="1"/>
          </p:cNvSpPr>
          <p:nvPr>
            <p:ph type="subTitle" idx="1"/>
          </p:nvPr>
        </p:nvSpPr>
        <p:spPr>
          <a:xfrm>
            <a:off x="1062182" y="1208055"/>
            <a:ext cx="10180962" cy="6057953"/>
          </a:xfrm>
        </p:spPr>
        <p:txBody>
          <a:bodyPr>
            <a:noAutofit/>
          </a:bodyPr>
          <a:lstStyle/>
          <a:p>
            <a:pPr algn="r">
              <a:lnSpc>
                <a:spcPct val="100000"/>
              </a:lnSpc>
            </a:pPr>
            <a:r>
              <a:rPr lang="ar-SA" sz="1800" dirty="0">
                <a:latin typeface="Sakkal Majalla" panose="02000000000000000000" pitchFamily="2" charset="-78"/>
                <a:cs typeface="Sakkal Majalla" panose="02000000000000000000" pitchFamily="2" charset="-78"/>
              </a:rPr>
              <a:t>تنطلق استراتيجيات العمل بالجمعية في مجملها من  ثلاث محاور رئيسة وهي:-</a:t>
            </a:r>
          </a:p>
          <a:p>
            <a:pPr algn="r">
              <a:lnSpc>
                <a:spcPct val="100000"/>
              </a:lnSpc>
            </a:pPr>
            <a:r>
              <a:rPr lang="ar-SA" sz="1800" b="1" dirty="0">
                <a:latin typeface="Sakkal Majalla" panose="02000000000000000000" pitchFamily="2" charset="-78"/>
                <a:cs typeface="Sakkal Majalla" panose="02000000000000000000" pitchFamily="2" charset="-78"/>
              </a:rPr>
              <a:t>استراتيجيات النمو:</a:t>
            </a:r>
            <a:endParaRPr lang="en-US" sz="1800" b="1" dirty="0">
              <a:latin typeface="Sakkal Majalla" panose="02000000000000000000" pitchFamily="2" charset="-78"/>
              <a:cs typeface="Sakkal Majalla" panose="02000000000000000000" pitchFamily="2" charset="-78"/>
            </a:endParaRPr>
          </a:p>
          <a:p>
            <a:pPr algn="just">
              <a:lnSpc>
                <a:spcPct val="100000"/>
              </a:lnSpc>
            </a:pPr>
            <a:r>
              <a:rPr lang="ar-SA" sz="1800" dirty="0">
                <a:latin typeface="Sakkal Majalla" panose="02000000000000000000" pitchFamily="2" charset="-78"/>
                <a:cs typeface="Sakkal Majalla" panose="02000000000000000000" pitchFamily="2" charset="-78"/>
              </a:rPr>
              <a:t>تشتمل الخطة الاستراتيجية في معظمها على استراتيجية النمو والتوسع سواءً في أعداد المستفيدين أو نوع الخدمات أو مكان العمل، حيث سيتم بمشيئة الله تعالى رفع كفاءة خدمات الجمعية ومضاعفتها لتشمل عدد أكبر من ذوي الدخل المحدود في نطاق عمل الجمعية الجغرافي (قريتي الكلابية والمقدام ) ،  كما أنها ستؤسس لخدمات جديدة تخدم المستفيدين في مختلف جوانب حياتهم المعيشية. كما أن الجمعية ستؤسس لضمان زيادة مواردها المالية سواءً من الداعمين أو من خلال الاستثمار.</a:t>
            </a:r>
            <a:endParaRPr lang="en-US" sz="1800" dirty="0">
              <a:latin typeface="Sakkal Majalla" panose="02000000000000000000" pitchFamily="2" charset="-78"/>
              <a:cs typeface="Sakkal Majalla" panose="02000000000000000000" pitchFamily="2" charset="-78"/>
            </a:endParaRPr>
          </a:p>
          <a:p>
            <a:pPr algn="just">
              <a:lnSpc>
                <a:spcPct val="100000"/>
              </a:lnSpc>
            </a:pPr>
            <a:r>
              <a:rPr lang="ar-SA" sz="1800" b="1" dirty="0">
                <a:latin typeface="Sakkal Majalla" panose="02000000000000000000" pitchFamily="2" charset="-78"/>
                <a:cs typeface="Sakkal Majalla" panose="02000000000000000000" pitchFamily="2" charset="-78"/>
              </a:rPr>
              <a:t>استراتيجيات الاستقرار:</a:t>
            </a:r>
            <a:endParaRPr lang="en-US" sz="1800" b="1" dirty="0">
              <a:latin typeface="Sakkal Majalla" panose="02000000000000000000" pitchFamily="2" charset="-78"/>
              <a:cs typeface="Sakkal Majalla" panose="02000000000000000000" pitchFamily="2" charset="-78"/>
            </a:endParaRPr>
          </a:p>
          <a:p>
            <a:pPr algn="just">
              <a:lnSpc>
                <a:spcPct val="100000"/>
              </a:lnSpc>
            </a:pPr>
            <a:r>
              <a:rPr lang="ar-SA" sz="1800" dirty="0">
                <a:latin typeface="Sakkal Majalla" panose="02000000000000000000" pitchFamily="2" charset="-78"/>
                <a:cs typeface="Sakkal Majalla" panose="02000000000000000000" pitchFamily="2" charset="-78"/>
              </a:rPr>
              <a:t>ستطبق استراتيجية الاستقرار (الاستمرار في الوضع الحالي) فيما يتعلق بنوعية بعض الخدمات المتصلة بالدعم لبعض الفئات المستفيدة والتي لا يمكن الاستغناء عنها بأي حال من الأحوال نظراً لظروفهم المعيشية الصعبة.</a:t>
            </a:r>
            <a:endParaRPr lang="en-US" sz="1800" dirty="0">
              <a:latin typeface="Sakkal Majalla" panose="02000000000000000000" pitchFamily="2" charset="-78"/>
              <a:cs typeface="Sakkal Majalla" panose="02000000000000000000" pitchFamily="2" charset="-78"/>
            </a:endParaRPr>
          </a:p>
          <a:p>
            <a:pPr algn="just">
              <a:lnSpc>
                <a:spcPct val="100000"/>
              </a:lnSpc>
            </a:pPr>
            <a:r>
              <a:rPr lang="ar-SA" sz="1800" b="1" dirty="0">
                <a:latin typeface="Sakkal Majalla" panose="02000000000000000000" pitchFamily="2" charset="-78"/>
                <a:cs typeface="Sakkal Majalla" panose="02000000000000000000" pitchFamily="2" charset="-78"/>
              </a:rPr>
              <a:t>استراتيجيات الانكماش:</a:t>
            </a:r>
            <a:endParaRPr lang="en-US" sz="1800" b="1" dirty="0">
              <a:latin typeface="Sakkal Majalla" panose="02000000000000000000" pitchFamily="2" charset="-78"/>
              <a:cs typeface="Sakkal Majalla" panose="02000000000000000000" pitchFamily="2" charset="-78"/>
            </a:endParaRPr>
          </a:p>
          <a:p>
            <a:pPr algn="just">
              <a:lnSpc>
                <a:spcPct val="100000"/>
              </a:lnSpc>
            </a:pPr>
            <a:r>
              <a:rPr lang="ar-SA" sz="1800" dirty="0">
                <a:latin typeface="Sakkal Majalla" panose="02000000000000000000" pitchFamily="2" charset="-78"/>
                <a:cs typeface="Sakkal Majalla" panose="02000000000000000000" pitchFamily="2" charset="-78"/>
              </a:rPr>
              <a:t>سيتم تطبيق استراتيجية الانكماش أو الانحسار في بعض أنشطة الجمعية المتعلقة بالمساعدات المالية المباشرة للمستفيدين الذين يحصلون على دعم من جهات أخرى مثل الضمان الاجتماعي أو جمعيات أخرى ، وسيقتصر تدخل الجمعية في مثل هذه الحالات على الحالات الطارئة أو التي ليس لها مصدر دخل مالي أو أن يثبت للجمعية أن الدعم الذي يحصلون عليه لا يكفي لسد الحد الأدنى من الاحتياج.</a:t>
            </a:r>
            <a:endParaRPr lang="en-US" sz="1800" dirty="0">
              <a:latin typeface="Sakkal Majalla" panose="02000000000000000000" pitchFamily="2" charset="-78"/>
              <a:cs typeface="Sakkal Majalla" panose="02000000000000000000" pitchFamily="2" charset="-78"/>
            </a:endParaRPr>
          </a:p>
          <a:p>
            <a:pPr algn="just">
              <a:lnSpc>
                <a:spcPct val="150000"/>
              </a:lnSpc>
            </a:pPr>
            <a:r>
              <a:rPr lang="ar-SA" sz="1600" dirty="0"/>
              <a:t> </a:t>
            </a:r>
            <a:endParaRPr lang="ar-SA" sz="1200" dirty="0">
              <a:solidFill>
                <a:srgbClr val="0070C0"/>
              </a:solidFill>
              <a:latin typeface="GE SS Two Medium" panose="020A0503020102020204" pitchFamily="18" charset="-78"/>
              <a:ea typeface="GE SS Two Medium" panose="020A0503020102020204" pitchFamily="18" charset="-78"/>
              <a:cs typeface="GE SS Two Medium" panose="020A0503020102020204" pitchFamily="18" charset="-78"/>
            </a:endParaRPr>
          </a:p>
          <a:p>
            <a:pPr algn="just" fontAlgn="t">
              <a:lnSpc>
                <a:spcPct val="220000"/>
              </a:lnSpc>
            </a:pPr>
            <a:r>
              <a:rPr lang="ar-SA" sz="1400" dirty="0"/>
              <a:t>   </a:t>
            </a:r>
            <a:endParaRPr lang="ar-SA" sz="1100" dirty="0">
              <a:solidFill>
                <a:srgbClr val="0070C0"/>
              </a:solidFill>
              <a:latin typeface="GE SS Two Medium" panose="020A0503020102020204" pitchFamily="18" charset="-78"/>
              <a:ea typeface="GE SS Two Medium" panose="020A0503020102020204" pitchFamily="18" charset="-78"/>
              <a:cs typeface="GE SS Two Medium" panose="020A0503020102020204" pitchFamily="18" charset="-78"/>
            </a:endParaRPr>
          </a:p>
        </p:txBody>
      </p:sp>
      <p:sp>
        <p:nvSpPr>
          <p:cNvPr id="9" name="عنصر نائب للتذييل 8">
            <a:extLst>
              <a:ext uri="{FF2B5EF4-FFF2-40B4-BE49-F238E27FC236}">
                <a16:creationId xmlns:a16="http://schemas.microsoft.com/office/drawing/2014/main" id="{7CAC8027-111E-0BD0-4422-AF23A2C63FC7}"/>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10" name="عنصر نائب لرقم الشريحة 9">
            <a:extLst>
              <a:ext uri="{FF2B5EF4-FFF2-40B4-BE49-F238E27FC236}">
                <a16:creationId xmlns:a16="http://schemas.microsoft.com/office/drawing/2014/main" id="{A75DB36C-893F-A287-8B2A-04B4A1C6D265}"/>
              </a:ext>
            </a:extLst>
          </p:cNvPr>
          <p:cNvSpPr>
            <a:spLocks noGrp="1"/>
          </p:cNvSpPr>
          <p:nvPr>
            <p:ph type="sldNum" sz="quarter" idx="12"/>
          </p:nvPr>
        </p:nvSpPr>
        <p:spPr/>
        <p:txBody>
          <a:bodyPr/>
          <a:lstStyle/>
          <a:p>
            <a:fld id="{501ED04E-D395-4889-B0AB-32BA2BD69EE6}" type="slidenum">
              <a:rPr lang="ar-SA" smtClean="0"/>
              <a:t>12</a:t>
            </a:fld>
            <a:endParaRPr lang="ar-SA"/>
          </a:p>
        </p:txBody>
      </p:sp>
      <p:sp>
        <p:nvSpPr>
          <p:cNvPr id="2" name="مستطيل 1"/>
          <p:cNvSpPr/>
          <p:nvPr/>
        </p:nvSpPr>
        <p:spPr>
          <a:xfrm>
            <a:off x="5151912" y="547783"/>
            <a:ext cx="1702710" cy="400110"/>
          </a:xfrm>
          <a:prstGeom prst="rect">
            <a:avLst/>
          </a:prstGeom>
        </p:spPr>
        <p:txBody>
          <a:bodyPr wrap="none">
            <a:spAutoFit/>
          </a:bodyPr>
          <a:lstStyle/>
          <a:p>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استراتيجيات العمل</a:t>
            </a:r>
          </a:p>
        </p:txBody>
      </p:sp>
      <p:grpSp>
        <p:nvGrpSpPr>
          <p:cNvPr id="4" name="مجموعة 3"/>
          <p:cNvGrpSpPr/>
          <p:nvPr/>
        </p:nvGrpSpPr>
        <p:grpSpPr>
          <a:xfrm>
            <a:off x="1214582" y="2642142"/>
            <a:ext cx="9208647" cy="4094727"/>
            <a:chOff x="1148302" y="2360196"/>
            <a:chExt cx="9305320" cy="4667528"/>
          </a:xfrm>
        </p:grpSpPr>
        <p:grpSp>
          <p:nvGrpSpPr>
            <p:cNvPr id="18" name="مجموعة 17"/>
            <p:cNvGrpSpPr/>
            <p:nvPr/>
          </p:nvGrpSpPr>
          <p:grpSpPr>
            <a:xfrm>
              <a:off x="1148302" y="2360196"/>
              <a:ext cx="8818996" cy="3244137"/>
              <a:chOff x="1397011" y="2497279"/>
              <a:chExt cx="8818996" cy="3244137"/>
            </a:xfrm>
          </p:grpSpPr>
          <p:sp>
            <p:nvSpPr>
              <p:cNvPr id="12" name="مستطيل 11"/>
              <p:cNvSpPr/>
              <p:nvPr/>
            </p:nvSpPr>
            <p:spPr>
              <a:xfrm>
                <a:off x="1471050" y="2497279"/>
                <a:ext cx="8668513" cy="385913"/>
              </a:xfrm>
              <a:prstGeom prst="rect">
                <a:avLst/>
              </a:prstGeom>
            </p:spPr>
            <p:txBody>
              <a:bodyPr wrap="square">
                <a:spAutoFit/>
              </a:bodyPr>
              <a:lstStyle/>
              <a:p>
                <a:pPr algn="just" rtl="1"/>
                <a:endParaRPr lang="en-US" sz="1600" dirty="0">
                  <a:latin typeface="Aljazeera" panose="02000000000000000000" pitchFamily="2" charset="-78"/>
                  <a:ea typeface="GE SS Two Medium" panose="020A0503020102020204" pitchFamily="18" charset="-78"/>
                  <a:cs typeface="Aljazeera" panose="02000000000000000000" pitchFamily="2" charset="-78"/>
                </a:endParaRPr>
              </a:p>
            </p:txBody>
          </p:sp>
          <p:sp>
            <p:nvSpPr>
              <p:cNvPr id="13" name="مستطيل 12"/>
              <p:cNvSpPr/>
              <p:nvPr/>
            </p:nvSpPr>
            <p:spPr>
              <a:xfrm>
                <a:off x="1415052" y="3194203"/>
                <a:ext cx="8668513" cy="385913"/>
              </a:xfrm>
              <a:prstGeom prst="rect">
                <a:avLst/>
              </a:prstGeom>
            </p:spPr>
            <p:txBody>
              <a:bodyPr wrap="square">
                <a:spAutoFit/>
              </a:bodyPr>
              <a:lstStyle/>
              <a:p>
                <a:pPr algn="just" rtl="1"/>
                <a:endParaRPr lang="ar-SA" sz="1600" dirty="0">
                  <a:latin typeface="Aljazeera" panose="02000000000000000000" pitchFamily="2" charset="-78"/>
                  <a:ea typeface="GE SS Two Medium" panose="020A0503020102020204" pitchFamily="18" charset="-78"/>
                  <a:cs typeface="Aljazeera" panose="02000000000000000000" pitchFamily="2" charset="-78"/>
                </a:endParaRPr>
              </a:p>
            </p:txBody>
          </p:sp>
          <p:sp>
            <p:nvSpPr>
              <p:cNvPr id="14" name="مستطيل 13"/>
              <p:cNvSpPr/>
              <p:nvPr/>
            </p:nvSpPr>
            <p:spPr>
              <a:xfrm>
                <a:off x="1397011" y="3920272"/>
                <a:ext cx="8686555" cy="385913"/>
              </a:xfrm>
              <a:prstGeom prst="rect">
                <a:avLst/>
              </a:prstGeom>
            </p:spPr>
            <p:txBody>
              <a:bodyPr wrap="square">
                <a:spAutoFit/>
              </a:bodyPr>
              <a:lstStyle/>
              <a:p>
                <a:pPr algn="just" rtl="1"/>
                <a:endParaRPr lang="ar-SA" sz="1600" dirty="0">
                  <a:latin typeface="Aljazeera" panose="02000000000000000000" pitchFamily="2" charset="-78"/>
                  <a:ea typeface="GE SS Two Medium" panose="020A0503020102020204" pitchFamily="18" charset="-78"/>
                  <a:cs typeface="Aljazeera" panose="02000000000000000000" pitchFamily="2" charset="-78"/>
                </a:endParaRPr>
              </a:p>
            </p:txBody>
          </p:sp>
          <p:sp>
            <p:nvSpPr>
              <p:cNvPr id="16" name="مستطيل 15"/>
              <p:cNvSpPr/>
              <p:nvPr/>
            </p:nvSpPr>
            <p:spPr>
              <a:xfrm>
                <a:off x="1527048" y="4639647"/>
                <a:ext cx="8629407" cy="385913"/>
              </a:xfrm>
              <a:prstGeom prst="rect">
                <a:avLst/>
              </a:prstGeom>
            </p:spPr>
            <p:txBody>
              <a:bodyPr wrap="square">
                <a:spAutoFit/>
              </a:bodyPr>
              <a:lstStyle/>
              <a:p>
                <a:pPr algn="just" rtl="1"/>
                <a:endParaRPr lang="ar-SA" sz="1600" dirty="0"/>
              </a:p>
            </p:txBody>
          </p:sp>
          <p:sp>
            <p:nvSpPr>
              <p:cNvPr id="17" name="مستطيل 16"/>
              <p:cNvSpPr/>
              <p:nvPr/>
            </p:nvSpPr>
            <p:spPr>
              <a:xfrm>
                <a:off x="1595745" y="5355503"/>
                <a:ext cx="8620262" cy="385913"/>
              </a:xfrm>
              <a:prstGeom prst="rect">
                <a:avLst/>
              </a:prstGeom>
            </p:spPr>
            <p:txBody>
              <a:bodyPr wrap="square">
                <a:spAutoFit/>
              </a:bodyPr>
              <a:lstStyle/>
              <a:p>
                <a:pPr algn="just" rtl="1"/>
                <a:endParaRPr lang="ar-SA" sz="1600" dirty="0">
                  <a:latin typeface="Aljazeera" panose="02000000000000000000" pitchFamily="2" charset="-78"/>
                  <a:ea typeface="GE SS Two Medium" panose="020A0503020102020204" pitchFamily="18" charset="-78"/>
                  <a:cs typeface="Aljazeera" panose="02000000000000000000" pitchFamily="2" charset="-78"/>
                </a:endParaRPr>
              </a:p>
            </p:txBody>
          </p:sp>
        </p:grpSp>
        <p:sp>
          <p:nvSpPr>
            <p:cNvPr id="24" name="مستطيل 23"/>
            <p:cNvSpPr/>
            <p:nvPr/>
          </p:nvSpPr>
          <p:spPr>
            <a:xfrm>
              <a:off x="10266952" y="6641811"/>
              <a:ext cx="186670" cy="385913"/>
            </a:xfrm>
            <a:prstGeom prst="rect">
              <a:avLst/>
            </a:prstGeom>
          </p:spPr>
          <p:txBody>
            <a:bodyPr wrap="none">
              <a:spAutoFit/>
            </a:bodyPr>
            <a:lstStyle/>
            <a:p>
              <a:endParaRPr lang="ar-SA" sz="1600" dirty="0"/>
            </a:p>
          </p:txBody>
        </p:sp>
      </p:grpSp>
    </p:spTree>
    <p:extLst>
      <p:ext uri="{BB962C8B-B14F-4D97-AF65-F5344CB8AC3E}">
        <p14:creationId xmlns:p14="http://schemas.microsoft.com/office/powerpoint/2010/main" val="19610631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فرعي 4"/>
          <p:cNvSpPr>
            <a:spLocks noGrp="1"/>
          </p:cNvSpPr>
          <p:nvPr>
            <p:ph type="subTitle" idx="1"/>
          </p:nvPr>
        </p:nvSpPr>
        <p:spPr>
          <a:xfrm>
            <a:off x="1062182" y="1373001"/>
            <a:ext cx="10175358" cy="896967"/>
          </a:xfrm>
        </p:spPr>
        <p:txBody>
          <a:bodyPr>
            <a:noAutofit/>
          </a:bodyPr>
          <a:lstStyle/>
          <a:p>
            <a:pPr algn="just">
              <a:lnSpc>
                <a:spcPct val="150000"/>
              </a:lnSpc>
            </a:pPr>
            <a:r>
              <a:rPr lang="ar-SA" sz="1800" dirty="0">
                <a:latin typeface="Sakkal Majalla" panose="02000000000000000000" pitchFamily="2" charset="-78"/>
                <a:cs typeface="Sakkal Majalla" panose="02000000000000000000" pitchFamily="2" charset="-78"/>
              </a:rPr>
              <a:t>تلتزم جمعية الكلابية الخيرية للخدمات الاجتماعية  بأعلى مستويات الجودة في مبادراتها ومشاريعها وبرامجها ونشر ودعم المعرفة والتوعية لتمكين المجتمع المحلي من مواجهة التحديات المتعلقة بالتنمية وتلبية احتياجات المستفيدين ومن ذلك :-</a:t>
            </a:r>
            <a:endParaRPr lang="ar-SA" sz="1200" dirty="0">
              <a:latin typeface="Aljazeera" panose="02000000000000000000" pitchFamily="2" charset="-78"/>
              <a:ea typeface="GE SS Two Medium" panose="020A0503020102020204" pitchFamily="18" charset="-78"/>
              <a:cs typeface="Aljazeera" panose="02000000000000000000" pitchFamily="2" charset="-78"/>
            </a:endParaRPr>
          </a:p>
          <a:p>
            <a:pPr algn="just">
              <a:lnSpc>
                <a:spcPct val="150000"/>
              </a:lnSpc>
            </a:pPr>
            <a:endParaRPr lang="en-US" sz="1600" dirty="0">
              <a:solidFill>
                <a:srgbClr val="0070C0"/>
              </a:solidFill>
              <a:latin typeface="Aljazeera" panose="02000000000000000000" pitchFamily="2" charset="-78"/>
              <a:ea typeface="GE SS Two Medium" panose="020A0503020102020204" pitchFamily="18" charset="-78"/>
              <a:cs typeface="Aljazeera" panose="02000000000000000000" pitchFamily="2" charset="-78"/>
            </a:endParaRPr>
          </a:p>
          <a:p>
            <a:pPr algn="just"/>
            <a:endParaRPr lang="ar-SA" sz="1200" dirty="0">
              <a:solidFill>
                <a:srgbClr val="0070C0"/>
              </a:solidFill>
              <a:latin typeface="GE SS Two Medium" panose="020A0503020102020204" pitchFamily="18" charset="-78"/>
              <a:ea typeface="GE SS Two Medium" panose="020A0503020102020204" pitchFamily="18" charset="-78"/>
              <a:cs typeface="GE SS Two Medium" panose="020A0503020102020204" pitchFamily="18" charset="-78"/>
            </a:endParaRPr>
          </a:p>
          <a:p>
            <a:pPr algn="just"/>
            <a:endParaRPr lang="ar-SA" sz="1200" dirty="0">
              <a:solidFill>
                <a:srgbClr val="0070C0"/>
              </a:solidFill>
              <a:latin typeface="GE SS Two Medium" panose="020A0503020102020204" pitchFamily="18" charset="-78"/>
              <a:ea typeface="GE SS Two Medium" panose="020A0503020102020204" pitchFamily="18" charset="-78"/>
              <a:cs typeface="GE SS Two Medium" panose="020A0503020102020204" pitchFamily="18" charset="-78"/>
            </a:endParaRPr>
          </a:p>
          <a:p>
            <a:pPr algn="just" fontAlgn="t">
              <a:lnSpc>
                <a:spcPct val="220000"/>
              </a:lnSpc>
            </a:pPr>
            <a:r>
              <a:rPr lang="ar-SA" sz="1400" dirty="0"/>
              <a:t>   </a:t>
            </a:r>
            <a:endParaRPr lang="ar-SA" sz="1100" dirty="0">
              <a:solidFill>
                <a:srgbClr val="0070C0"/>
              </a:solidFill>
              <a:latin typeface="GE SS Two Medium" panose="020A0503020102020204" pitchFamily="18" charset="-78"/>
              <a:ea typeface="GE SS Two Medium" panose="020A0503020102020204" pitchFamily="18" charset="-78"/>
              <a:cs typeface="GE SS Two Medium" panose="020A0503020102020204" pitchFamily="18" charset="-78"/>
            </a:endParaRPr>
          </a:p>
        </p:txBody>
      </p:sp>
      <p:sp>
        <p:nvSpPr>
          <p:cNvPr id="10" name="عنصر نائب للتذييل 9">
            <a:extLst>
              <a:ext uri="{FF2B5EF4-FFF2-40B4-BE49-F238E27FC236}">
                <a16:creationId xmlns:a16="http://schemas.microsoft.com/office/drawing/2014/main" id="{A9E06905-758C-D2E7-B960-CA2F0E8DEFBE}"/>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11" name="عنصر نائب لرقم الشريحة 10">
            <a:extLst>
              <a:ext uri="{FF2B5EF4-FFF2-40B4-BE49-F238E27FC236}">
                <a16:creationId xmlns:a16="http://schemas.microsoft.com/office/drawing/2014/main" id="{9C65B7CD-BA64-3E16-D7D6-73E98A452C85}"/>
              </a:ext>
            </a:extLst>
          </p:cNvPr>
          <p:cNvSpPr>
            <a:spLocks noGrp="1"/>
          </p:cNvSpPr>
          <p:nvPr>
            <p:ph type="sldNum" sz="quarter" idx="12"/>
          </p:nvPr>
        </p:nvSpPr>
        <p:spPr/>
        <p:txBody>
          <a:bodyPr/>
          <a:lstStyle/>
          <a:p>
            <a:fld id="{501ED04E-D395-4889-B0AB-32BA2BD69EE6}" type="slidenum">
              <a:rPr lang="ar-SA" smtClean="0"/>
              <a:t>13</a:t>
            </a:fld>
            <a:endParaRPr lang="ar-SA"/>
          </a:p>
        </p:txBody>
      </p:sp>
      <p:sp>
        <p:nvSpPr>
          <p:cNvPr id="2" name="مستطيل 1"/>
          <p:cNvSpPr/>
          <p:nvPr/>
        </p:nvSpPr>
        <p:spPr>
          <a:xfrm>
            <a:off x="5546761" y="723810"/>
            <a:ext cx="1343637" cy="400110"/>
          </a:xfrm>
          <a:prstGeom prst="rect">
            <a:avLst/>
          </a:prstGeom>
        </p:spPr>
        <p:txBody>
          <a:bodyPr wrap="none">
            <a:spAutoFit/>
          </a:bodyPr>
          <a:lstStyle/>
          <a:p>
            <a:r>
              <a:rPr lang="ar-SA" sz="2000" b="1" dirty="0">
                <a:latin typeface="Sakkal Majalla" panose="02000000000000000000" pitchFamily="2" charset="-78"/>
                <a:ea typeface="GE SS Two Light" panose="020A0503020102020204" pitchFamily="18" charset="-78"/>
                <a:cs typeface="Sakkal Majalla" panose="02000000000000000000" pitchFamily="2" charset="-78"/>
              </a:rPr>
              <a:t>سياسات</a:t>
            </a:r>
            <a:r>
              <a:rPr lang="ar-SA" sz="2000" b="1" dirty="0">
                <a:solidFill>
                  <a:srgbClr val="C00000"/>
                </a:solidFill>
                <a:latin typeface="Sakkal Majalla" panose="02000000000000000000" pitchFamily="2" charset="-78"/>
                <a:ea typeface="GE SS Two Light" panose="020A0503020102020204" pitchFamily="18" charset="-78"/>
                <a:cs typeface="Sakkal Majalla" panose="02000000000000000000" pitchFamily="2" charset="-78"/>
              </a:rPr>
              <a:t> </a:t>
            </a: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العمل</a:t>
            </a:r>
          </a:p>
        </p:txBody>
      </p:sp>
      <p:grpSp>
        <p:nvGrpSpPr>
          <p:cNvPr id="4" name="مجموعة 3"/>
          <p:cNvGrpSpPr/>
          <p:nvPr/>
        </p:nvGrpSpPr>
        <p:grpSpPr>
          <a:xfrm>
            <a:off x="1214582" y="2642142"/>
            <a:ext cx="9208647" cy="4094727"/>
            <a:chOff x="1148302" y="2360196"/>
            <a:chExt cx="9305320" cy="4667528"/>
          </a:xfrm>
        </p:grpSpPr>
        <p:grpSp>
          <p:nvGrpSpPr>
            <p:cNvPr id="18" name="مجموعة 17"/>
            <p:cNvGrpSpPr/>
            <p:nvPr/>
          </p:nvGrpSpPr>
          <p:grpSpPr>
            <a:xfrm>
              <a:off x="1148302" y="2360196"/>
              <a:ext cx="8818996" cy="3244137"/>
              <a:chOff x="1397011" y="2497279"/>
              <a:chExt cx="8818996" cy="3244137"/>
            </a:xfrm>
          </p:grpSpPr>
          <p:sp>
            <p:nvSpPr>
              <p:cNvPr id="12" name="مستطيل 11"/>
              <p:cNvSpPr/>
              <p:nvPr/>
            </p:nvSpPr>
            <p:spPr>
              <a:xfrm>
                <a:off x="1471050" y="2497279"/>
                <a:ext cx="8668513" cy="385913"/>
              </a:xfrm>
              <a:prstGeom prst="rect">
                <a:avLst/>
              </a:prstGeom>
            </p:spPr>
            <p:txBody>
              <a:bodyPr wrap="square">
                <a:spAutoFit/>
              </a:bodyPr>
              <a:lstStyle/>
              <a:p>
                <a:pPr algn="just" rtl="1"/>
                <a:endParaRPr lang="en-US" sz="1600" dirty="0">
                  <a:latin typeface="Aljazeera" panose="02000000000000000000" pitchFamily="2" charset="-78"/>
                  <a:ea typeface="GE SS Two Medium" panose="020A0503020102020204" pitchFamily="18" charset="-78"/>
                  <a:cs typeface="Aljazeera" panose="02000000000000000000" pitchFamily="2" charset="-78"/>
                </a:endParaRPr>
              </a:p>
            </p:txBody>
          </p:sp>
          <p:sp>
            <p:nvSpPr>
              <p:cNvPr id="13" name="مستطيل 12"/>
              <p:cNvSpPr/>
              <p:nvPr/>
            </p:nvSpPr>
            <p:spPr>
              <a:xfrm>
                <a:off x="1415052" y="3194203"/>
                <a:ext cx="8668513" cy="385913"/>
              </a:xfrm>
              <a:prstGeom prst="rect">
                <a:avLst/>
              </a:prstGeom>
            </p:spPr>
            <p:txBody>
              <a:bodyPr wrap="square">
                <a:spAutoFit/>
              </a:bodyPr>
              <a:lstStyle/>
              <a:p>
                <a:pPr algn="just" rtl="1"/>
                <a:endParaRPr lang="ar-SA" sz="1600" dirty="0">
                  <a:latin typeface="Aljazeera" panose="02000000000000000000" pitchFamily="2" charset="-78"/>
                  <a:ea typeface="GE SS Two Medium" panose="020A0503020102020204" pitchFamily="18" charset="-78"/>
                  <a:cs typeface="Aljazeera" panose="02000000000000000000" pitchFamily="2" charset="-78"/>
                </a:endParaRPr>
              </a:p>
            </p:txBody>
          </p:sp>
          <p:sp>
            <p:nvSpPr>
              <p:cNvPr id="14" name="مستطيل 13"/>
              <p:cNvSpPr/>
              <p:nvPr/>
            </p:nvSpPr>
            <p:spPr>
              <a:xfrm>
                <a:off x="1397011" y="3920272"/>
                <a:ext cx="8686555" cy="385913"/>
              </a:xfrm>
              <a:prstGeom prst="rect">
                <a:avLst/>
              </a:prstGeom>
            </p:spPr>
            <p:txBody>
              <a:bodyPr wrap="square">
                <a:spAutoFit/>
              </a:bodyPr>
              <a:lstStyle/>
              <a:p>
                <a:pPr algn="just" rtl="1"/>
                <a:endParaRPr lang="ar-SA" sz="1600" dirty="0">
                  <a:latin typeface="Aljazeera" panose="02000000000000000000" pitchFamily="2" charset="-78"/>
                  <a:ea typeface="GE SS Two Medium" panose="020A0503020102020204" pitchFamily="18" charset="-78"/>
                  <a:cs typeface="Aljazeera" panose="02000000000000000000" pitchFamily="2" charset="-78"/>
                </a:endParaRPr>
              </a:p>
            </p:txBody>
          </p:sp>
          <p:sp>
            <p:nvSpPr>
              <p:cNvPr id="16" name="مستطيل 15"/>
              <p:cNvSpPr/>
              <p:nvPr/>
            </p:nvSpPr>
            <p:spPr>
              <a:xfrm>
                <a:off x="1527048" y="4639647"/>
                <a:ext cx="8629407" cy="385913"/>
              </a:xfrm>
              <a:prstGeom prst="rect">
                <a:avLst/>
              </a:prstGeom>
            </p:spPr>
            <p:txBody>
              <a:bodyPr wrap="square">
                <a:spAutoFit/>
              </a:bodyPr>
              <a:lstStyle/>
              <a:p>
                <a:pPr algn="just" rtl="1"/>
                <a:endParaRPr lang="ar-SA" sz="1600" dirty="0"/>
              </a:p>
            </p:txBody>
          </p:sp>
          <p:sp>
            <p:nvSpPr>
              <p:cNvPr id="17" name="مستطيل 16"/>
              <p:cNvSpPr/>
              <p:nvPr/>
            </p:nvSpPr>
            <p:spPr>
              <a:xfrm>
                <a:off x="1595745" y="5355503"/>
                <a:ext cx="8620262" cy="385913"/>
              </a:xfrm>
              <a:prstGeom prst="rect">
                <a:avLst/>
              </a:prstGeom>
            </p:spPr>
            <p:txBody>
              <a:bodyPr wrap="square">
                <a:spAutoFit/>
              </a:bodyPr>
              <a:lstStyle/>
              <a:p>
                <a:pPr algn="just" rtl="1"/>
                <a:endParaRPr lang="ar-SA" sz="1600" dirty="0">
                  <a:latin typeface="Aljazeera" panose="02000000000000000000" pitchFamily="2" charset="-78"/>
                  <a:ea typeface="GE SS Two Medium" panose="020A0503020102020204" pitchFamily="18" charset="-78"/>
                  <a:cs typeface="Aljazeera" panose="02000000000000000000" pitchFamily="2" charset="-78"/>
                </a:endParaRPr>
              </a:p>
            </p:txBody>
          </p:sp>
        </p:grpSp>
        <p:sp>
          <p:nvSpPr>
            <p:cNvPr id="24" name="مستطيل 23"/>
            <p:cNvSpPr/>
            <p:nvPr/>
          </p:nvSpPr>
          <p:spPr>
            <a:xfrm>
              <a:off x="10266952" y="6641811"/>
              <a:ext cx="186670" cy="385913"/>
            </a:xfrm>
            <a:prstGeom prst="rect">
              <a:avLst/>
            </a:prstGeom>
          </p:spPr>
          <p:txBody>
            <a:bodyPr wrap="none">
              <a:spAutoFit/>
            </a:bodyPr>
            <a:lstStyle/>
            <a:p>
              <a:endParaRPr lang="ar-SA" sz="1600" dirty="0"/>
            </a:p>
          </p:txBody>
        </p:sp>
      </p:grpSp>
      <p:graphicFrame>
        <p:nvGraphicFramePr>
          <p:cNvPr id="8" name="رسم تخطيطي 7"/>
          <p:cNvGraphicFramePr/>
          <p:nvPr>
            <p:extLst>
              <p:ext uri="{D42A27DB-BD31-4B8C-83A1-F6EECF244321}">
                <p14:modId xmlns:p14="http://schemas.microsoft.com/office/powerpoint/2010/main" val="1528486204"/>
              </p:ext>
            </p:extLst>
          </p:nvPr>
        </p:nvGraphicFramePr>
        <p:xfrm>
          <a:off x="1062182" y="2420872"/>
          <a:ext cx="10175358" cy="32778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09435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5489481" y="653006"/>
            <a:ext cx="1101584" cy="400110"/>
          </a:xfrm>
          <a:prstGeom prst="rect">
            <a:avLst/>
          </a:prstGeom>
        </p:spPr>
        <p:txBody>
          <a:bodyPr wrap="none">
            <a:spAutoFit/>
          </a:bodyPr>
          <a:lstStyle/>
          <a:p>
            <a:r>
              <a:rPr lang="ar-SA" sz="2000" b="1" dirty="0">
                <a:latin typeface="Sakkal Majalla" panose="02000000000000000000" pitchFamily="2" charset="-78"/>
                <a:ea typeface="GE SS Two Light" panose="020A0503020102020204" pitchFamily="18" charset="-78"/>
                <a:cs typeface="Sakkal Majalla" panose="02000000000000000000" pitchFamily="2" charset="-78"/>
              </a:rPr>
              <a:t>مجال</a:t>
            </a:r>
            <a:r>
              <a:rPr lang="ar-SA" b="1" dirty="0">
                <a:solidFill>
                  <a:srgbClr val="C00000"/>
                </a:solidFill>
                <a:latin typeface="Sakkal Majalla" panose="02000000000000000000" pitchFamily="2" charset="-78"/>
                <a:ea typeface="GE SS Two Light" panose="020A0503020102020204" pitchFamily="18" charset="-78"/>
                <a:cs typeface="Sakkal Majalla" panose="02000000000000000000" pitchFamily="2" charset="-78"/>
              </a:rPr>
              <a:t> </a:t>
            </a: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العمل</a:t>
            </a:r>
          </a:p>
        </p:txBody>
      </p:sp>
      <p:sp>
        <p:nvSpPr>
          <p:cNvPr id="4" name="مربع نص 3"/>
          <p:cNvSpPr txBox="1"/>
          <p:nvPr/>
        </p:nvSpPr>
        <p:spPr>
          <a:xfrm>
            <a:off x="1456217" y="1233933"/>
            <a:ext cx="9519167" cy="2135200"/>
          </a:xfrm>
          <a:prstGeom prst="rect">
            <a:avLst/>
          </a:prstGeom>
          <a:noFill/>
        </p:spPr>
        <p:txBody>
          <a:bodyPr wrap="square" rtlCol="1">
            <a:spAutoFit/>
          </a:bodyPr>
          <a:lstStyle/>
          <a:p>
            <a:pPr algn="just" rtl="1">
              <a:lnSpc>
                <a:spcPct val="150000"/>
              </a:lnSpc>
            </a:pPr>
            <a:r>
              <a:rPr lang="ar-SA" dirty="0">
                <a:latin typeface="Sakkal Majalla" panose="02000000000000000000" pitchFamily="2" charset="-78"/>
                <a:cs typeface="Sakkal Majalla" panose="02000000000000000000" pitchFamily="2" charset="-78"/>
              </a:rPr>
              <a:t>تتركز مجمل أعمال الجمعية </a:t>
            </a:r>
            <a:r>
              <a:rPr lang="ar-SA" dirty="0" err="1">
                <a:latin typeface="Sakkal Majalla" panose="02000000000000000000" pitchFamily="2" charset="-78"/>
                <a:cs typeface="Sakkal Majalla" panose="02000000000000000000" pitchFamily="2" charset="-78"/>
              </a:rPr>
              <a:t>ومناشطها</a:t>
            </a:r>
            <a:r>
              <a:rPr lang="ar-SA" dirty="0">
                <a:latin typeface="Sakkal Majalla" panose="02000000000000000000" pitchFamily="2" charset="-78"/>
                <a:cs typeface="Sakkal Majalla" panose="02000000000000000000" pitchFamily="2" charset="-78"/>
              </a:rPr>
              <a:t> في ثلاثة محاور رئيسة وهي ( الرعاية ،  التنمية ، خدمة المجتمع ) حيث يركز المحور الأول على تقديم المساعدات والدعم المالي والعيني والرعاية الشاملة لكافة فئات المستفيدين ( رجال – نساء ) ويركز المحور الثاني على التنمية للتحول قدر المستطاع من الرعوية إلى التنموية لتمكين المستفيد من الاعتماد على نفسه بصورة مباشرة من خلال التأهيل والتدريب والدعم والمساندة ويشكل المحور الثالث مع المحور الأول والثاني مجال العمل من خلال تلمس حاجات المجتمع المتنوعة والمتجددة بتقديم خدمات اجتماعية متميزة ومستدامة تسهم بكفاءة  وفاعلية في دعم المجتمع المحلي ومنظومة التنمية الشاملة.</a:t>
            </a:r>
          </a:p>
        </p:txBody>
      </p:sp>
      <p:graphicFrame>
        <p:nvGraphicFramePr>
          <p:cNvPr id="6" name="رسم تخطيطي 5"/>
          <p:cNvGraphicFramePr/>
          <p:nvPr>
            <p:extLst>
              <p:ext uri="{D42A27DB-BD31-4B8C-83A1-F6EECF244321}">
                <p14:modId xmlns:p14="http://schemas.microsoft.com/office/powerpoint/2010/main" val="2217372991"/>
              </p:ext>
            </p:extLst>
          </p:nvPr>
        </p:nvGraphicFramePr>
        <p:xfrm>
          <a:off x="3347589" y="3416470"/>
          <a:ext cx="5736424" cy="31357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عنصر نائب للتذييل 8">
            <a:extLst>
              <a:ext uri="{FF2B5EF4-FFF2-40B4-BE49-F238E27FC236}">
                <a16:creationId xmlns:a16="http://schemas.microsoft.com/office/drawing/2014/main" id="{154384AA-A527-1054-68F8-D1B2A2708AA2}"/>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10" name="عنصر نائب لرقم الشريحة 9">
            <a:extLst>
              <a:ext uri="{FF2B5EF4-FFF2-40B4-BE49-F238E27FC236}">
                <a16:creationId xmlns:a16="http://schemas.microsoft.com/office/drawing/2014/main" id="{65C97316-B925-08E8-CF35-881451A23B1E}"/>
              </a:ext>
            </a:extLst>
          </p:cNvPr>
          <p:cNvSpPr>
            <a:spLocks noGrp="1"/>
          </p:cNvSpPr>
          <p:nvPr>
            <p:ph type="sldNum" sz="quarter" idx="12"/>
          </p:nvPr>
        </p:nvSpPr>
        <p:spPr/>
        <p:txBody>
          <a:bodyPr/>
          <a:lstStyle/>
          <a:p>
            <a:fld id="{501ED04E-D395-4889-B0AB-32BA2BD69EE6}" type="slidenum">
              <a:rPr lang="ar-SA" smtClean="0"/>
              <a:t>14</a:t>
            </a:fld>
            <a:endParaRPr lang="ar-SA"/>
          </a:p>
        </p:txBody>
      </p:sp>
    </p:spTree>
    <p:extLst>
      <p:ext uri="{BB962C8B-B14F-4D97-AF65-F5344CB8AC3E}">
        <p14:creationId xmlns:p14="http://schemas.microsoft.com/office/powerpoint/2010/main" val="13232408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419168" y="703804"/>
            <a:ext cx="1462260" cy="400110"/>
          </a:xfrm>
          <a:prstGeom prst="rect">
            <a:avLst/>
          </a:prstGeom>
        </p:spPr>
        <p:txBody>
          <a:bodyPr wrap="none">
            <a:spAutoFit/>
          </a:bodyPr>
          <a:lstStyle/>
          <a:p>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الفئات</a:t>
            </a:r>
            <a:r>
              <a:rPr lang="ar-SA" sz="2000" b="1" dirty="0">
                <a:solidFill>
                  <a:srgbClr val="C00000"/>
                </a:solidFill>
                <a:latin typeface="Sakkal Majalla" panose="02000000000000000000" pitchFamily="2" charset="-78"/>
                <a:ea typeface="GE SS Two Light" panose="020A0503020102020204" pitchFamily="18" charset="-78"/>
                <a:cs typeface="Sakkal Majalla" panose="02000000000000000000" pitchFamily="2" charset="-78"/>
              </a:rPr>
              <a:t> </a:t>
            </a: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المستهدفة</a:t>
            </a:r>
          </a:p>
        </p:txBody>
      </p:sp>
      <p:graphicFrame>
        <p:nvGraphicFramePr>
          <p:cNvPr id="7" name="رسم تخطيطي 6"/>
          <p:cNvGraphicFramePr/>
          <p:nvPr>
            <p:extLst>
              <p:ext uri="{D42A27DB-BD31-4B8C-83A1-F6EECF244321}">
                <p14:modId xmlns:p14="http://schemas.microsoft.com/office/powerpoint/2010/main" val="966084695"/>
              </p:ext>
            </p:extLst>
          </p:nvPr>
        </p:nvGraphicFramePr>
        <p:xfrm>
          <a:off x="1374511" y="1274029"/>
          <a:ext cx="9442978" cy="51327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عنصر نائب للتذييل 7">
            <a:extLst>
              <a:ext uri="{FF2B5EF4-FFF2-40B4-BE49-F238E27FC236}">
                <a16:creationId xmlns:a16="http://schemas.microsoft.com/office/drawing/2014/main" id="{C0198575-DFAF-EE74-3076-4F72CC2B2681}"/>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9" name="عنصر نائب لرقم الشريحة 8">
            <a:extLst>
              <a:ext uri="{FF2B5EF4-FFF2-40B4-BE49-F238E27FC236}">
                <a16:creationId xmlns:a16="http://schemas.microsoft.com/office/drawing/2014/main" id="{28D6A372-2BD6-9704-4487-06AB458F7FA2}"/>
              </a:ext>
            </a:extLst>
          </p:cNvPr>
          <p:cNvSpPr>
            <a:spLocks noGrp="1"/>
          </p:cNvSpPr>
          <p:nvPr>
            <p:ph type="sldNum" sz="quarter" idx="12"/>
          </p:nvPr>
        </p:nvSpPr>
        <p:spPr/>
        <p:txBody>
          <a:bodyPr/>
          <a:lstStyle/>
          <a:p>
            <a:fld id="{501ED04E-D395-4889-B0AB-32BA2BD69EE6}" type="slidenum">
              <a:rPr lang="ar-SA" smtClean="0"/>
              <a:t>15</a:t>
            </a:fld>
            <a:endParaRPr lang="ar-SA"/>
          </a:p>
        </p:txBody>
      </p:sp>
    </p:spTree>
    <p:extLst>
      <p:ext uri="{BB962C8B-B14F-4D97-AF65-F5344CB8AC3E}">
        <p14:creationId xmlns:p14="http://schemas.microsoft.com/office/powerpoint/2010/main" val="18332353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مجموعة 2">
            <a:extLst>
              <a:ext uri="{FF2B5EF4-FFF2-40B4-BE49-F238E27FC236}">
                <a16:creationId xmlns:a16="http://schemas.microsoft.com/office/drawing/2014/main" id="{68D0843C-DE60-4F93-A5BD-C05105E19E08}"/>
              </a:ext>
            </a:extLst>
          </p:cNvPr>
          <p:cNvGrpSpPr/>
          <p:nvPr/>
        </p:nvGrpSpPr>
        <p:grpSpPr>
          <a:xfrm>
            <a:off x="3056984" y="1511547"/>
            <a:ext cx="3039016" cy="2833813"/>
            <a:chOff x="4157111" y="1511547"/>
            <a:chExt cx="3039016" cy="2833813"/>
          </a:xfrm>
        </p:grpSpPr>
        <p:sp>
          <p:nvSpPr>
            <p:cNvPr id="6" name="عنوان 1"/>
            <p:cNvSpPr txBox="1">
              <a:spLocks/>
            </p:cNvSpPr>
            <p:nvPr/>
          </p:nvSpPr>
          <p:spPr>
            <a:xfrm>
              <a:off x="4157111" y="1511547"/>
              <a:ext cx="2741425" cy="2746554"/>
            </a:xfrm>
            <a:prstGeom prst="rect">
              <a:avLst/>
            </a:prstGeom>
          </p:spPr>
          <p:txBody>
            <a:bodyPr vert="horz" lIns="91440" tIns="45720" rIns="91440" bIns="45720" rtlCol="0" anchor="b">
              <a:normAutofit/>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gn="r">
                <a:lnSpc>
                  <a:spcPct val="200000"/>
                </a:lnSpc>
              </a:pPr>
              <a:r>
                <a:rPr lang="ar-SA" sz="2200" b="1"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ثانياً: منهجية التخطيط</a:t>
              </a:r>
            </a:p>
            <a:p>
              <a:pPr marL="285750" indent="-285750" algn="r">
                <a:lnSpc>
                  <a:spcPct val="160000"/>
                </a:lnSpc>
                <a:buFont typeface="Wingdings" panose="05000000000000000000" pitchFamily="2" charset="2"/>
                <a:buChar char="§"/>
              </a:pPr>
              <a:r>
                <a:rPr lang="ar-SA" sz="190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منهجية التخطيط </a:t>
              </a:r>
            </a:p>
            <a:p>
              <a:pPr marL="285750" indent="-285750" algn="r">
                <a:lnSpc>
                  <a:spcPct val="160000"/>
                </a:lnSpc>
                <a:buFont typeface="Wingdings" panose="05000000000000000000" pitchFamily="2" charset="2"/>
                <a:buChar char="§"/>
              </a:pPr>
              <a:r>
                <a:rPr lang="ar-SA" sz="190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 إجراءات إعداد الخطة </a:t>
              </a:r>
            </a:p>
            <a:p>
              <a:pPr marL="285750" indent="-285750" algn="r">
                <a:lnSpc>
                  <a:spcPct val="160000"/>
                </a:lnSpc>
                <a:buFont typeface="Wingdings" panose="05000000000000000000" pitchFamily="2" charset="2"/>
                <a:buChar char="§"/>
              </a:pPr>
              <a:r>
                <a:rPr lang="ar-SA" sz="190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 إطار التخطيط الاستراتيجي</a:t>
              </a:r>
            </a:p>
            <a:p>
              <a:pPr marL="285750" indent="-285750" algn="r">
                <a:lnSpc>
                  <a:spcPct val="160000"/>
                </a:lnSpc>
                <a:buFont typeface="Wingdings" panose="05000000000000000000" pitchFamily="2" charset="2"/>
                <a:buChar char="§"/>
              </a:pPr>
              <a:r>
                <a:rPr lang="ar-SA" sz="190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فريق التخطيط </a:t>
              </a:r>
            </a:p>
          </p:txBody>
        </p:sp>
        <p:pic>
          <p:nvPicPr>
            <p:cNvPr id="9" name="صورة 8">
              <a:extLst>
                <a:ext uri="{FF2B5EF4-FFF2-40B4-BE49-F238E27FC236}">
                  <a16:creationId xmlns:a16="http://schemas.microsoft.com/office/drawing/2014/main" id="{304EA5EB-FB7E-4C9A-BAC7-886EBA26B0BB}"/>
                </a:ext>
              </a:extLst>
            </p:cNvPr>
            <p:cNvPicPr>
              <a:picLocks noChangeAspect="1"/>
            </p:cNvPicPr>
            <p:nvPr/>
          </p:nvPicPr>
          <p:blipFill>
            <a:blip r:embed="rId2"/>
            <a:stretch>
              <a:fillRect/>
            </a:stretch>
          </p:blipFill>
          <p:spPr>
            <a:xfrm rot="16200000">
              <a:off x="6082647" y="3231880"/>
              <a:ext cx="2078181" cy="148779"/>
            </a:xfrm>
            <a:prstGeom prst="rect">
              <a:avLst/>
            </a:prstGeom>
          </p:spPr>
        </p:pic>
      </p:grpSp>
      <p:sp>
        <p:nvSpPr>
          <p:cNvPr id="5" name="عنصر نائب للتذييل 4">
            <a:extLst>
              <a:ext uri="{FF2B5EF4-FFF2-40B4-BE49-F238E27FC236}">
                <a16:creationId xmlns:a16="http://schemas.microsoft.com/office/drawing/2014/main" id="{9CE986E2-77B0-E89E-D556-480B23A51685}"/>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7" name="عنصر نائب لرقم الشريحة 6">
            <a:extLst>
              <a:ext uri="{FF2B5EF4-FFF2-40B4-BE49-F238E27FC236}">
                <a16:creationId xmlns:a16="http://schemas.microsoft.com/office/drawing/2014/main" id="{FFAEEDCD-8F0D-7285-4DDB-12C47BB2620E}"/>
              </a:ext>
            </a:extLst>
          </p:cNvPr>
          <p:cNvSpPr>
            <a:spLocks noGrp="1"/>
          </p:cNvSpPr>
          <p:nvPr>
            <p:ph type="sldNum" sz="quarter" idx="12"/>
          </p:nvPr>
        </p:nvSpPr>
        <p:spPr/>
        <p:txBody>
          <a:bodyPr/>
          <a:lstStyle/>
          <a:p>
            <a:fld id="{501ED04E-D395-4889-B0AB-32BA2BD69EE6}" type="slidenum">
              <a:rPr lang="ar-SA" smtClean="0"/>
              <a:t>16</a:t>
            </a:fld>
            <a:endParaRPr lang="ar-SA"/>
          </a:p>
        </p:txBody>
      </p:sp>
    </p:spTree>
    <p:extLst>
      <p:ext uri="{BB962C8B-B14F-4D97-AF65-F5344CB8AC3E}">
        <p14:creationId xmlns:p14="http://schemas.microsoft.com/office/powerpoint/2010/main" val="11870531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فرعي 4"/>
          <p:cNvSpPr>
            <a:spLocks noGrp="1"/>
          </p:cNvSpPr>
          <p:nvPr>
            <p:ph type="subTitle" idx="1"/>
          </p:nvPr>
        </p:nvSpPr>
        <p:spPr>
          <a:xfrm>
            <a:off x="1259677" y="1543152"/>
            <a:ext cx="9513510" cy="4149981"/>
          </a:xfrm>
        </p:spPr>
        <p:txBody>
          <a:bodyPr>
            <a:noAutofit/>
          </a:bodyPr>
          <a:lstStyle/>
          <a:p>
            <a:pPr algn="just">
              <a:lnSpc>
                <a:spcPct val="150000"/>
              </a:lnSpc>
            </a:pPr>
            <a:r>
              <a:rPr lang="ar-SA" sz="1800" dirty="0">
                <a:latin typeface="Sakkal Majalla" panose="02000000000000000000" pitchFamily="2" charset="-78"/>
                <a:cs typeface="Sakkal Majalla" panose="02000000000000000000" pitchFamily="2" charset="-78"/>
              </a:rPr>
              <a:t>يقوم بناء الاستراتيجية للجمعية للأعوام 2025م-2029م على إيجاد استراتيجية علمية تتوافق مع أصول وقواعد التخطيط الاستراتيجي انطلاقاً من وضع الرؤية والرسالة والقيم والتحليل البيئي للبيئتين الداخلية والخارجية ضمن خطة أولويات تراعي أهمية وأثر كل منها على الجمعية والمستفيدين وأصحاب المصلحة ، وقدتم بناء الخطة بمشاركة كافة الأطراف المعنية من شركاء ومستفيدين وأصحاب المصلحة بهدف الاستفادة من كافة المدخلات ووجهات النظر وردود الأفعال التي تساعدنا في بناء التوجهات الاستراتيجية للأعوام الخمسة القادمة بإذن الله تعالى.</a:t>
            </a:r>
          </a:p>
          <a:p>
            <a:pPr algn="just">
              <a:lnSpc>
                <a:spcPct val="150000"/>
              </a:lnSpc>
            </a:pPr>
            <a:r>
              <a:rPr lang="ar-SA" sz="1800" dirty="0">
                <a:latin typeface="Sakkal Majalla" panose="02000000000000000000" pitchFamily="2" charset="-78"/>
                <a:cs typeface="Sakkal Majalla" panose="02000000000000000000" pitchFamily="2" charset="-78"/>
              </a:rPr>
              <a:t>كما راعت المنهجية الواقعية في صياغة الأهداف الاستراتيجية ووضع مؤشرات احترافية للأداء وتوزيع للأدوار بين كافة الإدارات التنفيذية بهدف تنسيقها وتحديد مسؤوليات التنفيذ ليسهل متابعة أدائها في الخطط التشغيلية وفقاً لأولويات التنفيذ.</a:t>
            </a:r>
          </a:p>
          <a:p>
            <a:pPr algn="just">
              <a:lnSpc>
                <a:spcPct val="150000"/>
              </a:lnSpc>
            </a:pPr>
            <a:r>
              <a:rPr lang="ar-SA" sz="1800" dirty="0">
                <a:latin typeface="Sakkal Majalla" panose="02000000000000000000" pitchFamily="2" charset="-78"/>
                <a:cs typeface="Sakkal Majalla" panose="02000000000000000000" pitchFamily="2" charset="-78"/>
              </a:rPr>
              <a:t>وقد تم إجراء التحليل البيئي باستخدام أسلوب (</a:t>
            </a:r>
            <a:r>
              <a:rPr lang="en-US" sz="1800" dirty="0">
                <a:latin typeface="Sakkal Majalla" panose="02000000000000000000" pitchFamily="2" charset="-78"/>
                <a:cs typeface="Sakkal Majalla" panose="02000000000000000000" pitchFamily="2" charset="-78"/>
              </a:rPr>
              <a:t>SWOT</a:t>
            </a:r>
            <a:r>
              <a:rPr lang="ar-SA" sz="1800" dirty="0">
                <a:latin typeface="Sakkal Majalla" panose="02000000000000000000" pitchFamily="2" charset="-78"/>
                <a:cs typeface="Sakkal Majalla" panose="02000000000000000000" pitchFamily="2" charset="-78"/>
              </a:rPr>
              <a:t>) للتحليل البيئي واعتماد نموذج ( </a:t>
            </a:r>
            <a:r>
              <a:rPr lang="ar-SA" sz="1800" dirty="0" err="1">
                <a:latin typeface="Sakkal Majalla" panose="02000000000000000000" pitchFamily="2" charset="-78"/>
                <a:cs typeface="Sakkal Majalla" panose="02000000000000000000" pitchFamily="2" charset="-78"/>
              </a:rPr>
              <a:t>ماكنزي</a:t>
            </a:r>
            <a:r>
              <a:rPr lang="ar-SA" sz="1800" dirty="0">
                <a:latin typeface="Sakkal Majalla" panose="02000000000000000000" pitchFamily="2" charset="-78"/>
                <a:cs typeface="Sakkal Majalla" panose="02000000000000000000" pitchFamily="2" charset="-78"/>
              </a:rPr>
              <a:t> ) لتحليل البيئة الداخلية ونموذج (</a:t>
            </a:r>
            <a:r>
              <a:rPr lang="en-US" sz="1800" dirty="0">
                <a:latin typeface="Sakkal Majalla" panose="02000000000000000000" pitchFamily="2" charset="-78"/>
                <a:cs typeface="Sakkal Majalla" panose="02000000000000000000" pitchFamily="2" charset="-78"/>
              </a:rPr>
              <a:t>PESTEL</a:t>
            </a:r>
            <a:r>
              <a:rPr lang="ar-SA" sz="1800" dirty="0">
                <a:latin typeface="Sakkal Majalla" panose="02000000000000000000" pitchFamily="2" charset="-78"/>
                <a:cs typeface="Sakkal Majalla" panose="02000000000000000000" pitchFamily="2" charset="-78"/>
              </a:rPr>
              <a:t>) لتحليل البيئة الخارجية بهدف بيان المؤثرات الداخلية والخارجية على أعمال الجمعية وتحديد نقاط القوة والضعف والفرص والتهديدات وصولاً لبناء الاستراتيجية والبرامج والمبادرات المنبثقة عنها والشكل التالي يبين ملخصاً لمنهجية العمل المتبعة:</a:t>
            </a:r>
            <a:endParaRPr lang="ar-SA" sz="1600" dirty="0">
              <a:latin typeface="Sakkal Majalla" panose="02000000000000000000" pitchFamily="2" charset="-78"/>
              <a:cs typeface="Sakkal Majalla" panose="02000000000000000000" pitchFamily="2" charset="-78"/>
            </a:endParaRPr>
          </a:p>
          <a:p>
            <a:pPr algn="just">
              <a:lnSpc>
                <a:spcPct val="150000"/>
              </a:lnSpc>
            </a:pPr>
            <a:br>
              <a:rPr lang="ar-SA" sz="1600" dirty="0"/>
            </a:br>
            <a:endParaRPr lang="en-US" sz="1600" dirty="0">
              <a:latin typeface="GE SS Two Light" panose="020A0503020102020204" pitchFamily="18" charset="-78"/>
              <a:ea typeface="GE SS Two Light" panose="020A0503020102020204" pitchFamily="18" charset="-78"/>
              <a:cs typeface="GE SS Two Light" panose="020A0503020102020204" pitchFamily="18" charset="-78"/>
            </a:endParaRPr>
          </a:p>
          <a:p>
            <a:pPr algn="r"/>
            <a:endParaRPr lang="ar-SA" sz="1200" dirty="0">
              <a:latin typeface="GE SS Two Medium" panose="020A0503020102020204" pitchFamily="18" charset="-78"/>
              <a:ea typeface="GE SS Two Medium" panose="020A0503020102020204" pitchFamily="18" charset="-78"/>
              <a:cs typeface="GE SS Two Medium" panose="020A0503020102020204" pitchFamily="18" charset="-78"/>
            </a:endParaRPr>
          </a:p>
          <a:p>
            <a:endParaRPr lang="ar-SA" sz="1200" dirty="0">
              <a:latin typeface="GE SS Two Medium" panose="020A0503020102020204" pitchFamily="18" charset="-78"/>
              <a:ea typeface="GE SS Two Medium" panose="020A0503020102020204" pitchFamily="18" charset="-78"/>
              <a:cs typeface="GE SS Two Medium" panose="020A0503020102020204" pitchFamily="18" charset="-78"/>
            </a:endParaRPr>
          </a:p>
          <a:p>
            <a:endParaRPr lang="ar-SA" sz="1200" dirty="0">
              <a:latin typeface="GE SS Two Medium" panose="020A0503020102020204" pitchFamily="18" charset="-78"/>
              <a:ea typeface="GE SS Two Medium" panose="020A0503020102020204" pitchFamily="18" charset="-78"/>
              <a:cs typeface="GE SS Two Medium" panose="020A0503020102020204" pitchFamily="18" charset="-78"/>
            </a:endParaRPr>
          </a:p>
          <a:p>
            <a:endParaRPr lang="ar-SA" sz="1200" dirty="0">
              <a:latin typeface="GE SS Two Medium" panose="020A0503020102020204" pitchFamily="18" charset="-78"/>
              <a:ea typeface="GE SS Two Medium" panose="020A0503020102020204" pitchFamily="18" charset="-78"/>
              <a:cs typeface="GE SS Two Medium" panose="020A0503020102020204" pitchFamily="18" charset="-78"/>
            </a:endParaRPr>
          </a:p>
          <a:p>
            <a:pPr fontAlgn="t">
              <a:lnSpc>
                <a:spcPct val="220000"/>
              </a:lnSpc>
            </a:pPr>
            <a:r>
              <a:rPr lang="ar-SA" sz="1400" dirty="0"/>
              <a:t>   </a:t>
            </a:r>
            <a:endParaRPr lang="ar-SA" sz="1100" dirty="0">
              <a:latin typeface="GE SS Two Medium" panose="020A0503020102020204" pitchFamily="18" charset="-78"/>
              <a:ea typeface="GE SS Two Medium" panose="020A0503020102020204" pitchFamily="18" charset="-78"/>
              <a:cs typeface="GE SS Two Medium" panose="020A0503020102020204" pitchFamily="18" charset="-78"/>
            </a:endParaRPr>
          </a:p>
        </p:txBody>
      </p:sp>
      <p:sp>
        <p:nvSpPr>
          <p:cNvPr id="7" name="عنصر نائب للتذييل 6">
            <a:extLst>
              <a:ext uri="{FF2B5EF4-FFF2-40B4-BE49-F238E27FC236}">
                <a16:creationId xmlns:a16="http://schemas.microsoft.com/office/drawing/2014/main" id="{A0538D60-5DAC-3304-016A-545875825AE7}"/>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8" name="عنصر نائب لرقم الشريحة 7">
            <a:extLst>
              <a:ext uri="{FF2B5EF4-FFF2-40B4-BE49-F238E27FC236}">
                <a16:creationId xmlns:a16="http://schemas.microsoft.com/office/drawing/2014/main" id="{104313AC-6C74-95C2-B76C-9D94DEF89335}"/>
              </a:ext>
            </a:extLst>
          </p:cNvPr>
          <p:cNvSpPr>
            <a:spLocks noGrp="1"/>
          </p:cNvSpPr>
          <p:nvPr>
            <p:ph type="sldNum" sz="quarter" idx="12"/>
          </p:nvPr>
        </p:nvSpPr>
        <p:spPr/>
        <p:txBody>
          <a:bodyPr/>
          <a:lstStyle/>
          <a:p>
            <a:fld id="{501ED04E-D395-4889-B0AB-32BA2BD69EE6}" type="slidenum">
              <a:rPr lang="ar-SA" smtClean="0"/>
              <a:t>17</a:t>
            </a:fld>
            <a:endParaRPr lang="ar-SA"/>
          </a:p>
        </p:txBody>
      </p:sp>
      <p:sp>
        <p:nvSpPr>
          <p:cNvPr id="9" name="مستطيل 8"/>
          <p:cNvSpPr/>
          <p:nvPr/>
        </p:nvSpPr>
        <p:spPr>
          <a:xfrm>
            <a:off x="5262861" y="646294"/>
            <a:ext cx="1507143" cy="553998"/>
          </a:xfrm>
          <a:prstGeom prst="rect">
            <a:avLst/>
          </a:prstGeom>
        </p:spPr>
        <p:txBody>
          <a:bodyPr wrap="none">
            <a:spAutoFit/>
          </a:bodyPr>
          <a:lstStyle/>
          <a:p>
            <a:pPr algn="just" fontAlgn="t">
              <a:lnSpc>
                <a:spcPct val="150000"/>
              </a:lnSpc>
            </a:pPr>
            <a:r>
              <a:rPr lang="ar-SA" sz="2000" b="1" dirty="0">
                <a:latin typeface="Sakkal Majalla" panose="02000000000000000000" pitchFamily="2" charset="-78"/>
                <a:ea typeface="GE SS Two Light" panose="020A0503020102020204" pitchFamily="18" charset="-78"/>
                <a:cs typeface="Sakkal Majalla" panose="02000000000000000000" pitchFamily="2" charset="-78"/>
              </a:rPr>
              <a:t>منهجية</a:t>
            </a:r>
            <a:r>
              <a:rPr lang="ar-SA" sz="2000" dirty="0">
                <a:solidFill>
                  <a:srgbClr val="C00000"/>
                </a:solidFill>
                <a:latin typeface="Sakkal Majalla" panose="02000000000000000000" pitchFamily="2" charset="-78"/>
                <a:ea typeface="GE SS Two Light" panose="020A0503020102020204" pitchFamily="18" charset="-78"/>
                <a:cs typeface="Sakkal Majalla" panose="02000000000000000000" pitchFamily="2" charset="-78"/>
              </a:rPr>
              <a:t> </a:t>
            </a: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التخطيط</a:t>
            </a:r>
            <a:endParaRPr lang="en-US" sz="2000" b="1" dirty="0">
              <a:latin typeface="Sakkal Majalla" panose="02000000000000000000" pitchFamily="2" charset="-78"/>
              <a:ea typeface="GE SS Two Light" panose="020A0503020102020204" pitchFamily="18" charset="-78"/>
              <a:cs typeface="Sakkal Majalla" panose="02000000000000000000" pitchFamily="2" charset="-78"/>
            </a:endParaRPr>
          </a:p>
        </p:txBody>
      </p:sp>
    </p:spTree>
    <p:extLst>
      <p:ext uri="{BB962C8B-B14F-4D97-AF65-F5344CB8AC3E}">
        <p14:creationId xmlns:p14="http://schemas.microsoft.com/office/powerpoint/2010/main" val="17628545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مستطيل 8"/>
          <p:cNvSpPr/>
          <p:nvPr/>
        </p:nvSpPr>
        <p:spPr>
          <a:xfrm>
            <a:off x="4899547" y="668167"/>
            <a:ext cx="2661314" cy="400110"/>
          </a:xfrm>
          <a:prstGeom prst="rect">
            <a:avLst/>
          </a:prstGeom>
        </p:spPr>
        <p:txBody>
          <a:bodyPr wrap="square">
            <a:spAutoFit/>
          </a:bodyPr>
          <a:lstStyle/>
          <a:p>
            <a:pPr algn="ctr" fontAlgn="t"/>
            <a:r>
              <a:rPr lang="ar-SA" sz="2000" b="1" dirty="0">
                <a:latin typeface="Sakkal Majalla" panose="02000000000000000000" pitchFamily="2" charset="-78"/>
                <a:ea typeface="GE SS Two Light" panose="020A0503020102020204" pitchFamily="18" charset="-78"/>
                <a:cs typeface="Sakkal Majalla" panose="02000000000000000000" pitchFamily="2" charset="-78"/>
              </a:rPr>
              <a:t>إطار التخطيط</a:t>
            </a:r>
            <a:r>
              <a:rPr lang="ar-SA" sz="2000" b="1" dirty="0">
                <a:solidFill>
                  <a:srgbClr val="C00000"/>
                </a:solidFill>
                <a:latin typeface="Sakkal Majalla" panose="02000000000000000000" pitchFamily="2" charset="-78"/>
                <a:ea typeface="GE SS Two Light" panose="020A0503020102020204" pitchFamily="18" charset="-78"/>
                <a:cs typeface="Sakkal Majalla" panose="02000000000000000000" pitchFamily="2" charset="-78"/>
              </a:rPr>
              <a:t> </a:t>
            </a: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الاستراتيجي</a:t>
            </a:r>
            <a:endParaRPr lang="en-US" sz="2000" b="1" dirty="0">
              <a:latin typeface="Sakkal Majalla" panose="02000000000000000000" pitchFamily="2" charset="-78"/>
              <a:ea typeface="GE SS Two Light" panose="020A0503020102020204" pitchFamily="18" charset="-78"/>
              <a:cs typeface="Sakkal Majalla" panose="02000000000000000000" pitchFamily="2" charset="-78"/>
            </a:endParaRPr>
          </a:p>
        </p:txBody>
      </p:sp>
      <p:grpSp>
        <p:nvGrpSpPr>
          <p:cNvPr id="4" name="مجموعة 3">
            <a:extLst>
              <a:ext uri="{FF2B5EF4-FFF2-40B4-BE49-F238E27FC236}">
                <a16:creationId xmlns:a16="http://schemas.microsoft.com/office/drawing/2014/main" id="{B724D64E-1B8A-4D0F-8ADD-A95EFC30B8E9}"/>
              </a:ext>
            </a:extLst>
          </p:cNvPr>
          <p:cNvGrpSpPr/>
          <p:nvPr/>
        </p:nvGrpSpPr>
        <p:grpSpPr>
          <a:xfrm>
            <a:off x="2681873" y="1453530"/>
            <a:ext cx="6892044" cy="5266838"/>
            <a:chOff x="2681873" y="1677274"/>
            <a:chExt cx="6892044" cy="5266838"/>
          </a:xfrm>
        </p:grpSpPr>
        <p:sp>
          <p:nvSpPr>
            <p:cNvPr id="23" name="مستطيل 22"/>
            <p:cNvSpPr/>
            <p:nvPr/>
          </p:nvSpPr>
          <p:spPr>
            <a:xfrm>
              <a:off x="3035432" y="4748978"/>
              <a:ext cx="4705351" cy="34841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a:solidFill>
                    <a:schemeClr val="bg1"/>
                  </a:solidFill>
                  <a:latin typeface="Sakkal Majalla" panose="02000000000000000000" pitchFamily="2" charset="-78"/>
                  <a:cs typeface="Sakkal Majalla" panose="02000000000000000000" pitchFamily="2" charset="-78"/>
                </a:rPr>
                <a:t>الأهداف</a:t>
              </a:r>
              <a:r>
                <a:rPr lang="ar-SA" sz="1600" b="1" dirty="0">
                  <a:solidFill>
                    <a:schemeClr val="bg1"/>
                  </a:solidFill>
                  <a:latin typeface="Sakkal Majalla" panose="02000000000000000000" pitchFamily="2" charset="-78"/>
                  <a:ea typeface="GE SS Two Medium" panose="020A0503020102020204" pitchFamily="18" charset="-78"/>
                  <a:cs typeface="Sakkal Majalla" panose="02000000000000000000" pitchFamily="2" charset="-78"/>
                </a:rPr>
                <a:t> </a:t>
              </a:r>
              <a:r>
                <a:rPr lang="ar-SA" sz="1600" b="1" dirty="0">
                  <a:solidFill>
                    <a:schemeClr val="bg1"/>
                  </a:solidFill>
                  <a:latin typeface="Sakkal Majalla" panose="02000000000000000000" pitchFamily="2" charset="-78"/>
                  <a:cs typeface="Sakkal Majalla" panose="02000000000000000000" pitchFamily="2" charset="-78"/>
                </a:rPr>
                <a:t>الاستراتيجية</a:t>
              </a:r>
            </a:p>
          </p:txBody>
        </p:sp>
        <p:sp>
          <p:nvSpPr>
            <p:cNvPr id="32" name="سهم للأسفل 31"/>
            <p:cNvSpPr/>
            <p:nvPr/>
          </p:nvSpPr>
          <p:spPr>
            <a:xfrm>
              <a:off x="5379392" y="4087771"/>
              <a:ext cx="85726" cy="121488"/>
            </a:xfrm>
            <a:prstGeom prst="down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3" name="سهم للأسفل 32"/>
            <p:cNvSpPr/>
            <p:nvPr/>
          </p:nvSpPr>
          <p:spPr>
            <a:xfrm>
              <a:off x="5369664" y="4611646"/>
              <a:ext cx="85726" cy="121488"/>
            </a:xfrm>
            <a:prstGeom prst="downArrow">
              <a:avLst/>
            </a:prstGeom>
            <a:solidFill>
              <a:schemeClr val="accent2">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سهم للأسفل 33"/>
            <p:cNvSpPr/>
            <p:nvPr/>
          </p:nvSpPr>
          <p:spPr>
            <a:xfrm>
              <a:off x="5350454" y="5139614"/>
              <a:ext cx="85726" cy="121488"/>
            </a:xfrm>
            <a:prstGeom prst="down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سهم للأسفل 34"/>
            <p:cNvSpPr/>
            <p:nvPr/>
          </p:nvSpPr>
          <p:spPr>
            <a:xfrm>
              <a:off x="5337754" y="5658246"/>
              <a:ext cx="85726" cy="121488"/>
            </a:xfrm>
            <a:prstGeom prst="downArrow">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6" name="سهم للأسفل 35"/>
            <p:cNvSpPr/>
            <p:nvPr/>
          </p:nvSpPr>
          <p:spPr>
            <a:xfrm>
              <a:off x="5340748" y="6176528"/>
              <a:ext cx="85726" cy="121488"/>
            </a:xfrm>
            <a:prstGeom prst="down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nvGrpSpPr>
            <p:cNvPr id="3" name="مجموعة 2">
              <a:extLst>
                <a:ext uri="{FF2B5EF4-FFF2-40B4-BE49-F238E27FC236}">
                  <a16:creationId xmlns:a16="http://schemas.microsoft.com/office/drawing/2014/main" id="{4886DC5D-7167-4559-B654-E81CBCF25A18}"/>
                </a:ext>
              </a:extLst>
            </p:cNvPr>
            <p:cNvGrpSpPr/>
            <p:nvPr/>
          </p:nvGrpSpPr>
          <p:grpSpPr>
            <a:xfrm>
              <a:off x="2681873" y="1677274"/>
              <a:ext cx="6892044" cy="5266838"/>
              <a:chOff x="2532029" y="1633770"/>
              <a:chExt cx="6892044" cy="5266838"/>
            </a:xfrm>
          </p:grpSpPr>
          <p:sp>
            <p:nvSpPr>
              <p:cNvPr id="44" name="مستطيل 43"/>
              <p:cNvSpPr/>
              <p:nvPr/>
            </p:nvSpPr>
            <p:spPr>
              <a:xfrm>
                <a:off x="8030437" y="6281998"/>
                <a:ext cx="1393636" cy="61861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a:solidFill>
                      <a:schemeClr val="bg1"/>
                    </a:solidFill>
                    <a:latin typeface="Sakkal Majalla" panose="02000000000000000000" pitchFamily="2" charset="-78"/>
                    <a:cs typeface="Sakkal Majalla" panose="02000000000000000000" pitchFamily="2" charset="-78"/>
                  </a:rPr>
                  <a:t>الرقابة الاستراتيجية</a:t>
                </a:r>
              </a:p>
            </p:txBody>
          </p:sp>
          <p:grpSp>
            <p:nvGrpSpPr>
              <p:cNvPr id="73" name="مجموعة 72"/>
              <p:cNvGrpSpPr/>
              <p:nvPr/>
            </p:nvGrpSpPr>
            <p:grpSpPr>
              <a:xfrm>
                <a:off x="2532029" y="1633770"/>
                <a:ext cx="6885332" cy="5257738"/>
                <a:chOff x="2823818" y="1672054"/>
                <a:chExt cx="6885332" cy="5257738"/>
              </a:xfrm>
            </p:grpSpPr>
            <p:sp>
              <p:nvSpPr>
                <p:cNvPr id="6" name="مستطيل 5"/>
                <p:cNvSpPr/>
                <p:nvPr/>
              </p:nvSpPr>
              <p:spPr>
                <a:xfrm>
                  <a:off x="3181350" y="1672054"/>
                  <a:ext cx="4705350" cy="62865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a:solidFill>
                        <a:schemeClr val="bg1"/>
                      </a:solidFill>
                      <a:latin typeface="Sakkal Majalla" panose="02000000000000000000" pitchFamily="2" charset="-78"/>
                      <a:cs typeface="Sakkal Majalla" panose="02000000000000000000" pitchFamily="2" charset="-78"/>
                    </a:rPr>
                    <a:t>الرؤية</a:t>
                  </a:r>
                  <a:r>
                    <a:rPr lang="ar-SA" sz="1600" b="1" dirty="0">
                      <a:solidFill>
                        <a:schemeClr val="bg1"/>
                      </a:solidFill>
                      <a:latin typeface="Sakkal Majalla" panose="02000000000000000000" pitchFamily="2" charset="-78"/>
                      <a:ea typeface="GE SS Two Medium" panose="020A0503020102020204" pitchFamily="18" charset="-78"/>
                      <a:cs typeface="Sakkal Majalla" panose="02000000000000000000" pitchFamily="2" charset="-78"/>
                    </a:rPr>
                    <a:t> – </a:t>
                  </a:r>
                  <a:r>
                    <a:rPr lang="ar-SA" sz="1600" b="1" dirty="0">
                      <a:solidFill>
                        <a:schemeClr val="bg1"/>
                      </a:solidFill>
                      <a:latin typeface="Sakkal Majalla" panose="02000000000000000000" pitchFamily="2" charset="-78"/>
                      <a:cs typeface="Sakkal Majalla" panose="02000000000000000000" pitchFamily="2" charset="-78"/>
                    </a:rPr>
                    <a:t>الرسالة</a:t>
                  </a:r>
                  <a:r>
                    <a:rPr lang="ar-SA" sz="1600" b="1" dirty="0">
                      <a:solidFill>
                        <a:schemeClr val="bg1"/>
                      </a:solidFill>
                      <a:latin typeface="Sakkal Majalla" panose="02000000000000000000" pitchFamily="2" charset="-78"/>
                      <a:ea typeface="GE SS Two Medium" panose="020A0503020102020204" pitchFamily="18" charset="-78"/>
                      <a:cs typeface="Sakkal Majalla" panose="02000000000000000000" pitchFamily="2" charset="-78"/>
                    </a:rPr>
                    <a:t> - </a:t>
                  </a:r>
                  <a:r>
                    <a:rPr lang="ar-SA" sz="1600" b="1" dirty="0">
                      <a:solidFill>
                        <a:schemeClr val="bg1"/>
                      </a:solidFill>
                      <a:latin typeface="Sakkal Majalla" panose="02000000000000000000" pitchFamily="2" charset="-78"/>
                      <a:cs typeface="Sakkal Majalla" panose="02000000000000000000" pitchFamily="2" charset="-78"/>
                    </a:rPr>
                    <a:t>القيم</a:t>
                  </a:r>
                </a:p>
              </p:txBody>
            </p:sp>
            <p:grpSp>
              <p:nvGrpSpPr>
                <p:cNvPr id="20" name="مجموعة 19"/>
                <p:cNvGrpSpPr/>
                <p:nvPr/>
              </p:nvGrpSpPr>
              <p:grpSpPr>
                <a:xfrm>
                  <a:off x="3181349" y="2390775"/>
                  <a:ext cx="4705351" cy="990600"/>
                  <a:chOff x="3181349" y="2390775"/>
                  <a:chExt cx="4705351" cy="1038225"/>
                </a:xfrm>
              </p:grpSpPr>
              <p:sp>
                <p:nvSpPr>
                  <p:cNvPr id="16" name="مستطيل 15"/>
                  <p:cNvSpPr/>
                  <p:nvPr/>
                </p:nvSpPr>
                <p:spPr>
                  <a:xfrm>
                    <a:off x="5562599" y="2390775"/>
                    <a:ext cx="2324101" cy="4953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a:solidFill>
                          <a:schemeClr val="tx1"/>
                        </a:solidFill>
                        <a:latin typeface="Sakkal Majalla" panose="02000000000000000000" pitchFamily="2" charset="-78"/>
                        <a:cs typeface="Sakkal Majalla" panose="02000000000000000000" pitchFamily="2" charset="-78"/>
                      </a:rPr>
                      <a:t>تحليل</a:t>
                    </a:r>
                    <a:r>
                      <a:rPr lang="ar-SA" sz="1600" b="1" dirty="0">
                        <a:solidFill>
                          <a:schemeClr val="tx1">
                            <a:lumMod val="95000"/>
                            <a:lumOff val="5000"/>
                          </a:schemeClr>
                        </a:solidFill>
                        <a:latin typeface="Sakkal Majalla" panose="02000000000000000000" pitchFamily="2" charset="-78"/>
                        <a:ea typeface="GE SS Two Medium" panose="020A0503020102020204" pitchFamily="18" charset="-78"/>
                        <a:cs typeface="Sakkal Majalla" panose="02000000000000000000" pitchFamily="2" charset="-78"/>
                      </a:rPr>
                      <a:t> </a:t>
                    </a:r>
                    <a:r>
                      <a:rPr lang="ar-SA" sz="1600" b="1" dirty="0">
                        <a:solidFill>
                          <a:schemeClr val="tx1"/>
                        </a:solidFill>
                        <a:latin typeface="Sakkal Majalla" panose="02000000000000000000" pitchFamily="2" charset="-78"/>
                        <a:cs typeface="Sakkal Majalla" panose="02000000000000000000" pitchFamily="2" charset="-78"/>
                      </a:rPr>
                      <a:t>البيئة</a:t>
                    </a:r>
                    <a:r>
                      <a:rPr lang="ar-SA" sz="1600" b="1" dirty="0">
                        <a:solidFill>
                          <a:schemeClr val="tx1">
                            <a:lumMod val="95000"/>
                            <a:lumOff val="5000"/>
                          </a:schemeClr>
                        </a:solidFill>
                        <a:latin typeface="Sakkal Majalla" panose="02000000000000000000" pitchFamily="2" charset="-78"/>
                        <a:ea typeface="GE SS Two Medium" panose="020A0503020102020204" pitchFamily="18" charset="-78"/>
                        <a:cs typeface="Sakkal Majalla" panose="02000000000000000000" pitchFamily="2" charset="-78"/>
                      </a:rPr>
                      <a:t> </a:t>
                    </a:r>
                    <a:r>
                      <a:rPr lang="ar-SA" sz="1600" b="1" dirty="0">
                        <a:solidFill>
                          <a:schemeClr val="tx1"/>
                        </a:solidFill>
                        <a:latin typeface="Sakkal Majalla" panose="02000000000000000000" pitchFamily="2" charset="-78"/>
                        <a:cs typeface="Sakkal Majalla" panose="02000000000000000000" pitchFamily="2" charset="-78"/>
                      </a:rPr>
                      <a:t>الداخلية</a:t>
                    </a:r>
                  </a:p>
                </p:txBody>
              </p:sp>
              <p:sp>
                <p:nvSpPr>
                  <p:cNvPr id="17" name="مستطيل 16"/>
                  <p:cNvSpPr/>
                  <p:nvPr/>
                </p:nvSpPr>
                <p:spPr>
                  <a:xfrm>
                    <a:off x="3181349" y="2390775"/>
                    <a:ext cx="2324101" cy="4953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a:solidFill>
                          <a:schemeClr val="tx1"/>
                        </a:solidFill>
                        <a:latin typeface="Sakkal Majalla" panose="02000000000000000000" pitchFamily="2" charset="-78"/>
                        <a:cs typeface="Sakkal Majalla" panose="02000000000000000000" pitchFamily="2" charset="-78"/>
                      </a:rPr>
                      <a:t>تحليل البيئة الخارجية</a:t>
                    </a:r>
                  </a:p>
                </p:txBody>
              </p:sp>
              <p:sp>
                <p:nvSpPr>
                  <p:cNvPr id="18" name="مستطيل 17"/>
                  <p:cNvSpPr/>
                  <p:nvPr/>
                </p:nvSpPr>
                <p:spPr>
                  <a:xfrm>
                    <a:off x="5562599" y="2933700"/>
                    <a:ext cx="2324101" cy="4953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a:solidFill>
                          <a:schemeClr val="tx1"/>
                        </a:solidFill>
                        <a:latin typeface="Sakkal Majalla" panose="02000000000000000000" pitchFamily="2" charset="-78"/>
                        <a:cs typeface="Sakkal Majalla" panose="02000000000000000000" pitchFamily="2" charset="-78"/>
                      </a:rPr>
                      <a:t>نقاط القوة ونقاط الضعف</a:t>
                    </a:r>
                  </a:p>
                </p:txBody>
              </p:sp>
              <p:sp>
                <p:nvSpPr>
                  <p:cNvPr id="19" name="مستطيل 18"/>
                  <p:cNvSpPr/>
                  <p:nvPr/>
                </p:nvSpPr>
                <p:spPr>
                  <a:xfrm>
                    <a:off x="3181349" y="2933700"/>
                    <a:ext cx="2324101" cy="4953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a:solidFill>
                          <a:schemeClr val="tx1"/>
                        </a:solidFill>
                        <a:latin typeface="Sakkal Majalla" panose="02000000000000000000" pitchFamily="2" charset="-78"/>
                        <a:cs typeface="Sakkal Majalla" panose="02000000000000000000" pitchFamily="2" charset="-78"/>
                      </a:rPr>
                      <a:t>الفرص والتهديدات</a:t>
                    </a:r>
                  </a:p>
                </p:txBody>
              </p:sp>
            </p:grpSp>
            <p:grpSp>
              <p:nvGrpSpPr>
                <p:cNvPr id="42" name="مجموعة 41"/>
                <p:cNvGrpSpPr/>
                <p:nvPr/>
              </p:nvGrpSpPr>
              <p:grpSpPr>
                <a:xfrm>
                  <a:off x="3733800" y="3705224"/>
                  <a:ext cx="3590925" cy="876300"/>
                  <a:chOff x="3733800" y="3705224"/>
                  <a:chExt cx="3590925" cy="876300"/>
                </a:xfrm>
              </p:grpSpPr>
              <p:sp>
                <p:nvSpPr>
                  <p:cNvPr id="21" name="مستطيل 20"/>
                  <p:cNvSpPr/>
                  <p:nvPr/>
                </p:nvSpPr>
                <p:spPr>
                  <a:xfrm>
                    <a:off x="3743325" y="3705224"/>
                    <a:ext cx="3581400" cy="35242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a:solidFill>
                          <a:schemeClr val="tx1"/>
                        </a:solidFill>
                        <a:latin typeface="Sakkal Majalla" panose="02000000000000000000" pitchFamily="2" charset="-78"/>
                        <a:cs typeface="Sakkal Majalla" panose="02000000000000000000" pitchFamily="2" charset="-78"/>
                      </a:rPr>
                      <a:t>تحليل</a:t>
                    </a:r>
                    <a:r>
                      <a:rPr lang="ar-SA" sz="1600" b="1"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 </a:t>
                    </a:r>
                    <a:r>
                      <a:rPr lang="ar-SA" sz="1600" b="1" dirty="0">
                        <a:solidFill>
                          <a:schemeClr val="tx1"/>
                        </a:solidFill>
                        <a:latin typeface="Sakkal Majalla" panose="02000000000000000000" pitchFamily="2" charset="-78"/>
                        <a:cs typeface="Sakkal Majalla" panose="02000000000000000000" pitchFamily="2" charset="-78"/>
                      </a:rPr>
                      <a:t>الموقف</a:t>
                    </a:r>
                    <a:r>
                      <a:rPr lang="ar-SA" sz="1600" b="1"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 </a:t>
                    </a:r>
                    <a:r>
                      <a:rPr lang="ar-SA" sz="1600" b="1" dirty="0">
                        <a:solidFill>
                          <a:schemeClr val="tx1"/>
                        </a:solidFill>
                        <a:latin typeface="Sakkal Majalla" panose="02000000000000000000" pitchFamily="2" charset="-78"/>
                        <a:cs typeface="Sakkal Majalla" panose="02000000000000000000" pitchFamily="2" charset="-78"/>
                      </a:rPr>
                      <a:t>الراهن</a:t>
                    </a:r>
                  </a:p>
                </p:txBody>
              </p:sp>
              <p:sp>
                <p:nvSpPr>
                  <p:cNvPr id="22" name="مستطيل 21"/>
                  <p:cNvSpPr/>
                  <p:nvPr/>
                </p:nvSpPr>
                <p:spPr>
                  <a:xfrm>
                    <a:off x="3733800" y="4229099"/>
                    <a:ext cx="3581400" cy="35242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a:solidFill>
                          <a:schemeClr val="tx1"/>
                        </a:solidFill>
                        <a:latin typeface="Sakkal Majalla" panose="02000000000000000000" pitchFamily="2" charset="-78"/>
                        <a:cs typeface="Sakkal Majalla" panose="02000000000000000000" pitchFamily="2" charset="-78"/>
                      </a:rPr>
                      <a:t>تحديد القضايا الحرجة</a:t>
                    </a:r>
                  </a:p>
                </p:txBody>
              </p:sp>
            </p:grpSp>
            <p:sp>
              <p:nvSpPr>
                <p:cNvPr id="24" name="مستطيل 23"/>
                <p:cNvSpPr/>
                <p:nvPr/>
              </p:nvSpPr>
              <p:spPr>
                <a:xfrm>
                  <a:off x="3181349" y="5281660"/>
                  <a:ext cx="4705351" cy="34841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a:solidFill>
                        <a:schemeClr val="bg1"/>
                      </a:solidFill>
                      <a:latin typeface="Sakkal Majalla" panose="02000000000000000000" pitchFamily="2" charset="-78"/>
                      <a:cs typeface="Sakkal Majalla" panose="02000000000000000000" pitchFamily="2" charset="-78"/>
                    </a:rPr>
                    <a:t>الأهداف التنفيذية</a:t>
                  </a:r>
                </a:p>
              </p:txBody>
            </p:sp>
            <p:sp>
              <p:nvSpPr>
                <p:cNvPr id="26" name="مستطيل 25"/>
                <p:cNvSpPr/>
                <p:nvPr/>
              </p:nvSpPr>
              <p:spPr>
                <a:xfrm>
                  <a:off x="3190467" y="5792137"/>
                  <a:ext cx="4705351" cy="349244"/>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a:solidFill>
                        <a:schemeClr val="bg1"/>
                      </a:solidFill>
                      <a:latin typeface="Sakkal Majalla" panose="02000000000000000000" pitchFamily="2" charset="-78"/>
                      <a:cs typeface="Sakkal Majalla" panose="02000000000000000000" pitchFamily="2" charset="-78"/>
                    </a:rPr>
                    <a:t>مؤشرات الأداء</a:t>
                  </a:r>
                </a:p>
              </p:txBody>
            </p:sp>
            <p:sp>
              <p:nvSpPr>
                <p:cNvPr id="27" name="مستطيل 26"/>
                <p:cNvSpPr/>
                <p:nvPr/>
              </p:nvSpPr>
              <p:spPr>
                <a:xfrm>
                  <a:off x="3181349" y="6311182"/>
                  <a:ext cx="4705351" cy="61861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a:solidFill>
                        <a:schemeClr val="bg1"/>
                      </a:solidFill>
                      <a:latin typeface="Sakkal Majalla" panose="02000000000000000000" pitchFamily="2" charset="-78"/>
                      <a:cs typeface="Sakkal Majalla" panose="02000000000000000000" pitchFamily="2" charset="-78"/>
                    </a:rPr>
                    <a:t>متابعة</a:t>
                  </a:r>
                  <a:r>
                    <a:rPr lang="ar-SA" sz="1600" b="1" dirty="0">
                      <a:solidFill>
                        <a:schemeClr val="bg1"/>
                      </a:solidFill>
                      <a:latin typeface="Sakkal Majalla" panose="02000000000000000000" pitchFamily="2" charset="-78"/>
                      <a:ea typeface="GE SS Two Medium" panose="020A0503020102020204" pitchFamily="18" charset="-78"/>
                      <a:cs typeface="Sakkal Majalla" panose="02000000000000000000" pitchFamily="2" charset="-78"/>
                    </a:rPr>
                    <a:t> </a:t>
                  </a:r>
                  <a:r>
                    <a:rPr lang="ar-SA" sz="1600" b="1" dirty="0">
                      <a:solidFill>
                        <a:schemeClr val="bg1"/>
                      </a:solidFill>
                      <a:latin typeface="Sakkal Majalla" panose="02000000000000000000" pitchFamily="2" charset="-78"/>
                      <a:cs typeface="Sakkal Majalla" panose="02000000000000000000" pitchFamily="2" charset="-78"/>
                    </a:rPr>
                    <a:t>ورقابة</a:t>
                  </a:r>
                  <a:r>
                    <a:rPr lang="ar-SA" sz="1600" b="1" dirty="0">
                      <a:solidFill>
                        <a:schemeClr val="bg1"/>
                      </a:solidFill>
                      <a:latin typeface="Sakkal Majalla" panose="02000000000000000000" pitchFamily="2" charset="-78"/>
                      <a:ea typeface="GE SS Two Medium" panose="020A0503020102020204" pitchFamily="18" charset="-78"/>
                      <a:cs typeface="Sakkal Majalla" panose="02000000000000000000" pitchFamily="2" charset="-78"/>
                    </a:rPr>
                    <a:t> </a:t>
                  </a:r>
                  <a:r>
                    <a:rPr lang="ar-SA" sz="1600" b="1" dirty="0">
                      <a:solidFill>
                        <a:schemeClr val="bg1"/>
                      </a:solidFill>
                      <a:latin typeface="Sakkal Majalla" panose="02000000000000000000" pitchFamily="2" charset="-78"/>
                      <a:cs typeface="Sakkal Majalla" panose="02000000000000000000" pitchFamily="2" charset="-78"/>
                    </a:rPr>
                    <a:t>الخطة</a:t>
                  </a:r>
                  <a:r>
                    <a:rPr lang="ar-SA" sz="1600" b="1" dirty="0">
                      <a:solidFill>
                        <a:schemeClr val="bg1"/>
                      </a:solidFill>
                      <a:latin typeface="Sakkal Majalla" panose="02000000000000000000" pitchFamily="2" charset="-78"/>
                      <a:ea typeface="GE SS Two Medium" panose="020A0503020102020204" pitchFamily="18" charset="-78"/>
                      <a:cs typeface="Sakkal Majalla" panose="02000000000000000000" pitchFamily="2" charset="-78"/>
                    </a:rPr>
                    <a:t> </a:t>
                  </a:r>
                  <a:r>
                    <a:rPr lang="ar-SA" sz="1600" b="1" dirty="0">
                      <a:solidFill>
                        <a:schemeClr val="bg1"/>
                      </a:solidFill>
                      <a:latin typeface="Sakkal Majalla" panose="02000000000000000000" pitchFamily="2" charset="-78"/>
                      <a:cs typeface="Sakkal Majalla" panose="02000000000000000000" pitchFamily="2" charset="-78"/>
                    </a:rPr>
                    <a:t>الاستراتيجية</a:t>
                  </a:r>
                </a:p>
              </p:txBody>
            </p:sp>
            <p:sp>
              <p:nvSpPr>
                <p:cNvPr id="28" name="مستطيل 27"/>
                <p:cNvSpPr/>
                <p:nvPr/>
              </p:nvSpPr>
              <p:spPr>
                <a:xfrm>
                  <a:off x="8302814" y="1674822"/>
                  <a:ext cx="1406336" cy="64568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a:solidFill>
                        <a:schemeClr val="tx1"/>
                      </a:solidFill>
                      <a:latin typeface="Sakkal Majalla" panose="02000000000000000000" pitchFamily="2" charset="-78"/>
                      <a:cs typeface="Sakkal Majalla" panose="02000000000000000000" pitchFamily="2" charset="-78"/>
                    </a:rPr>
                    <a:t>مراجعة</a:t>
                  </a:r>
                  <a:r>
                    <a:rPr lang="ar-SA" sz="1600" b="1"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 </a:t>
                  </a:r>
                  <a:r>
                    <a:rPr lang="ar-SA" sz="1600" b="1" dirty="0">
                      <a:solidFill>
                        <a:schemeClr val="tx1"/>
                      </a:solidFill>
                      <a:latin typeface="Sakkal Majalla" panose="02000000000000000000" pitchFamily="2" charset="-78"/>
                      <a:cs typeface="Sakkal Majalla" panose="02000000000000000000" pitchFamily="2" charset="-78"/>
                    </a:rPr>
                    <a:t>التوجه</a:t>
                  </a:r>
                  <a:r>
                    <a:rPr lang="ar-SA" sz="1600" b="1" dirty="0">
                      <a:solidFill>
                        <a:schemeClr val="tx1"/>
                      </a:solidFill>
                      <a:latin typeface="Sakkal Majalla" panose="02000000000000000000" pitchFamily="2" charset="-78"/>
                      <a:ea typeface="GE SS Two Medium" panose="020A0503020102020204" pitchFamily="18" charset="-78"/>
                      <a:cs typeface="Sakkal Majalla" panose="02000000000000000000" pitchFamily="2" charset="-78"/>
                    </a:rPr>
                    <a:t> </a:t>
                  </a:r>
                  <a:r>
                    <a:rPr lang="ar-SA" sz="1600" b="1" dirty="0">
                      <a:solidFill>
                        <a:schemeClr val="tx1"/>
                      </a:solidFill>
                      <a:latin typeface="Sakkal Majalla" panose="02000000000000000000" pitchFamily="2" charset="-78"/>
                      <a:cs typeface="Sakkal Majalla" panose="02000000000000000000" pitchFamily="2" charset="-78"/>
                    </a:rPr>
                    <a:t>الاستراتيجي</a:t>
                  </a:r>
                </a:p>
              </p:txBody>
            </p:sp>
            <p:sp>
              <p:nvSpPr>
                <p:cNvPr id="29" name="مستطيل 28"/>
                <p:cNvSpPr/>
                <p:nvPr/>
              </p:nvSpPr>
              <p:spPr>
                <a:xfrm>
                  <a:off x="8315514" y="2405062"/>
                  <a:ext cx="1393636" cy="2145103"/>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a:solidFill>
                        <a:schemeClr val="bg1"/>
                      </a:solidFill>
                      <a:latin typeface="Sakkal Majalla" panose="02000000000000000000" pitchFamily="2" charset="-78"/>
                      <a:cs typeface="Sakkal Majalla" panose="02000000000000000000" pitchFamily="2" charset="-78"/>
                    </a:rPr>
                    <a:t>التحليل</a:t>
                  </a:r>
                  <a:r>
                    <a:rPr lang="ar-SA" sz="1600" b="1" dirty="0">
                      <a:solidFill>
                        <a:schemeClr val="bg1"/>
                      </a:solidFill>
                      <a:latin typeface="Sakkal Majalla" panose="02000000000000000000" pitchFamily="2" charset="-78"/>
                      <a:ea typeface="GE SS Two Medium" panose="020A0503020102020204" pitchFamily="18" charset="-78"/>
                      <a:cs typeface="Sakkal Majalla" panose="02000000000000000000" pitchFamily="2" charset="-78"/>
                    </a:rPr>
                    <a:t> </a:t>
                  </a:r>
                  <a:r>
                    <a:rPr lang="ar-SA" sz="1600" b="1" dirty="0">
                      <a:solidFill>
                        <a:schemeClr val="bg1"/>
                      </a:solidFill>
                      <a:latin typeface="Sakkal Majalla" panose="02000000000000000000" pitchFamily="2" charset="-78"/>
                      <a:cs typeface="Sakkal Majalla" panose="02000000000000000000" pitchFamily="2" charset="-78"/>
                    </a:rPr>
                    <a:t>الاستراتيجي</a:t>
                  </a:r>
                </a:p>
              </p:txBody>
            </p:sp>
            <p:sp>
              <p:nvSpPr>
                <p:cNvPr id="30" name="سهم للأسفل 29"/>
                <p:cNvSpPr/>
                <p:nvPr/>
              </p:nvSpPr>
              <p:spPr>
                <a:xfrm>
                  <a:off x="6797375" y="3418725"/>
                  <a:ext cx="219075" cy="257175"/>
                </a:xfrm>
                <a:prstGeom prst="down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سهم للأسفل 30"/>
                <p:cNvSpPr/>
                <p:nvPr/>
              </p:nvSpPr>
              <p:spPr>
                <a:xfrm>
                  <a:off x="4197050" y="3418725"/>
                  <a:ext cx="219075" cy="257175"/>
                </a:xfrm>
                <a:prstGeom prst="down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7" name="سهم للأسفل 36"/>
                <p:cNvSpPr/>
                <p:nvPr/>
              </p:nvSpPr>
              <p:spPr>
                <a:xfrm rot="5400000">
                  <a:off x="7962792" y="1832035"/>
                  <a:ext cx="219075" cy="325717"/>
                </a:xfrm>
                <a:prstGeom prst="down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8" name="سهم للأسفل 37"/>
                <p:cNvSpPr/>
                <p:nvPr/>
              </p:nvSpPr>
              <p:spPr>
                <a:xfrm rot="5400000">
                  <a:off x="7966169" y="2719546"/>
                  <a:ext cx="219075" cy="325717"/>
                </a:xfrm>
                <a:prstGeom prst="down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9" name="سهم للأسفل 38"/>
                <p:cNvSpPr/>
                <p:nvPr/>
              </p:nvSpPr>
              <p:spPr>
                <a:xfrm rot="5400000">
                  <a:off x="7969547" y="4748642"/>
                  <a:ext cx="219075" cy="325717"/>
                </a:xfrm>
                <a:prstGeom prst="down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0" name="مستطيل 39"/>
                <p:cNvSpPr/>
                <p:nvPr/>
              </p:nvSpPr>
              <p:spPr>
                <a:xfrm>
                  <a:off x="8302814" y="4737621"/>
                  <a:ext cx="1393636" cy="89450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a:solidFill>
                        <a:schemeClr val="bg1"/>
                      </a:solidFill>
                      <a:latin typeface="Sakkal Majalla" panose="02000000000000000000" pitchFamily="2" charset="-78"/>
                      <a:cs typeface="Sakkal Majalla" panose="02000000000000000000" pitchFamily="2" charset="-78"/>
                    </a:rPr>
                    <a:t>الاختيار</a:t>
                  </a:r>
                </a:p>
                <a:p>
                  <a:pPr algn="ctr"/>
                  <a:r>
                    <a:rPr lang="ar-SA" sz="1600" b="1" dirty="0">
                      <a:solidFill>
                        <a:schemeClr val="bg1"/>
                      </a:solidFill>
                      <a:latin typeface="Sakkal Majalla" panose="02000000000000000000" pitchFamily="2" charset="-78"/>
                      <a:cs typeface="Sakkal Majalla" panose="02000000000000000000" pitchFamily="2" charset="-78"/>
                    </a:rPr>
                    <a:t>الاستراتيجي</a:t>
                  </a:r>
                </a:p>
              </p:txBody>
            </p:sp>
            <p:sp>
              <p:nvSpPr>
                <p:cNvPr id="41" name="مستطيل 40"/>
                <p:cNvSpPr/>
                <p:nvPr/>
              </p:nvSpPr>
              <p:spPr>
                <a:xfrm>
                  <a:off x="8302814" y="5700057"/>
                  <a:ext cx="1393636" cy="5381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a:solidFill>
                        <a:schemeClr val="bg1"/>
                      </a:solidFill>
                      <a:latin typeface="Sakkal Majalla" panose="02000000000000000000" pitchFamily="2" charset="-78"/>
                      <a:cs typeface="Sakkal Majalla" panose="02000000000000000000" pitchFamily="2" charset="-78"/>
                    </a:rPr>
                    <a:t>تخطيط التنفيذ الاستراتيجي</a:t>
                  </a:r>
                </a:p>
              </p:txBody>
            </p:sp>
            <p:sp>
              <p:nvSpPr>
                <p:cNvPr id="43" name="سهم للأسفل 42"/>
                <p:cNvSpPr/>
                <p:nvPr/>
              </p:nvSpPr>
              <p:spPr>
                <a:xfrm rot="5400000">
                  <a:off x="7979245" y="5819555"/>
                  <a:ext cx="219075" cy="325717"/>
                </a:xfrm>
                <a:prstGeom prst="down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5" name="سهم للأسفل 44"/>
                <p:cNvSpPr/>
                <p:nvPr/>
              </p:nvSpPr>
              <p:spPr>
                <a:xfrm rot="5400000">
                  <a:off x="8000568" y="6477084"/>
                  <a:ext cx="219075" cy="325717"/>
                </a:xfrm>
                <a:prstGeom prst="down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nvGrpSpPr>
                <p:cNvPr id="72" name="مجموعة 71"/>
                <p:cNvGrpSpPr/>
                <p:nvPr/>
              </p:nvGrpSpPr>
              <p:grpSpPr>
                <a:xfrm>
                  <a:off x="2823818" y="1973973"/>
                  <a:ext cx="357532" cy="2976851"/>
                  <a:chOff x="2823818" y="1973973"/>
                  <a:chExt cx="357532" cy="2976851"/>
                </a:xfrm>
              </p:grpSpPr>
              <p:cxnSp>
                <p:nvCxnSpPr>
                  <p:cNvPr id="5" name="رابط مستقيم 4"/>
                  <p:cNvCxnSpPr/>
                  <p:nvPr/>
                </p:nvCxnSpPr>
                <p:spPr>
                  <a:xfrm>
                    <a:off x="2823818" y="1973973"/>
                    <a:ext cx="0" cy="2973885"/>
                  </a:xfrm>
                  <a:prstGeom prst="line">
                    <a:avLst/>
                  </a:prstGeom>
                  <a:ln>
                    <a:solidFill>
                      <a:schemeClr val="accent1">
                        <a:lumMod val="50000"/>
                      </a:schemeClr>
                    </a:solidFill>
                  </a:ln>
                </p:spPr>
                <p:style>
                  <a:lnRef idx="3">
                    <a:schemeClr val="accent5"/>
                  </a:lnRef>
                  <a:fillRef idx="0">
                    <a:schemeClr val="accent5"/>
                  </a:fillRef>
                  <a:effectRef idx="2">
                    <a:schemeClr val="accent5"/>
                  </a:effectRef>
                  <a:fontRef idx="minor">
                    <a:schemeClr val="tx1"/>
                  </a:fontRef>
                </p:style>
              </p:cxnSp>
              <p:cxnSp>
                <p:nvCxnSpPr>
                  <p:cNvPr id="53" name="رابط مستقيم 52"/>
                  <p:cNvCxnSpPr>
                    <a:cxnSpLocks/>
                  </p:cNvCxnSpPr>
                  <p:nvPr/>
                </p:nvCxnSpPr>
                <p:spPr>
                  <a:xfrm flipH="1">
                    <a:off x="2823818" y="1976651"/>
                    <a:ext cx="357532" cy="0"/>
                  </a:xfrm>
                  <a:prstGeom prst="line">
                    <a:avLst/>
                  </a:prstGeom>
                  <a:ln>
                    <a:solidFill>
                      <a:schemeClr val="accent1">
                        <a:lumMod val="50000"/>
                      </a:schemeClr>
                    </a:solidFill>
                  </a:ln>
                </p:spPr>
                <p:style>
                  <a:lnRef idx="3">
                    <a:schemeClr val="accent5"/>
                  </a:lnRef>
                  <a:fillRef idx="0">
                    <a:schemeClr val="accent5"/>
                  </a:fillRef>
                  <a:effectRef idx="2">
                    <a:schemeClr val="accent5"/>
                  </a:effectRef>
                  <a:fontRef idx="minor">
                    <a:schemeClr val="tx1"/>
                  </a:fontRef>
                </p:style>
              </p:cxnSp>
              <p:cxnSp>
                <p:nvCxnSpPr>
                  <p:cNvPr id="69" name="رابط كسهم مستقيم 68"/>
                  <p:cNvCxnSpPr/>
                  <p:nvPr/>
                </p:nvCxnSpPr>
                <p:spPr>
                  <a:xfrm>
                    <a:off x="2823818" y="4947858"/>
                    <a:ext cx="357531" cy="2966"/>
                  </a:xfrm>
                  <a:prstGeom prst="straightConnector1">
                    <a:avLst/>
                  </a:prstGeom>
                  <a:ln>
                    <a:solidFill>
                      <a:schemeClr val="tx2">
                        <a:lumMod val="50000"/>
                      </a:schemeClr>
                    </a:solidFill>
                    <a:tailEnd type="triangle"/>
                  </a:ln>
                </p:spPr>
                <p:style>
                  <a:lnRef idx="3">
                    <a:schemeClr val="accent5"/>
                  </a:lnRef>
                  <a:fillRef idx="0">
                    <a:schemeClr val="accent5"/>
                  </a:fillRef>
                  <a:effectRef idx="2">
                    <a:schemeClr val="accent5"/>
                  </a:effectRef>
                  <a:fontRef idx="minor">
                    <a:schemeClr val="tx1"/>
                  </a:fontRef>
                </p:style>
              </p:cxnSp>
            </p:grpSp>
          </p:grpSp>
        </p:grpSp>
        <p:sp>
          <p:nvSpPr>
            <p:cNvPr id="46" name="سهم للأسفل 38">
              <a:extLst>
                <a:ext uri="{FF2B5EF4-FFF2-40B4-BE49-F238E27FC236}">
                  <a16:creationId xmlns:a16="http://schemas.microsoft.com/office/drawing/2014/main" id="{6A41403A-D3F3-439C-8C42-C9D6C8F96320}"/>
                </a:ext>
              </a:extLst>
            </p:cNvPr>
            <p:cNvSpPr/>
            <p:nvPr/>
          </p:nvSpPr>
          <p:spPr>
            <a:xfrm rot="5400000">
              <a:off x="7834082" y="5305098"/>
              <a:ext cx="219075" cy="325717"/>
            </a:xfrm>
            <a:prstGeom prst="down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11" name="عنصر نائب للتذييل 10">
            <a:extLst>
              <a:ext uri="{FF2B5EF4-FFF2-40B4-BE49-F238E27FC236}">
                <a16:creationId xmlns:a16="http://schemas.microsoft.com/office/drawing/2014/main" id="{7CC1EADA-BBDC-8F2C-1E59-C2A514DCDFB6}"/>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12" name="عنصر نائب لرقم الشريحة 11">
            <a:extLst>
              <a:ext uri="{FF2B5EF4-FFF2-40B4-BE49-F238E27FC236}">
                <a16:creationId xmlns:a16="http://schemas.microsoft.com/office/drawing/2014/main" id="{FB003502-EB5E-D7B3-1188-95914498FE37}"/>
              </a:ext>
            </a:extLst>
          </p:cNvPr>
          <p:cNvSpPr>
            <a:spLocks noGrp="1"/>
          </p:cNvSpPr>
          <p:nvPr>
            <p:ph type="sldNum" sz="quarter" idx="12"/>
          </p:nvPr>
        </p:nvSpPr>
        <p:spPr/>
        <p:txBody>
          <a:bodyPr/>
          <a:lstStyle/>
          <a:p>
            <a:fld id="{501ED04E-D395-4889-B0AB-32BA2BD69EE6}" type="slidenum">
              <a:rPr lang="ar-SA" smtClean="0"/>
              <a:t>18</a:t>
            </a:fld>
            <a:endParaRPr lang="ar-SA"/>
          </a:p>
        </p:txBody>
      </p:sp>
    </p:spTree>
    <p:extLst>
      <p:ext uri="{BB962C8B-B14F-4D97-AF65-F5344CB8AC3E}">
        <p14:creationId xmlns:p14="http://schemas.microsoft.com/office/powerpoint/2010/main" val="33122860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فرعي 4"/>
          <p:cNvSpPr>
            <a:spLocks noGrp="1"/>
          </p:cNvSpPr>
          <p:nvPr>
            <p:ph type="subTitle" idx="1"/>
          </p:nvPr>
        </p:nvSpPr>
        <p:spPr>
          <a:xfrm>
            <a:off x="1599206" y="965802"/>
            <a:ext cx="9567092" cy="5672407"/>
          </a:xfrm>
        </p:spPr>
        <p:txBody>
          <a:bodyPr>
            <a:noAutofit/>
          </a:bodyPr>
          <a:lstStyle/>
          <a:p>
            <a:pPr marL="228600" indent="-228600" algn="r">
              <a:lnSpc>
                <a:spcPct val="100000"/>
              </a:lnSpc>
              <a:buFont typeface="+mj-lt"/>
              <a:buAutoNum type="arabicPeriod"/>
            </a:pPr>
            <a:r>
              <a:rPr lang="ar-SA" sz="1800" dirty="0">
                <a:latin typeface="Sakkal Majalla" panose="02000000000000000000" pitchFamily="2" charset="-78"/>
                <a:cs typeface="Sakkal Majalla" panose="02000000000000000000" pitchFamily="2" charset="-78"/>
              </a:rPr>
              <a:t>اعتماد قرار بناء خطة استراتيجية للجمعية من مجلس الإدارة .</a:t>
            </a:r>
            <a:endParaRPr lang="en-US" sz="1800" dirty="0">
              <a:latin typeface="Sakkal Majalla" panose="02000000000000000000" pitchFamily="2" charset="-78"/>
              <a:cs typeface="Sakkal Majalla" panose="02000000000000000000" pitchFamily="2" charset="-78"/>
            </a:endParaRPr>
          </a:p>
          <a:p>
            <a:pPr marL="228600" indent="-228600" algn="r">
              <a:lnSpc>
                <a:spcPct val="100000"/>
              </a:lnSpc>
              <a:buFont typeface="+mj-lt"/>
              <a:buAutoNum type="arabicPeriod"/>
            </a:pPr>
            <a:r>
              <a:rPr lang="ar-SA" sz="1800" dirty="0">
                <a:latin typeface="Sakkal Majalla" panose="02000000000000000000" pitchFamily="2" charset="-78"/>
                <a:cs typeface="Sakkal Majalla" panose="02000000000000000000" pitchFamily="2" charset="-78"/>
              </a:rPr>
              <a:t>تشكيل (فريق عمل التخطيط الاستراتيجي ).</a:t>
            </a:r>
          </a:p>
          <a:p>
            <a:pPr marL="228600" indent="-228600" algn="r">
              <a:lnSpc>
                <a:spcPct val="100000"/>
              </a:lnSpc>
              <a:buFont typeface="+mj-lt"/>
              <a:buAutoNum type="arabicPeriod"/>
            </a:pPr>
            <a:r>
              <a:rPr lang="ar-SA" sz="1800" dirty="0">
                <a:latin typeface="Sakkal Majalla" panose="02000000000000000000" pitchFamily="2" charset="-78"/>
                <a:cs typeface="Sakkal Majalla" panose="02000000000000000000" pitchFamily="2" charset="-78"/>
              </a:rPr>
              <a:t>تنظيم ورشة عمل في مهارات إعداد الخطة الاستراتيجية.</a:t>
            </a:r>
            <a:endParaRPr lang="en-US" sz="1800" dirty="0">
              <a:latin typeface="Sakkal Majalla" panose="02000000000000000000" pitchFamily="2" charset="-78"/>
              <a:cs typeface="Sakkal Majalla" panose="02000000000000000000" pitchFamily="2" charset="-78"/>
            </a:endParaRPr>
          </a:p>
          <a:p>
            <a:pPr marL="228600" indent="-228600" algn="r">
              <a:lnSpc>
                <a:spcPct val="100000"/>
              </a:lnSpc>
              <a:buFont typeface="+mj-lt"/>
              <a:buAutoNum type="arabicPeriod"/>
            </a:pPr>
            <a:r>
              <a:rPr lang="ar-SA" sz="1800" dirty="0">
                <a:latin typeface="Sakkal Majalla" panose="02000000000000000000" pitchFamily="2" charset="-78"/>
                <a:cs typeface="Sakkal Majalla" panose="02000000000000000000" pitchFamily="2" charset="-78"/>
              </a:rPr>
              <a:t>تشخيص الوضع الحالي ( التحليل البيئي) من خلال التحليل الرباعي، نقاط القوة والضعف والفرص والتحديات.</a:t>
            </a:r>
          </a:p>
          <a:p>
            <a:pPr marL="228600" indent="-228600" algn="r">
              <a:lnSpc>
                <a:spcPct val="100000"/>
              </a:lnSpc>
              <a:buFont typeface="+mj-lt"/>
              <a:buAutoNum type="arabicPeriod"/>
            </a:pPr>
            <a:r>
              <a:rPr lang="ar-SA" sz="1800" dirty="0">
                <a:latin typeface="Sakkal Majalla" panose="02000000000000000000" pitchFamily="2" charset="-78"/>
                <a:cs typeface="Sakkal Majalla" panose="02000000000000000000" pitchFamily="2" charset="-78"/>
              </a:rPr>
              <a:t>استخلاص عوامل النجاح الأساسية التي تحدد ملامح الرؤية والرسالة والقيم.</a:t>
            </a:r>
          </a:p>
          <a:p>
            <a:pPr marL="228600" indent="-228600" algn="r">
              <a:lnSpc>
                <a:spcPct val="100000"/>
              </a:lnSpc>
              <a:buFont typeface="+mj-lt"/>
              <a:buAutoNum type="arabicPeriod"/>
            </a:pPr>
            <a:r>
              <a:rPr lang="ar-SA" sz="1800" dirty="0">
                <a:latin typeface="Sakkal Majalla" panose="02000000000000000000" pitchFamily="2" charset="-78"/>
                <a:cs typeface="Sakkal Majalla" panose="02000000000000000000" pitchFamily="2" charset="-78"/>
              </a:rPr>
              <a:t>صياغة الرؤية والرسالة والقيم.</a:t>
            </a:r>
            <a:endParaRPr lang="en-US" sz="1800" dirty="0">
              <a:latin typeface="Sakkal Majalla" panose="02000000000000000000" pitchFamily="2" charset="-78"/>
              <a:cs typeface="Sakkal Majalla" panose="02000000000000000000" pitchFamily="2" charset="-78"/>
            </a:endParaRPr>
          </a:p>
          <a:p>
            <a:pPr marL="228600" indent="-228600" algn="r">
              <a:lnSpc>
                <a:spcPct val="100000"/>
              </a:lnSpc>
              <a:buFont typeface="+mj-lt"/>
              <a:buAutoNum type="arabicPeriod"/>
            </a:pPr>
            <a:r>
              <a:rPr lang="ar-SA" sz="1800" dirty="0">
                <a:latin typeface="Sakkal Majalla" panose="02000000000000000000" pitchFamily="2" charset="-78"/>
                <a:cs typeface="Sakkal Majalla" panose="02000000000000000000" pitchFamily="2" charset="-78"/>
              </a:rPr>
              <a:t>المقارنة المرجعية والاطلاع على التجارب والممارسات المميزة وما تقدمه من خدمات.</a:t>
            </a:r>
          </a:p>
          <a:p>
            <a:pPr marL="228600" indent="-228600" algn="r">
              <a:lnSpc>
                <a:spcPct val="100000"/>
              </a:lnSpc>
              <a:buFont typeface="+mj-lt"/>
              <a:buAutoNum type="arabicPeriod"/>
            </a:pPr>
            <a:r>
              <a:rPr lang="ar-SA" sz="1800" dirty="0">
                <a:latin typeface="Sakkal Majalla" panose="02000000000000000000" pitchFamily="2" charset="-78"/>
                <a:cs typeface="Sakkal Majalla" panose="02000000000000000000" pitchFamily="2" charset="-78"/>
              </a:rPr>
              <a:t>تحديد التوجهات الاستراتيجية التي توجه بوصلة الجمعية نحو الفترة الزمنية المقبلة.</a:t>
            </a:r>
          </a:p>
          <a:p>
            <a:pPr marL="228600" indent="-228600" algn="r">
              <a:lnSpc>
                <a:spcPct val="100000"/>
              </a:lnSpc>
              <a:buFont typeface="+mj-lt"/>
              <a:buAutoNum type="arabicPeriod"/>
            </a:pPr>
            <a:r>
              <a:rPr lang="ar-SA" sz="1800" dirty="0">
                <a:latin typeface="Sakkal Majalla" panose="02000000000000000000" pitchFamily="2" charset="-78"/>
                <a:cs typeface="Sakkal Majalla" panose="02000000000000000000" pitchFamily="2" charset="-78"/>
              </a:rPr>
              <a:t>تحديد الاستراتيجيات المناسبة التي ستساهم في تحقيق الأهداف المؤسسية.</a:t>
            </a:r>
          </a:p>
          <a:p>
            <a:pPr marL="228600" indent="-228600" algn="r">
              <a:lnSpc>
                <a:spcPct val="100000"/>
              </a:lnSpc>
              <a:buFont typeface="+mj-lt"/>
              <a:buAutoNum type="arabicPeriod"/>
            </a:pPr>
            <a:r>
              <a:rPr lang="ar-SA" sz="1800" dirty="0">
                <a:latin typeface="Sakkal Majalla" panose="02000000000000000000" pitchFamily="2" charset="-78"/>
                <a:cs typeface="Sakkal Majalla" panose="02000000000000000000" pitchFamily="2" charset="-78"/>
              </a:rPr>
              <a:t> تحديد الأهداف الفرعية التي سيتم تنفيذها في إطار الخطة الاستراتيجية.</a:t>
            </a:r>
          </a:p>
          <a:p>
            <a:pPr marL="228600" indent="-228600" algn="r">
              <a:lnSpc>
                <a:spcPct val="100000"/>
              </a:lnSpc>
              <a:buFont typeface="+mj-lt"/>
              <a:buAutoNum type="arabicPeriod"/>
            </a:pPr>
            <a:r>
              <a:rPr lang="ar-SA" sz="1800" dirty="0">
                <a:latin typeface="Sakkal Majalla" panose="02000000000000000000" pitchFamily="2" charset="-78"/>
                <a:cs typeface="Sakkal Majalla" panose="02000000000000000000" pitchFamily="2" charset="-78"/>
              </a:rPr>
              <a:t>اعداد مصفوفة للمعايير ومؤشرات الأداء التي ستعتمد في قياس الأداء المؤسسي.</a:t>
            </a:r>
          </a:p>
          <a:p>
            <a:pPr marL="342900" indent="-342900" algn="r">
              <a:lnSpc>
                <a:spcPct val="100000"/>
              </a:lnSpc>
              <a:buFont typeface="+mj-lt"/>
              <a:buAutoNum type="arabicPeriod"/>
            </a:pPr>
            <a:r>
              <a:rPr lang="ar-SA" sz="1800" dirty="0">
                <a:latin typeface="Sakkal Majalla" panose="02000000000000000000" pitchFamily="2" charset="-78"/>
                <a:cs typeface="Sakkal Majalla" panose="02000000000000000000" pitchFamily="2" charset="-78"/>
              </a:rPr>
              <a:t>إعداد مسودة الخطة ومناقشتها مع لجنة التخطيط الاستراتيجي والتصديق عليها.</a:t>
            </a:r>
          </a:p>
          <a:p>
            <a:pPr marL="342900" indent="-342900" algn="r">
              <a:lnSpc>
                <a:spcPct val="100000"/>
              </a:lnSpc>
              <a:buFont typeface="+mj-lt"/>
              <a:buAutoNum type="arabicPeriod"/>
            </a:pPr>
            <a:r>
              <a:rPr lang="ar-SA" sz="1800" dirty="0">
                <a:latin typeface="Sakkal Majalla" panose="02000000000000000000" pitchFamily="2" charset="-78"/>
                <a:cs typeface="Sakkal Majalla" panose="02000000000000000000" pitchFamily="2" charset="-78"/>
              </a:rPr>
              <a:t>رفع الخطة لاعتمادها من قبل مجلس الإدارة بصورتها النهائية.</a:t>
            </a:r>
          </a:p>
          <a:p>
            <a:pPr marL="342900" indent="-342900" algn="r">
              <a:lnSpc>
                <a:spcPct val="100000"/>
              </a:lnSpc>
              <a:buFont typeface="+mj-lt"/>
              <a:buAutoNum type="arabicPeriod"/>
            </a:pPr>
            <a:r>
              <a:rPr lang="ar-SA" sz="1800" dirty="0">
                <a:latin typeface="Sakkal Majalla" panose="02000000000000000000" pitchFamily="2" charset="-78"/>
                <a:cs typeface="Sakkal Majalla" panose="02000000000000000000" pitchFamily="2" charset="-78"/>
              </a:rPr>
              <a:t>إعلان الخطة وتعميمها وإتاحتها للعاملين بالجمعية والبدء بالتنفيذ ومتابعة الأداء وقياس النتائج . </a:t>
            </a:r>
            <a:br>
              <a:rPr lang="ar-SA" sz="1600" dirty="0"/>
            </a:br>
            <a:endParaRPr lang="en-US" sz="1600" dirty="0">
              <a:latin typeface="GE SS Two Light" panose="020A0503020102020204" pitchFamily="18" charset="-78"/>
              <a:ea typeface="GE SS Two Light" panose="020A0503020102020204" pitchFamily="18" charset="-78"/>
              <a:cs typeface="GE SS Two Light" panose="020A0503020102020204" pitchFamily="18" charset="-78"/>
            </a:endParaRPr>
          </a:p>
          <a:p>
            <a:pPr algn="r">
              <a:lnSpc>
                <a:spcPct val="100000"/>
              </a:lnSpc>
            </a:pPr>
            <a:endParaRPr lang="ar-SA" sz="1200" dirty="0">
              <a:latin typeface="GE SS Two Medium" panose="020A0503020102020204" pitchFamily="18" charset="-78"/>
              <a:ea typeface="GE SS Two Medium" panose="020A0503020102020204" pitchFamily="18" charset="-78"/>
              <a:cs typeface="GE SS Two Medium" panose="020A0503020102020204" pitchFamily="18" charset="-78"/>
            </a:endParaRPr>
          </a:p>
          <a:p>
            <a:pPr>
              <a:lnSpc>
                <a:spcPct val="100000"/>
              </a:lnSpc>
            </a:pPr>
            <a:endParaRPr lang="ar-SA" sz="1200" dirty="0">
              <a:latin typeface="GE SS Two Medium" panose="020A0503020102020204" pitchFamily="18" charset="-78"/>
              <a:ea typeface="GE SS Two Medium" panose="020A0503020102020204" pitchFamily="18" charset="-78"/>
              <a:cs typeface="GE SS Two Medium" panose="020A0503020102020204" pitchFamily="18" charset="-78"/>
            </a:endParaRPr>
          </a:p>
          <a:p>
            <a:pPr>
              <a:lnSpc>
                <a:spcPct val="100000"/>
              </a:lnSpc>
            </a:pPr>
            <a:endParaRPr lang="ar-SA" sz="1200" dirty="0">
              <a:latin typeface="GE SS Two Medium" panose="020A0503020102020204" pitchFamily="18" charset="-78"/>
              <a:ea typeface="GE SS Two Medium" panose="020A0503020102020204" pitchFamily="18" charset="-78"/>
              <a:cs typeface="GE SS Two Medium" panose="020A0503020102020204" pitchFamily="18" charset="-78"/>
            </a:endParaRPr>
          </a:p>
          <a:p>
            <a:pPr>
              <a:lnSpc>
                <a:spcPct val="100000"/>
              </a:lnSpc>
            </a:pPr>
            <a:endParaRPr lang="ar-SA" sz="1200" dirty="0">
              <a:latin typeface="GE SS Two Medium" panose="020A0503020102020204" pitchFamily="18" charset="-78"/>
              <a:ea typeface="GE SS Two Medium" panose="020A0503020102020204" pitchFamily="18" charset="-78"/>
              <a:cs typeface="GE SS Two Medium" panose="020A0503020102020204" pitchFamily="18" charset="-78"/>
            </a:endParaRPr>
          </a:p>
          <a:p>
            <a:pPr fontAlgn="t">
              <a:lnSpc>
                <a:spcPct val="100000"/>
              </a:lnSpc>
            </a:pPr>
            <a:r>
              <a:rPr lang="ar-SA" sz="1400" dirty="0"/>
              <a:t>   </a:t>
            </a:r>
            <a:endParaRPr lang="ar-SA" sz="1100" dirty="0">
              <a:latin typeface="GE SS Two Medium" panose="020A0503020102020204" pitchFamily="18" charset="-78"/>
              <a:ea typeface="GE SS Two Medium" panose="020A0503020102020204" pitchFamily="18" charset="-78"/>
              <a:cs typeface="GE SS Two Medium" panose="020A0503020102020204" pitchFamily="18" charset="-78"/>
            </a:endParaRPr>
          </a:p>
        </p:txBody>
      </p:sp>
      <p:sp>
        <p:nvSpPr>
          <p:cNvPr id="7" name="عنصر نائب للتذييل 6">
            <a:extLst>
              <a:ext uri="{FF2B5EF4-FFF2-40B4-BE49-F238E27FC236}">
                <a16:creationId xmlns:a16="http://schemas.microsoft.com/office/drawing/2014/main" id="{7AA3ADA6-5258-A491-9D81-7CB2C9925DCD}"/>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8" name="عنصر نائب لرقم الشريحة 7">
            <a:extLst>
              <a:ext uri="{FF2B5EF4-FFF2-40B4-BE49-F238E27FC236}">
                <a16:creationId xmlns:a16="http://schemas.microsoft.com/office/drawing/2014/main" id="{DF5A6DB3-AD53-2FD9-41CD-194EFAB422DB}"/>
              </a:ext>
            </a:extLst>
          </p:cNvPr>
          <p:cNvSpPr>
            <a:spLocks noGrp="1"/>
          </p:cNvSpPr>
          <p:nvPr>
            <p:ph type="sldNum" sz="quarter" idx="12"/>
          </p:nvPr>
        </p:nvSpPr>
        <p:spPr/>
        <p:txBody>
          <a:bodyPr/>
          <a:lstStyle/>
          <a:p>
            <a:fld id="{501ED04E-D395-4889-B0AB-32BA2BD69EE6}" type="slidenum">
              <a:rPr lang="ar-SA" smtClean="0"/>
              <a:t>19</a:t>
            </a:fld>
            <a:endParaRPr lang="ar-SA"/>
          </a:p>
        </p:txBody>
      </p:sp>
      <p:sp>
        <p:nvSpPr>
          <p:cNvPr id="9" name="مستطيل 8"/>
          <p:cNvSpPr/>
          <p:nvPr/>
        </p:nvSpPr>
        <p:spPr>
          <a:xfrm>
            <a:off x="5290757" y="359807"/>
            <a:ext cx="1827744" cy="553998"/>
          </a:xfrm>
          <a:prstGeom prst="rect">
            <a:avLst/>
          </a:prstGeom>
        </p:spPr>
        <p:txBody>
          <a:bodyPr wrap="none">
            <a:spAutoFit/>
          </a:bodyPr>
          <a:lstStyle/>
          <a:p>
            <a:pPr algn="just" fontAlgn="t">
              <a:lnSpc>
                <a:spcPct val="150000"/>
              </a:lnSpc>
            </a:pP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إجراءات</a:t>
            </a:r>
            <a:r>
              <a:rPr lang="ar-SA" sz="2000" b="1" dirty="0">
                <a:solidFill>
                  <a:srgbClr val="C00000"/>
                </a:solidFill>
                <a:latin typeface="Sakkal Majalla" panose="02000000000000000000" pitchFamily="2" charset="-78"/>
                <a:ea typeface="GE SS Two Light" panose="020A0503020102020204" pitchFamily="18" charset="-78"/>
                <a:cs typeface="Sakkal Majalla" panose="02000000000000000000" pitchFamily="2" charset="-78"/>
              </a:rPr>
              <a:t> </a:t>
            </a: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إعداد</a:t>
            </a:r>
            <a:r>
              <a:rPr lang="ar-SA" sz="2000" b="1" dirty="0">
                <a:solidFill>
                  <a:srgbClr val="C00000"/>
                </a:solidFill>
                <a:latin typeface="Sakkal Majalla" panose="02000000000000000000" pitchFamily="2" charset="-78"/>
                <a:ea typeface="GE SS Two Light" panose="020A0503020102020204" pitchFamily="18" charset="-78"/>
                <a:cs typeface="Sakkal Majalla" panose="02000000000000000000" pitchFamily="2" charset="-78"/>
              </a:rPr>
              <a:t> </a:t>
            </a: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الخطة</a:t>
            </a:r>
            <a:endParaRPr lang="en-US" sz="2000" b="1" dirty="0">
              <a:latin typeface="Sakkal Majalla" panose="02000000000000000000" pitchFamily="2" charset="-78"/>
              <a:ea typeface="GE SS Two Light" panose="020A0503020102020204" pitchFamily="18" charset="-78"/>
              <a:cs typeface="Sakkal Majalla" panose="02000000000000000000" pitchFamily="2" charset="-78"/>
            </a:endParaRPr>
          </a:p>
        </p:txBody>
      </p:sp>
    </p:spTree>
    <p:extLst>
      <p:ext uri="{BB962C8B-B14F-4D97-AF65-F5344CB8AC3E}">
        <p14:creationId xmlns:p14="http://schemas.microsoft.com/office/powerpoint/2010/main" val="23901734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جدول 6">
            <a:extLst>
              <a:ext uri="{FF2B5EF4-FFF2-40B4-BE49-F238E27FC236}">
                <a16:creationId xmlns:a16="http://schemas.microsoft.com/office/drawing/2014/main" id="{A62D5830-FAC2-4EA9-9F91-1E3D2F830EA8}"/>
              </a:ext>
            </a:extLst>
          </p:cNvPr>
          <p:cNvGraphicFramePr>
            <a:graphicFrameLocks noGrp="1"/>
          </p:cNvGraphicFramePr>
          <p:nvPr>
            <p:extLst>
              <p:ext uri="{D42A27DB-BD31-4B8C-83A1-F6EECF244321}">
                <p14:modId xmlns:p14="http://schemas.microsoft.com/office/powerpoint/2010/main" val="3284518969"/>
              </p:ext>
            </p:extLst>
          </p:nvPr>
        </p:nvGraphicFramePr>
        <p:xfrm>
          <a:off x="1833124" y="2129121"/>
          <a:ext cx="8525751" cy="3044758"/>
        </p:xfrm>
        <a:graphic>
          <a:graphicData uri="http://schemas.openxmlformats.org/drawingml/2006/table">
            <a:tbl>
              <a:tblPr rtl="1" firstRow="1" bandRow="1">
                <a:tableStyleId>{5C22544A-7EE6-4342-B048-85BDC9FD1C3A}</a:tableStyleId>
              </a:tblPr>
              <a:tblGrid>
                <a:gridCol w="2841917">
                  <a:extLst>
                    <a:ext uri="{9D8B030D-6E8A-4147-A177-3AD203B41FA5}">
                      <a16:colId xmlns:a16="http://schemas.microsoft.com/office/drawing/2014/main" val="4129101374"/>
                    </a:ext>
                  </a:extLst>
                </a:gridCol>
                <a:gridCol w="2841917">
                  <a:extLst>
                    <a:ext uri="{9D8B030D-6E8A-4147-A177-3AD203B41FA5}">
                      <a16:colId xmlns:a16="http://schemas.microsoft.com/office/drawing/2014/main" val="728261866"/>
                    </a:ext>
                  </a:extLst>
                </a:gridCol>
                <a:gridCol w="2841917">
                  <a:extLst>
                    <a:ext uri="{9D8B030D-6E8A-4147-A177-3AD203B41FA5}">
                      <a16:colId xmlns:a16="http://schemas.microsoft.com/office/drawing/2014/main" val="3339007448"/>
                    </a:ext>
                  </a:extLst>
                </a:gridCol>
              </a:tblGrid>
              <a:tr h="673207">
                <a:tc gridSpan="3">
                  <a:txBody>
                    <a:bodyPr/>
                    <a:lstStyle/>
                    <a:p>
                      <a:pPr algn="ctr" rtl="1"/>
                      <a:r>
                        <a:rPr lang="ar-SA" sz="2000" dirty="0">
                          <a:solidFill>
                            <a:schemeClr val="tx1"/>
                          </a:solidFill>
                          <a:latin typeface="Sakkal Majalla" panose="02000000000000000000" pitchFamily="2" charset="-78"/>
                          <a:cs typeface="Sakkal Majalla" panose="02000000000000000000" pitchFamily="2" charset="-78"/>
                        </a:rPr>
                        <a:t>الإعداد والاعتماد والمراجعة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rtl="1"/>
                      <a:endParaRPr lang="ar-SA" dirty="0"/>
                    </a:p>
                  </a:txBody>
                  <a:tcPr/>
                </a:tc>
                <a:tc hMerge="1">
                  <a:txBody>
                    <a:bodyPr/>
                    <a:lstStyle/>
                    <a:p>
                      <a:pPr rtl="1"/>
                      <a:endParaRPr lang="ar-SA" dirty="0"/>
                    </a:p>
                  </a:txBody>
                  <a:tcPr/>
                </a:tc>
                <a:extLst>
                  <a:ext uri="{0D108BD9-81ED-4DB2-BD59-A6C34878D82A}">
                    <a16:rowId xmlns:a16="http://schemas.microsoft.com/office/drawing/2014/main" val="786102498"/>
                  </a:ext>
                </a:extLst>
              </a:tr>
              <a:tr h="454392">
                <a:tc>
                  <a:txBody>
                    <a:bodyPr/>
                    <a:lstStyle/>
                    <a:p>
                      <a:pPr algn="ctr" rtl="1"/>
                      <a:r>
                        <a:rPr lang="ar-SA" sz="1800" b="1" dirty="0">
                          <a:solidFill>
                            <a:schemeClr val="tx1"/>
                          </a:solidFill>
                          <a:latin typeface="Sakkal Majalla" panose="02000000000000000000" pitchFamily="2" charset="-78"/>
                          <a:cs typeface="Sakkal Majalla" panose="02000000000000000000" pitchFamily="2" charset="-78"/>
                        </a:rPr>
                        <a:t>اسم الوثيقة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800" b="1" dirty="0">
                          <a:solidFill>
                            <a:schemeClr val="tx1"/>
                          </a:solidFill>
                          <a:latin typeface="Sakkal Majalla" panose="02000000000000000000" pitchFamily="2" charset="-78"/>
                          <a:cs typeface="Sakkal Majalla" panose="02000000000000000000" pitchFamily="2" charset="-78"/>
                        </a:rPr>
                        <a:t>رقم الإصدار</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800" b="1" dirty="0">
                          <a:solidFill>
                            <a:schemeClr val="tx1"/>
                          </a:solidFill>
                          <a:latin typeface="Sakkal Majalla" panose="02000000000000000000" pitchFamily="2" charset="-78"/>
                          <a:cs typeface="Sakkal Majalla" panose="02000000000000000000" pitchFamily="2" charset="-78"/>
                        </a:rPr>
                        <a:t>تاريخ الإصدار</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08133541"/>
                  </a:ext>
                </a:extLst>
              </a:tr>
              <a:tr h="454392">
                <a:tc>
                  <a:txBody>
                    <a:bodyPr/>
                    <a:lstStyle/>
                    <a:p>
                      <a:pPr algn="ctr" rtl="1"/>
                      <a:r>
                        <a:rPr lang="ar-SA" sz="1800" b="1" dirty="0">
                          <a:solidFill>
                            <a:schemeClr val="tx1"/>
                          </a:solidFill>
                          <a:latin typeface="Sakkal Majalla" panose="02000000000000000000" pitchFamily="2" charset="-78"/>
                          <a:cs typeface="Sakkal Majalla" panose="02000000000000000000" pitchFamily="2" charset="-78"/>
                        </a:rPr>
                        <a:t>الخطة الاستراتيجية 2024م -  2029م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800" b="1" dirty="0">
                          <a:solidFill>
                            <a:schemeClr val="tx1"/>
                          </a:solidFill>
                          <a:latin typeface="Sakkal Majalla" panose="02000000000000000000" pitchFamily="2" charset="-78"/>
                          <a:cs typeface="Sakkal Majalla" panose="02000000000000000000" pitchFamily="2" charset="-78"/>
                        </a:rPr>
                        <a:t>01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800" b="1" dirty="0">
                          <a:solidFill>
                            <a:schemeClr val="tx1"/>
                          </a:solidFill>
                          <a:latin typeface="Sakkal Majalla" panose="02000000000000000000" pitchFamily="2" charset="-78"/>
                          <a:cs typeface="Sakkal Majalla" panose="02000000000000000000" pitchFamily="2" charset="-78"/>
                        </a:rPr>
                        <a:t>2024/12/05 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54661166"/>
                  </a:ext>
                </a:extLst>
              </a:tr>
              <a:tr h="454392">
                <a:tc>
                  <a:txBody>
                    <a:bodyPr/>
                    <a:lstStyle/>
                    <a:p>
                      <a:pPr algn="ctr" rtl="1"/>
                      <a:r>
                        <a:rPr lang="ar-SA" sz="1800" b="1" dirty="0">
                          <a:solidFill>
                            <a:schemeClr val="tx1"/>
                          </a:solidFill>
                          <a:latin typeface="Sakkal Majalla" panose="02000000000000000000" pitchFamily="2" charset="-78"/>
                          <a:cs typeface="Sakkal Majalla" panose="02000000000000000000" pitchFamily="2" charset="-78"/>
                        </a:rPr>
                        <a:t>فريق الإعداد</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800" b="1" dirty="0">
                          <a:solidFill>
                            <a:schemeClr val="tx1"/>
                          </a:solidFill>
                          <a:latin typeface="Sakkal Majalla" panose="02000000000000000000" pitchFamily="2" charset="-78"/>
                          <a:cs typeface="Sakkal Majalla" panose="02000000000000000000" pitchFamily="2" charset="-78"/>
                        </a:rPr>
                        <a:t>مراجعة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800" b="1" dirty="0">
                          <a:solidFill>
                            <a:schemeClr val="tx1"/>
                          </a:solidFill>
                          <a:latin typeface="Sakkal Majalla" panose="02000000000000000000" pitchFamily="2" charset="-78"/>
                          <a:cs typeface="Sakkal Majalla" panose="02000000000000000000" pitchFamily="2" charset="-78"/>
                        </a:rPr>
                        <a:t>اعتماد</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35576180"/>
                  </a:ext>
                </a:extLst>
              </a:tr>
              <a:tr h="1008375">
                <a:tc>
                  <a:txBody>
                    <a:bodyPr/>
                    <a:lstStyle/>
                    <a:p>
                      <a:pPr algn="ctr" rtl="1"/>
                      <a:r>
                        <a:rPr lang="ar-SA" sz="1800" b="1" dirty="0">
                          <a:solidFill>
                            <a:schemeClr val="tx1"/>
                          </a:solidFill>
                          <a:latin typeface="Sakkal Majalla" panose="02000000000000000000" pitchFamily="2" charset="-78"/>
                          <a:cs typeface="Sakkal Majalla" panose="02000000000000000000" pitchFamily="2" charset="-78"/>
                        </a:rPr>
                        <a:t>لافي بن سعد </a:t>
                      </a:r>
                      <a:r>
                        <a:rPr lang="ar-SA" sz="1800" b="1" dirty="0" err="1">
                          <a:solidFill>
                            <a:schemeClr val="tx1"/>
                          </a:solidFill>
                          <a:latin typeface="Sakkal Majalla" panose="02000000000000000000" pitchFamily="2" charset="-78"/>
                          <a:cs typeface="Sakkal Majalla" panose="02000000000000000000" pitchFamily="2" charset="-78"/>
                        </a:rPr>
                        <a:t>المرفوعي</a:t>
                      </a:r>
                      <a:endParaRPr lang="ar-SA" sz="1800" b="1" dirty="0">
                        <a:solidFill>
                          <a:schemeClr val="tx1"/>
                        </a:solidFill>
                        <a:latin typeface="Sakkal Majalla" panose="02000000000000000000" pitchFamily="2" charset="-78"/>
                        <a:cs typeface="Sakkal Majalla" panose="02000000000000000000" pitchFamily="2" charset="-78"/>
                      </a:endParaRPr>
                    </a:p>
                    <a:p>
                      <a:pPr algn="ctr" rtl="1"/>
                      <a:r>
                        <a:rPr lang="ar-SA" sz="1800" b="1" dirty="0">
                          <a:solidFill>
                            <a:schemeClr val="tx1"/>
                          </a:solidFill>
                          <a:latin typeface="Sakkal Majalla" panose="02000000000000000000" pitchFamily="2" charset="-78"/>
                          <a:cs typeface="Sakkal Majalla" panose="02000000000000000000" pitchFamily="2" charset="-78"/>
                        </a:rPr>
                        <a:t>سامي بن احمد القاسم</a:t>
                      </a:r>
                    </a:p>
                    <a:p>
                      <a:pPr algn="ctr" rtl="1"/>
                      <a:r>
                        <a:rPr lang="ar-SA" sz="1800" b="1" dirty="0">
                          <a:solidFill>
                            <a:schemeClr val="tx1"/>
                          </a:solidFill>
                          <a:latin typeface="Sakkal Majalla" panose="02000000000000000000" pitchFamily="2" charset="-78"/>
                          <a:cs typeface="Sakkal Majalla" panose="02000000000000000000" pitchFamily="2" charset="-78"/>
                        </a:rPr>
                        <a:t>مشاري بن ابراهيم القاسم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800" b="1" dirty="0">
                          <a:solidFill>
                            <a:schemeClr val="tx1"/>
                          </a:solidFill>
                          <a:latin typeface="Sakkal Majalla" panose="02000000000000000000" pitchFamily="2" charset="-78"/>
                          <a:cs typeface="Sakkal Majalla" panose="02000000000000000000" pitchFamily="2" charset="-78"/>
                        </a:rPr>
                        <a:t>خالد بن سالم </a:t>
                      </a:r>
                      <a:r>
                        <a:rPr lang="ar-SA" sz="1800" b="1" dirty="0" err="1">
                          <a:solidFill>
                            <a:schemeClr val="tx1"/>
                          </a:solidFill>
                          <a:latin typeface="Sakkal Majalla" panose="02000000000000000000" pitchFamily="2" charset="-78"/>
                          <a:cs typeface="Sakkal Majalla" panose="02000000000000000000" pitchFamily="2" charset="-78"/>
                        </a:rPr>
                        <a:t>الرويض</a:t>
                      </a:r>
                      <a:endParaRPr lang="ar-SA" sz="1800" b="1" dirty="0">
                        <a:solidFill>
                          <a:schemeClr val="tx1"/>
                        </a:solidFill>
                        <a:latin typeface="Sakkal Majalla" panose="02000000000000000000" pitchFamily="2"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800" b="1" dirty="0">
                          <a:solidFill>
                            <a:schemeClr val="tx1"/>
                          </a:solidFill>
                          <a:latin typeface="Sakkal Majalla" panose="02000000000000000000" pitchFamily="2" charset="-78"/>
                          <a:cs typeface="Sakkal Majalla" panose="02000000000000000000" pitchFamily="2" charset="-78"/>
                        </a:rPr>
                        <a:t>رئيس مجلس الإدارة</a:t>
                      </a:r>
                    </a:p>
                    <a:p>
                      <a:pPr algn="ctr" rtl="1"/>
                      <a:endParaRPr lang="ar-SA" sz="1800" b="1" dirty="0">
                        <a:solidFill>
                          <a:schemeClr val="tx1"/>
                        </a:solidFill>
                        <a:latin typeface="Sakkal Majalla" panose="02000000000000000000" pitchFamily="2" charset="-78"/>
                        <a:cs typeface="Sakkal Majalla" panose="02000000000000000000" pitchFamily="2" charset="-78"/>
                      </a:endParaRPr>
                    </a:p>
                    <a:p>
                      <a:pPr algn="ctr" rtl="1"/>
                      <a:endParaRPr lang="ar-SA" sz="1800" b="1" dirty="0">
                        <a:solidFill>
                          <a:schemeClr val="tx1"/>
                        </a:solidFill>
                        <a:latin typeface="Sakkal Majalla" panose="02000000000000000000" pitchFamily="2"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30504285"/>
                  </a:ext>
                </a:extLst>
              </a:tr>
            </a:tbl>
          </a:graphicData>
        </a:graphic>
      </p:graphicFrame>
      <p:sp>
        <p:nvSpPr>
          <p:cNvPr id="2" name="عنصر نائب للتذييل 1">
            <a:extLst>
              <a:ext uri="{FF2B5EF4-FFF2-40B4-BE49-F238E27FC236}">
                <a16:creationId xmlns:a16="http://schemas.microsoft.com/office/drawing/2014/main" id="{17E91E80-9C78-C96B-9EB8-5734D9CC66B6}"/>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endParaRPr lang="ar-SA" dirty="0"/>
          </a:p>
        </p:txBody>
      </p:sp>
      <p:sp>
        <p:nvSpPr>
          <p:cNvPr id="5" name="عنصر نائب لرقم الشريحة 4">
            <a:extLst>
              <a:ext uri="{FF2B5EF4-FFF2-40B4-BE49-F238E27FC236}">
                <a16:creationId xmlns:a16="http://schemas.microsoft.com/office/drawing/2014/main" id="{71D5D41C-5BA3-68AF-A39F-FEA70294E49A}"/>
              </a:ext>
            </a:extLst>
          </p:cNvPr>
          <p:cNvSpPr>
            <a:spLocks noGrp="1"/>
          </p:cNvSpPr>
          <p:nvPr>
            <p:ph type="sldNum" sz="quarter" idx="12"/>
          </p:nvPr>
        </p:nvSpPr>
        <p:spPr/>
        <p:txBody>
          <a:bodyPr/>
          <a:lstStyle/>
          <a:p>
            <a:fld id="{501ED04E-D395-4889-B0AB-32BA2BD69EE6}" type="slidenum">
              <a:rPr lang="ar-SA" smtClean="0"/>
              <a:t>2</a:t>
            </a:fld>
            <a:endParaRPr lang="ar-SA" dirty="0"/>
          </a:p>
        </p:txBody>
      </p:sp>
    </p:spTree>
    <p:extLst>
      <p:ext uri="{BB962C8B-B14F-4D97-AF65-F5344CB8AC3E}">
        <p14:creationId xmlns:p14="http://schemas.microsoft.com/office/powerpoint/2010/main" val="40565686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مستطيل 8"/>
          <p:cNvSpPr/>
          <p:nvPr/>
        </p:nvSpPr>
        <p:spPr>
          <a:xfrm>
            <a:off x="5248836" y="578407"/>
            <a:ext cx="1313180" cy="553998"/>
          </a:xfrm>
          <a:prstGeom prst="rect">
            <a:avLst/>
          </a:prstGeom>
        </p:spPr>
        <p:txBody>
          <a:bodyPr wrap="none">
            <a:spAutoFit/>
          </a:bodyPr>
          <a:lstStyle/>
          <a:p>
            <a:pPr algn="just" fontAlgn="t">
              <a:lnSpc>
                <a:spcPct val="150000"/>
              </a:lnSpc>
            </a:pPr>
            <a:r>
              <a:rPr lang="ar-SA" sz="2000" b="1" dirty="0">
                <a:latin typeface="Sakkal Majalla" panose="02000000000000000000" pitchFamily="2" charset="-78"/>
                <a:ea typeface="GE SS Two Light" panose="020A0503020102020204" pitchFamily="18" charset="-78"/>
                <a:cs typeface="Sakkal Majalla" panose="02000000000000000000" pitchFamily="2" charset="-78"/>
              </a:rPr>
              <a:t>فريق</a:t>
            </a:r>
            <a:r>
              <a:rPr lang="ar-SA" sz="2000" b="1" dirty="0">
                <a:solidFill>
                  <a:srgbClr val="C00000"/>
                </a:solidFill>
                <a:latin typeface="Sakkal Majalla" panose="02000000000000000000" pitchFamily="2" charset="-78"/>
                <a:ea typeface="GE SS Two Light" panose="020A0503020102020204" pitchFamily="18" charset="-78"/>
                <a:cs typeface="Sakkal Majalla" panose="02000000000000000000" pitchFamily="2" charset="-78"/>
              </a:rPr>
              <a:t> </a:t>
            </a: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التخطيط</a:t>
            </a:r>
            <a:endParaRPr lang="en-US" sz="2000" b="1" dirty="0">
              <a:latin typeface="Sakkal Majalla" panose="02000000000000000000" pitchFamily="2" charset="-78"/>
              <a:ea typeface="GE SS Two Light" panose="020A0503020102020204" pitchFamily="18" charset="-78"/>
              <a:cs typeface="Sakkal Majalla" panose="02000000000000000000" pitchFamily="2" charset="-78"/>
            </a:endParaRPr>
          </a:p>
        </p:txBody>
      </p:sp>
      <p:graphicFrame>
        <p:nvGraphicFramePr>
          <p:cNvPr id="4" name="جدول 3">
            <a:extLst>
              <a:ext uri="{FF2B5EF4-FFF2-40B4-BE49-F238E27FC236}">
                <a16:creationId xmlns:a16="http://schemas.microsoft.com/office/drawing/2014/main" id="{3FD22F91-E5FE-410D-A079-FAB603CB339D}"/>
              </a:ext>
            </a:extLst>
          </p:cNvPr>
          <p:cNvGraphicFramePr>
            <a:graphicFrameLocks noGrp="1"/>
          </p:cNvGraphicFramePr>
          <p:nvPr>
            <p:extLst>
              <p:ext uri="{D42A27DB-BD31-4B8C-83A1-F6EECF244321}">
                <p14:modId xmlns:p14="http://schemas.microsoft.com/office/powerpoint/2010/main" val="1872117247"/>
              </p:ext>
            </p:extLst>
          </p:nvPr>
        </p:nvGraphicFramePr>
        <p:xfrm>
          <a:off x="1186325" y="1505579"/>
          <a:ext cx="9438199" cy="3677568"/>
        </p:xfrm>
        <a:graphic>
          <a:graphicData uri="http://schemas.openxmlformats.org/drawingml/2006/table">
            <a:tbl>
              <a:tblPr rtl="1" firstRow="1" firstCol="1" bandRow="1">
                <a:tableStyleId>{5C22544A-7EE6-4342-B048-85BDC9FD1C3A}</a:tableStyleId>
              </a:tblPr>
              <a:tblGrid>
                <a:gridCol w="687912">
                  <a:extLst>
                    <a:ext uri="{9D8B030D-6E8A-4147-A177-3AD203B41FA5}">
                      <a16:colId xmlns:a16="http://schemas.microsoft.com/office/drawing/2014/main" val="132074350"/>
                    </a:ext>
                  </a:extLst>
                </a:gridCol>
                <a:gridCol w="5195302">
                  <a:extLst>
                    <a:ext uri="{9D8B030D-6E8A-4147-A177-3AD203B41FA5}">
                      <a16:colId xmlns:a16="http://schemas.microsoft.com/office/drawing/2014/main" val="1226114292"/>
                    </a:ext>
                  </a:extLst>
                </a:gridCol>
                <a:gridCol w="3554985">
                  <a:extLst>
                    <a:ext uri="{9D8B030D-6E8A-4147-A177-3AD203B41FA5}">
                      <a16:colId xmlns:a16="http://schemas.microsoft.com/office/drawing/2014/main" val="574525330"/>
                    </a:ext>
                  </a:extLst>
                </a:gridCol>
              </a:tblGrid>
              <a:tr h="596346">
                <a:tc>
                  <a:txBody>
                    <a:bodyPr/>
                    <a:lstStyle/>
                    <a:p>
                      <a:pPr algn="ctr" rtl="1">
                        <a:lnSpc>
                          <a:spcPct val="107000"/>
                        </a:lnSpc>
                        <a:spcAft>
                          <a:spcPts val="0"/>
                        </a:spcAft>
                      </a:pPr>
                      <a:r>
                        <a:rPr lang="ar-SA" sz="2000" b="1" dirty="0">
                          <a:effectLst/>
                          <a:latin typeface="Sakkal Majalla" panose="02000000000000000000" pitchFamily="2" charset="-78"/>
                          <a:cs typeface="Sakkal Majalla" panose="02000000000000000000" pitchFamily="2" charset="-78"/>
                        </a:rPr>
                        <a:t>م</a:t>
                      </a:r>
                      <a:endParaRPr lang="en-US" sz="1200" b="1"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lnSpc>
                          <a:spcPct val="107000"/>
                        </a:lnSpc>
                        <a:spcAft>
                          <a:spcPts val="0"/>
                        </a:spcAft>
                      </a:pPr>
                      <a:r>
                        <a:rPr lang="ar-SA" sz="2000" b="1" dirty="0">
                          <a:effectLst/>
                          <a:latin typeface="Sakkal Majalla" panose="02000000000000000000" pitchFamily="2" charset="-78"/>
                          <a:cs typeface="Sakkal Majalla" panose="02000000000000000000" pitchFamily="2" charset="-78"/>
                        </a:rPr>
                        <a:t>الاسم</a:t>
                      </a:r>
                      <a:endParaRPr lang="en-US" sz="1200" b="1"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lnSpc>
                          <a:spcPct val="107000"/>
                        </a:lnSpc>
                        <a:spcAft>
                          <a:spcPts val="0"/>
                        </a:spcAft>
                      </a:pPr>
                      <a:r>
                        <a:rPr lang="ar-SA" sz="2000" b="1" dirty="0">
                          <a:effectLst/>
                          <a:latin typeface="Sakkal Majalla" panose="02000000000000000000" pitchFamily="2" charset="-78"/>
                          <a:cs typeface="Sakkal Majalla" panose="02000000000000000000" pitchFamily="2" charset="-78"/>
                        </a:rPr>
                        <a:t>المنصب</a:t>
                      </a:r>
                      <a:endParaRPr lang="en-US" sz="1200" b="1"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13265600"/>
                  </a:ext>
                </a:extLst>
              </a:tr>
              <a:tr h="451926">
                <a:tc>
                  <a:txBody>
                    <a:bodyPr/>
                    <a:lstStyle/>
                    <a:p>
                      <a:pPr algn="ctr" rtl="1">
                        <a:lnSpc>
                          <a:spcPct val="107000"/>
                        </a:lnSpc>
                        <a:spcAft>
                          <a:spcPts val="0"/>
                        </a:spcAft>
                      </a:pPr>
                      <a:r>
                        <a:rPr lang="ar-SA" sz="2000" b="1" dirty="0">
                          <a:effectLst/>
                          <a:latin typeface="Sakkal Majalla" panose="02000000000000000000" pitchFamily="2" charset="-78"/>
                          <a:cs typeface="Sakkal Majalla" panose="02000000000000000000" pitchFamily="2" charset="-78"/>
                        </a:rPr>
                        <a:t>1</a:t>
                      </a:r>
                      <a:endParaRPr lang="en-US" sz="1200" b="1"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lnSpc>
                          <a:spcPct val="107000"/>
                        </a:lnSpc>
                        <a:spcAft>
                          <a:spcPts val="0"/>
                        </a:spcAft>
                      </a:pPr>
                      <a:r>
                        <a:rPr lang="ar-SA" sz="2000" b="0" dirty="0">
                          <a:effectLst/>
                          <a:latin typeface="Sakkal Majalla" panose="02000000000000000000" pitchFamily="2" charset="-78"/>
                          <a:cs typeface="Sakkal Majalla" panose="02000000000000000000" pitchFamily="2" charset="-78"/>
                        </a:rPr>
                        <a:t>لافي بن سعد </a:t>
                      </a:r>
                      <a:r>
                        <a:rPr lang="ar-SA" sz="2000" b="0" dirty="0" err="1">
                          <a:effectLst/>
                          <a:latin typeface="Sakkal Majalla" panose="02000000000000000000" pitchFamily="2" charset="-78"/>
                          <a:cs typeface="Sakkal Majalla" panose="02000000000000000000" pitchFamily="2" charset="-78"/>
                        </a:rPr>
                        <a:t>المرفوعي</a:t>
                      </a:r>
                      <a:endParaRPr lang="en-US" sz="1200" b="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lnSpc>
                          <a:spcPct val="107000"/>
                        </a:lnSpc>
                        <a:spcAft>
                          <a:spcPts val="0"/>
                        </a:spcAft>
                      </a:pPr>
                      <a:r>
                        <a:rPr lang="ar-SA" sz="2000" b="0" dirty="0">
                          <a:effectLst/>
                          <a:latin typeface="Sakkal Majalla" panose="02000000000000000000" pitchFamily="2" charset="-78"/>
                          <a:cs typeface="Sakkal Majalla" panose="02000000000000000000" pitchFamily="2" charset="-78"/>
                        </a:rPr>
                        <a:t>نائب رئيس مجلس الإدارة</a:t>
                      </a:r>
                      <a:endParaRPr lang="en-US" sz="1200" b="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00479971"/>
                  </a:ext>
                </a:extLst>
              </a:tr>
              <a:tr h="435474">
                <a:tc>
                  <a:txBody>
                    <a:bodyPr/>
                    <a:lstStyle/>
                    <a:p>
                      <a:pPr algn="ctr" rtl="1">
                        <a:lnSpc>
                          <a:spcPct val="107000"/>
                        </a:lnSpc>
                        <a:spcAft>
                          <a:spcPts val="0"/>
                        </a:spcAft>
                      </a:pPr>
                      <a:r>
                        <a:rPr lang="ar-SA" sz="2000" b="1" dirty="0">
                          <a:effectLst/>
                          <a:latin typeface="Sakkal Majalla" panose="02000000000000000000" pitchFamily="2" charset="-78"/>
                          <a:cs typeface="Sakkal Majalla" panose="02000000000000000000" pitchFamily="2" charset="-78"/>
                        </a:rPr>
                        <a:t>2</a:t>
                      </a:r>
                      <a:endParaRPr lang="en-US" sz="1200" b="1"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lnSpc>
                          <a:spcPct val="107000"/>
                        </a:lnSpc>
                        <a:spcAft>
                          <a:spcPts val="0"/>
                        </a:spcAft>
                      </a:pPr>
                      <a:r>
                        <a:rPr lang="ar-SA" sz="2000" b="0" dirty="0">
                          <a:effectLst/>
                          <a:latin typeface="Sakkal Majalla" panose="02000000000000000000" pitchFamily="2" charset="-78"/>
                          <a:cs typeface="Sakkal Majalla" panose="02000000000000000000" pitchFamily="2" charset="-78"/>
                        </a:rPr>
                        <a:t>سامي بن احمد القاسم</a:t>
                      </a:r>
                      <a:endParaRPr lang="en-US" sz="1200" b="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lnSpc>
                          <a:spcPct val="107000"/>
                        </a:lnSpc>
                        <a:spcAft>
                          <a:spcPts val="0"/>
                        </a:spcAft>
                      </a:pPr>
                      <a:r>
                        <a:rPr lang="ar-SA" sz="2000" b="0" dirty="0">
                          <a:effectLst/>
                          <a:latin typeface="Sakkal Majalla" panose="02000000000000000000" pitchFamily="2" charset="-78"/>
                          <a:cs typeface="Sakkal Majalla" panose="02000000000000000000" pitchFamily="2" charset="-78"/>
                        </a:rPr>
                        <a:t>مدير تنفيذي</a:t>
                      </a:r>
                      <a:endParaRPr lang="en-US" sz="1200" b="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54324273"/>
                  </a:ext>
                </a:extLst>
              </a:tr>
              <a:tr h="435474">
                <a:tc>
                  <a:txBody>
                    <a:bodyPr/>
                    <a:lstStyle/>
                    <a:p>
                      <a:pPr algn="ctr" rtl="1">
                        <a:lnSpc>
                          <a:spcPct val="107000"/>
                        </a:lnSpc>
                        <a:spcAft>
                          <a:spcPts val="0"/>
                        </a:spcAft>
                      </a:pPr>
                      <a:r>
                        <a:rPr lang="ar-SA" sz="2000" b="1" dirty="0">
                          <a:effectLst/>
                          <a:latin typeface="Sakkal Majalla" panose="02000000000000000000" pitchFamily="2" charset="-78"/>
                          <a:cs typeface="Sakkal Majalla" panose="02000000000000000000" pitchFamily="2" charset="-78"/>
                        </a:rPr>
                        <a:t>3</a:t>
                      </a:r>
                      <a:endParaRPr lang="en-US" sz="1200" b="1"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SA" sz="2000" b="0" dirty="0">
                          <a:latin typeface="Sakkal Majalla" panose="02000000000000000000" pitchFamily="2" charset="-78"/>
                          <a:cs typeface="Sakkal Majalla" panose="02000000000000000000" pitchFamily="2" charset="-78"/>
                        </a:rPr>
                        <a:t>فهد بن علي </a:t>
                      </a:r>
                      <a:r>
                        <a:rPr lang="ar-SA" sz="2000" b="0" dirty="0" err="1">
                          <a:latin typeface="Sakkal Majalla" panose="02000000000000000000" pitchFamily="2" charset="-78"/>
                          <a:cs typeface="Sakkal Majalla" panose="02000000000000000000" pitchFamily="2" charset="-78"/>
                        </a:rPr>
                        <a:t>الرويجح</a:t>
                      </a:r>
                      <a:endParaRPr lang="ar-SA" sz="2000" b="0" dirty="0">
                        <a:latin typeface="Sakkal Majalla" panose="02000000000000000000" pitchFamily="2" charset="-78"/>
                        <a:cs typeface="Sakkal Majalla" panose="020000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SA" sz="2000" b="0" dirty="0">
                          <a:latin typeface="Sakkal Majalla" panose="02000000000000000000" pitchFamily="2" charset="-78"/>
                          <a:cs typeface="Sakkal Majalla" panose="02000000000000000000" pitchFamily="2" charset="-78"/>
                        </a:rPr>
                        <a:t>مسؤول متابعة منصات التبرع</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30778335"/>
                  </a:ext>
                </a:extLst>
              </a:tr>
              <a:tr h="435474">
                <a:tc>
                  <a:txBody>
                    <a:bodyPr/>
                    <a:lstStyle/>
                    <a:p>
                      <a:pPr algn="ctr" rtl="1">
                        <a:lnSpc>
                          <a:spcPct val="107000"/>
                        </a:lnSpc>
                        <a:spcAft>
                          <a:spcPts val="0"/>
                        </a:spcAft>
                      </a:pPr>
                      <a:r>
                        <a:rPr lang="ar-SA" sz="2000" b="1" dirty="0">
                          <a:effectLst/>
                          <a:latin typeface="Sakkal Majalla" panose="02000000000000000000" pitchFamily="2" charset="-78"/>
                          <a:cs typeface="Sakkal Majalla" panose="02000000000000000000" pitchFamily="2" charset="-78"/>
                        </a:rPr>
                        <a:t>4</a:t>
                      </a:r>
                      <a:endParaRPr lang="en-US" sz="1200" b="1"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lnSpc>
                          <a:spcPct val="107000"/>
                        </a:lnSpc>
                        <a:spcAft>
                          <a:spcPts val="0"/>
                        </a:spcAft>
                      </a:pPr>
                      <a:r>
                        <a:rPr lang="ar-SA" sz="2000" b="0" dirty="0">
                          <a:effectLst/>
                          <a:latin typeface="Sakkal Majalla" panose="02000000000000000000" pitchFamily="2" charset="-78"/>
                          <a:cs typeface="Sakkal Majalla" panose="02000000000000000000" pitchFamily="2" charset="-78"/>
                        </a:rPr>
                        <a:t>مشاري بن ابراهيم القاسم</a:t>
                      </a:r>
                      <a:endParaRPr lang="en-US" sz="1200" b="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lnSpc>
                          <a:spcPct val="107000"/>
                        </a:lnSpc>
                        <a:spcAft>
                          <a:spcPts val="0"/>
                        </a:spcAft>
                      </a:pPr>
                      <a:r>
                        <a:rPr lang="ar-SA" sz="2000" b="0" dirty="0">
                          <a:effectLst/>
                          <a:latin typeface="Sakkal Majalla" panose="02000000000000000000" pitchFamily="2" charset="-78"/>
                          <a:cs typeface="Sakkal Majalla" panose="02000000000000000000" pitchFamily="2" charset="-78"/>
                        </a:rPr>
                        <a:t>سكرتير تنفيذي</a:t>
                      </a:r>
                      <a:endParaRPr lang="en-US" sz="1200" b="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22480013"/>
                  </a:ext>
                </a:extLst>
              </a:tr>
              <a:tr h="451926">
                <a:tc>
                  <a:txBody>
                    <a:bodyPr/>
                    <a:lstStyle/>
                    <a:p>
                      <a:pPr algn="ctr" rtl="1">
                        <a:lnSpc>
                          <a:spcPct val="107000"/>
                        </a:lnSpc>
                        <a:spcAft>
                          <a:spcPts val="0"/>
                        </a:spcAft>
                      </a:pPr>
                      <a:r>
                        <a:rPr lang="ar-SA" sz="2000" b="1" dirty="0">
                          <a:effectLst/>
                          <a:latin typeface="Sakkal Majalla" panose="02000000000000000000" pitchFamily="2" charset="-78"/>
                          <a:cs typeface="Sakkal Majalla" panose="02000000000000000000" pitchFamily="2" charset="-78"/>
                        </a:rPr>
                        <a:t>5</a:t>
                      </a:r>
                      <a:endParaRPr lang="en-US" sz="1200" b="1"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lnSpc>
                          <a:spcPct val="107000"/>
                        </a:lnSpc>
                        <a:spcAft>
                          <a:spcPts val="0"/>
                        </a:spcAft>
                      </a:pPr>
                      <a:r>
                        <a:rPr lang="ar-SA" sz="2000" b="0" dirty="0">
                          <a:effectLst/>
                          <a:latin typeface="Sakkal Majalla" panose="02000000000000000000" pitchFamily="2" charset="-78"/>
                          <a:cs typeface="Sakkal Majalla" panose="02000000000000000000" pitchFamily="2" charset="-78"/>
                        </a:rPr>
                        <a:t>سلطان بن راشد العبود</a:t>
                      </a:r>
                      <a:endParaRPr lang="en-US" sz="1200" b="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7000"/>
                        </a:lnSpc>
                        <a:spcBef>
                          <a:spcPts val="0"/>
                        </a:spcBef>
                        <a:spcAft>
                          <a:spcPts val="0"/>
                        </a:spcAft>
                        <a:buClrTx/>
                        <a:buSzTx/>
                        <a:buFontTx/>
                        <a:buNone/>
                        <a:tabLst/>
                        <a:defRPr/>
                      </a:pPr>
                      <a:r>
                        <a:rPr kumimoji="0" lang="ar-SA" sz="2000" b="0" u="none" strike="noStrike" kern="1200" cap="none" spc="0" normalizeH="0" baseline="0" noProof="0" dirty="0">
                          <a:ln>
                            <a:noFill/>
                          </a:ln>
                          <a:solidFill>
                            <a:prstClr val="black"/>
                          </a:solidFill>
                          <a:effectLst/>
                          <a:uLnTx/>
                          <a:uFillTx/>
                          <a:latin typeface="Sakkal Majalla" panose="02000000000000000000" pitchFamily="2" charset="-78"/>
                          <a:cs typeface="Sakkal Majalla" panose="02000000000000000000" pitchFamily="2" charset="-78"/>
                        </a:rPr>
                        <a:t>أعلامي</a:t>
                      </a:r>
                      <a:endParaRPr kumimoji="0" lang="en-US" sz="1200" b="0" i="0" u="none" strike="noStrike" kern="1200" cap="none" spc="0" normalizeH="0" baseline="0" noProof="0" dirty="0">
                        <a:ln>
                          <a:noFill/>
                        </a:ln>
                        <a:solidFill>
                          <a:prstClr val="black"/>
                        </a:solidFill>
                        <a:effectLst/>
                        <a:uLnTx/>
                        <a:uFillTx/>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08888750"/>
                  </a:ext>
                </a:extLst>
              </a:tr>
              <a:tr h="435474">
                <a:tc>
                  <a:txBody>
                    <a:bodyPr/>
                    <a:lstStyle/>
                    <a:p>
                      <a:pPr algn="ctr" rtl="1">
                        <a:lnSpc>
                          <a:spcPct val="107000"/>
                        </a:lnSpc>
                        <a:spcAft>
                          <a:spcPts val="0"/>
                        </a:spcAft>
                      </a:pPr>
                      <a:r>
                        <a:rPr lang="ar-SA" sz="2000" b="1" dirty="0">
                          <a:effectLst/>
                          <a:latin typeface="Sakkal Majalla" panose="02000000000000000000" pitchFamily="2" charset="-78"/>
                          <a:cs typeface="Sakkal Majalla" panose="02000000000000000000" pitchFamily="2" charset="-78"/>
                        </a:rPr>
                        <a:t>6</a:t>
                      </a:r>
                      <a:endParaRPr lang="en-US" sz="1200" b="1"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7000"/>
                        </a:lnSpc>
                        <a:spcBef>
                          <a:spcPts val="0"/>
                        </a:spcBef>
                        <a:spcAft>
                          <a:spcPts val="0"/>
                        </a:spcAft>
                        <a:buClrTx/>
                        <a:buSzTx/>
                        <a:buFontTx/>
                        <a:buNone/>
                        <a:tabLst/>
                        <a:defRPr/>
                      </a:pPr>
                      <a:r>
                        <a:rPr kumimoji="0" lang="ar-SA" sz="2000" b="0" u="none" strike="noStrike" kern="1200" cap="none" spc="0" normalizeH="0" baseline="0" noProof="0" dirty="0">
                          <a:ln>
                            <a:noFill/>
                          </a:ln>
                          <a:solidFill>
                            <a:prstClr val="black"/>
                          </a:solidFill>
                          <a:effectLst/>
                          <a:uLnTx/>
                          <a:uFillTx/>
                          <a:latin typeface="Sakkal Majalla" panose="02000000000000000000" pitchFamily="2" charset="-78"/>
                          <a:cs typeface="Sakkal Majalla" panose="02000000000000000000" pitchFamily="2" charset="-78"/>
                        </a:rPr>
                        <a:t>فهد بن عمر العبود</a:t>
                      </a:r>
                      <a:endParaRPr kumimoji="0" lang="en-US" sz="1200" b="0" i="0" u="none" strike="noStrike" kern="1200" cap="none" spc="0" normalizeH="0" baseline="0" noProof="0" dirty="0">
                        <a:ln>
                          <a:noFill/>
                        </a:ln>
                        <a:solidFill>
                          <a:prstClr val="black"/>
                        </a:solidFill>
                        <a:effectLst/>
                        <a:uLnTx/>
                        <a:uFillTx/>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lnSpc>
                          <a:spcPct val="107000"/>
                        </a:lnSpc>
                        <a:spcAft>
                          <a:spcPts val="0"/>
                        </a:spcAft>
                      </a:pPr>
                      <a:r>
                        <a:rPr lang="ar-SA" sz="2000" b="0" dirty="0">
                          <a:effectLst/>
                          <a:latin typeface="Sakkal Majalla" panose="02000000000000000000" pitchFamily="2" charset="-78"/>
                          <a:cs typeface="Sakkal Majalla" panose="02000000000000000000" pitchFamily="2" charset="-78"/>
                        </a:rPr>
                        <a:t>محاسب</a:t>
                      </a:r>
                      <a:endParaRPr lang="en-US" sz="1200" b="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80596556"/>
                  </a:ext>
                </a:extLst>
              </a:tr>
              <a:tr h="435474">
                <a:tc>
                  <a:txBody>
                    <a:bodyPr/>
                    <a:lstStyle/>
                    <a:p>
                      <a:pPr algn="ctr" rtl="1">
                        <a:lnSpc>
                          <a:spcPct val="107000"/>
                        </a:lnSpc>
                        <a:spcAft>
                          <a:spcPts val="0"/>
                        </a:spcAft>
                      </a:pPr>
                      <a:r>
                        <a:rPr lang="ar-SA" sz="2000" b="1" dirty="0">
                          <a:effectLst/>
                          <a:latin typeface="Sakkal Majalla" panose="02000000000000000000" pitchFamily="2" charset="-78"/>
                          <a:cs typeface="Sakkal Majalla" panose="02000000000000000000" pitchFamily="2" charset="-78"/>
                        </a:rPr>
                        <a:t>7</a:t>
                      </a:r>
                      <a:endParaRPr lang="en-US" sz="1200" b="1"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7000"/>
                        </a:lnSpc>
                        <a:spcBef>
                          <a:spcPts val="0"/>
                        </a:spcBef>
                        <a:spcAft>
                          <a:spcPts val="0"/>
                        </a:spcAft>
                        <a:buClrTx/>
                        <a:buSzTx/>
                        <a:buFontTx/>
                        <a:buNone/>
                        <a:tabLst/>
                        <a:defRPr/>
                      </a:pPr>
                      <a:r>
                        <a:rPr kumimoji="0" lang="ar-SA" sz="2000" b="0" u="none" strike="noStrike" kern="1200" cap="none" spc="0" normalizeH="0" baseline="0" dirty="0">
                          <a:ln>
                            <a:noFill/>
                          </a:ln>
                          <a:solidFill>
                            <a:prstClr val="black"/>
                          </a:solidFill>
                          <a:effectLst/>
                          <a:uLnTx/>
                          <a:uFillTx/>
                          <a:latin typeface="Sakkal Majalla" panose="02000000000000000000" pitchFamily="2" charset="-78"/>
                          <a:cs typeface="Sakkal Majalla" panose="02000000000000000000" pitchFamily="2" charset="-78"/>
                        </a:rPr>
                        <a:t>جوهرة بن عبدالعزيز </a:t>
                      </a:r>
                      <a:r>
                        <a:rPr kumimoji="0" lang="ar-SA" sz="2000" b="0" u="none" strike="noStrike" kern="1200" cap="none" spc="0" normalizeH="0" baseline="0" dirty="0" err="1">
                          <a:ln>
                            <a:noFill/>
                          </a:ln>
                          <a:solidFill>
                            <a:prstClr val="black"/>
                          </a:solidFill>
                          <a:effectLst/>
                          <a:uLnTx/>
                          <a:uFillTx/>
                          <a:latin typeface="Sakkal Majalla" panose="02000000000000000000" pitchFamily="2" charset="-78"/>
                          <a:cs typeface="Sakkal Majalla" panose="02000000000000000000" pitchFamily="2" charset="-78"/>
                        </a:rPr>
                        <a:t>الزمامي</a:t>
                      </a:r>
                      <a:endParaRPr kumimoji="0" lang="ar-SA" sz="2000" b="0" i="0" u="none" strike="noStrike" kern="1200" cap="none" spc="0" normalizeH="0" baseline="0" dirty="0">
                        <a:ln>
                          <a:noFill/>
                        </a:ln>
                        <a:solidFill>
                          <a:prstClr val="black"/>
                        </a:solidFill>
                        <a:effectLst/>
                        <a:uLnTx/>
                        <a:uFillTx/>
                        <a:latin typeface="Sakkal Majalla" panose="02000000000000000000" pitchFamily="2" charset="-78"/>
                        <a:ea typeface="+mn-ea"/>
                        <a:cs typeface="Sakkal Majalla" panose="020000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7000"/>
                        </a:lnSpc>
                        <a:spcBef>
                          <a:spcPts val="0"/>
                        </a:spcBef>
                        <a:spcAft>
                          <a:spcPts val="0"/>
                        </a:spcAft>
                        <a:buClrTx/>
                        <a:buSzTx/>
                        <a:buFontTx/>
                        <a:buNone/>
                        <a:tabLst/>
                        <a:defRPr/>
                      </a:pPr>
                      <a:r>
                        <a:rPr kumimoji="0" lang="ar-SA" sz="2000" b="0" u="none" strike="noStrike" kern="1200" cap="none" spc="0" normalizeH="0" baseline="0" noProof="0" dirty="0">
                          <a:ln>
                            <a:noFill/>
                          </a:ln>
                          <a:solidFill>
                            <a:prstClr val="black"/>
                          </a:solidFill>
                          <a:effectLst/>
                          <a:uLnTx/>
                          <a:uFillTx/>
                          <a:latin typeface="Sakkal Majalla" panose="02000000000000000000" pitchFamily="2" charset="-78"/>
                          <a:cs typeface="Sakkal Majalla" panose="02000000000000000000" pitchFamily="2" charset="-78"/>
                        </a:rPr>
                        <a:t>رئيسة القسم النسائي</a:t>
                      </a:r>
                      <a:endParaRPr kumimoji="0" lang="en-US" sz="1200" b="0" i="0" u="none" strike="noStrike" kern="1200" cap="none" spc="0" normalizeH="0" baseline="0" noProof="0" dirty="0">
                        <a:ln>
                          <a:noFill/>
                        </a:ln>
                        <a:solidFill>
                          <a:prstClr val="black"/>
                        </a:solidFill>
                        <a:effectLst/>
                        <a:uLnTx/>
                        <a:uFillTx/>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9526045"/>
                  </a:ext>
                </a:extLst>
              </a:tr>
            </a:tbl>
          </a:graphicData>
        </a:graphic>
      </p:graphicFrame>
      <p:sp>
        <p:nvSpPr>
          <p:cNvPr id="7" name="عنصر نائب للتذييل 6">
            <a:extLst>
              <a:ext uri="{FF2B5EF4-FFF2-40B4-BE49-F238E27FC236}">
                <a16:creationId xmlns:a16="http://schemas.microsoft.com/office/drawing/2014/main" id="{830400E3-D035-083E-6607-4891CDDADBDF}"/>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8" name="عنصر نائب لرقم الشريحة 7">
            <a:extLst>
              <a:ext uri="{FF2B5EF4-FFF2-40B4-BE49-F238E27FC236}">
                <a16:creationId xmlns:a16="http://schemas.microsoft.com/office/drawing/2014/main" id="{207F1745-176D-B5CB-A4DF-83F18BA8D35B}"/>
              </a:ext>
            </a:extLst>
          </p:cNvPr>
          <p:cNvSpPr>
            <a:spLocks noGrp="1"/>
          </p:cNvSpPr>
          <p:nvPr>
            <p:ph type="sldNum" sz="quarter" idx="12"/>
          </p:nvPr>
        </p:nvSpPr>
        <p:spPr/>
        <p:txBody>
          <a:bodyPr/>
          <a:lstStyle/>
          <a:p>
            <a:fld id="{501ED04E-D395-4889-B0AB-32BA2BD69EE6}" type="slidenum">
              <a:rPr lang="ar-SA" smtClean="0"/>
              <a:t>20</a:t>
            </a:fld>
            <a:endParaRPr lang="ar-SA"/>
          </a:p>
        </p:txBody>
      </p:sp>
    </p:spTree>
    <p:extLst>
      <p:ext uri="{BB962C8B-B14F-4D97-AF65-F5344CB8AC3E}">
        <p14:creationId xmlns:p14="http://schemas.microsoft.com/office/powerpoint/2010/main" val="11821774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268805" y="843505"/>
            <a:ext cx="6096000" cy="584775"/>
          </a:xfrm>
          <a:prstGeom prst="rect">
            <a:avLst/>
          </a:prstGeom>
        </p:spPr>
        <p:txBody>
          <a:bodyPr>
            <a:spAutoFit/>
          </a:bodyPr>
          <a:lstStyle/>
          <a:p>
            <a:pPr algn="ctr"/>
            <a:endParaRPr lang="ar-SA" sz="1600" dirty="0">
              <a:solidFill>
                <a:schemeClr val="accent2">
                  <a:lumMod val="75000"/>
                </a:schemeClr>
              </a:solidFill>
            </a:endParaRPr>
          </a:p>
          <a:p>
            <a:pPr algn="ctr"/>
            <a:endParaRPr lang="ar-SA" sz="1600" dirty="0">
              <a:solidFill>
                <a:schemeClr val="accent2">
                  <a:lumMod val="75000"/>
                </a:schemeClr>
              </a:solidFill>
            </a:endParaRPr>
          </a:p>
        </p:txBody>
      </p:sp>
      <p:sp>
        <p:nvSpPr>
          <p:cNvPr id="13" name="عنوان 1"/>
          <p:cNvSpPr txBox="1">
            <a:spLocks/>
          </p:cNvSpPr>
          <p:nvPr/>
        </p:nvSpPr>
        <p:spPr>
          <a:xfrm>
            <a:off x="1340359" y="1694438"/>
            <a:ext cx="9315450" cy="1143000"/>
          </a:xfrm>
          <a:prstGeom prst="rect">
            <a:avLst/>
          </a:prstGeom>
        </p:spPr>
        <p:txBody>
          <a:bodyPr vert="horz" lIns="91440" tIns="45720" rIns="91440" bIns="45720" rtlCol="0" anchor="b">
            <a:normAutofit/>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endParaRPr lang="ar-SA" sz="4000"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grpSp>
        <p:nvGrpSpPr>
          <p:cNvPr id="4" name="مجموعة 3">
            <a:extLst>
              <a:ext uri="{FF2B5EF4-FFF2-40B4-BE49-F238E27FC236}">
                <a16:creationId xmlns:a16="http://schemas.microsoft.com/office/drawing/2014/main" id="{7CC41D77-EDC3-429F-BA48-495B11DA6E93}"/>
              </a:ext>
            </a:extLst>
          </p:cNvPr>
          <p:cNvGrpSpPr/>
          <p:nvPr/>
        </p:nvGrpSpPr>
        <p:grpSpPr>
          <a:xfrm>
            <a:off x="451748" y="1135892"/>
            <a:ext cx="4030406" cy="4283297"/>
            <a:chOff x="3037003" y="2255637"/>
            <a:chExt cx="4030406" cy="3203053"/>
          </a:xfrm>
        </p:grpSpPr>
        <p:sp>
          <p:nvSpPr>
            <p:cNvPr id="6" name="عنوان 1"/>
            <p:cNvSpPr txBox="1">
              <a:spLocks/>
            </p:cNvSpPr>
            <p:nvPr/>
          </p:nvSpPr>
          <p:spPr>
            <a:xfrm>
              <a:off x="3037003" y="2255637"/>
              <a:ext cx="3749317" cy="3203053"/>
            </a:xfrm>
            <a:prstGeom prst="rect">
              <a:avLst/>
            </a:prstGeom>
          </p:spPr>
          <p:txBody>
            <a:bodyPr vert="horz" lIns="91440" tIns="45720" rIns="91440" bIns="45720" rtlCol="0" anchor="b">
              <a:normAutofit/>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gn="r">
                <a:lnSpc>
                  <a:spcPct val="200000"/>
                </a:lnSpc>
              </a:pPr>
              <a:r>
                <a:rPr lang="ar-SA" sz="2100" b="1"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ثالثاً: التحليل البيئي</a:t>
              </a:r>
            </a:p>
            <a:p>
              <a:pPr marL="285750" indent="-285750" algn="r">
                <a:lnSpc>
                  <a:spcPct val="160000"/>
                </a:lnSpc>
                <a:buFont typeface="Wingdings" panose="05000000000000000000" pitchFamily="2" charset="2"/>
                <a:buChar char="§"/>
              </a:pPr>
              <a:r>
                <a:rPr lang="ar-SA" sz="190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التحليل البيئي </a:t>
              </a:r>
            </a:p>
            <a:p>
              <a:pPr marL="285750" indent="-285750" algn="r">
                <a:lnSpc>
                  <a:spcPct val="160000"/>
                </a:lnSpc>
                <a:buFont typeface="Wingdings" panose="05000000000000000000" pitchFamily="2" charset="2"/>
                <a:buChar char="§"/>
              </a:pPr>
              <a:r>
                <a:rPr lang="ar-SA" sz="190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تحليل البيئة الداخلية </a:t>
              </a:r>
            </a:p>
            <a:p>
              <a:pPr marL="285750" indent="-285750" algn="r">
                <a:lnSpc>
                  <a:spcPct val="160000"/>
                </a:lnSpc>
                <a:buFont typeface="Wingdings" panose="05000000000000000000" pitchFamily="2" charset="2"/>
                <a:buChar char="§"/>
              </a:pPr>
              <a:r>
                <a:rPr lang="ar-SA" sz="190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نقاط القوة والضعف </a:t>
              </a:r>
            </a:p>
            <a:p>
              <a:pPr marL="285750" indent="-285750" algn="r">
                <a:lnSpc>
                  <a:spcPct val="160000"/>
                </a:lnSpc>
                <a:buFont typeface="Wingdings" panose="05000000000000000000" pitchFamily="2" charset="2"/>
                <a:buChar char="§"/>
              </a:pPr>
              <a:r>
                <a:rPr lang="ar-SA" sz="190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تحليل البيئة الخارجية </a:t>
              </a:r>
            </a:p>
            <a:p>
              <a:pPr marL="285750" indent="-285750" algn="r">
                <a:lnSpc>
                  <a:spcPct val="160000"/>
                </a:lnSpc>
                <a:buFont typeface="Wingdings" panose="05000000000000000000" pitchFamily="2" charset="2"/>
                <a:buChar char="§"/>
              </a:pPr>
              <a:r>
                <a:rPr lang="ar-SA" sz="190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الفرص والتهديدات </a:t>
              </a:r>
            </a:p>
            <a:p>
              <a:pPr marL="285750" indent="-285750" algn="r">
                <a:lnSpc>
                  <a:spcPct val="160000"/>
                </a:lnSpc>
                <a:buFont typeface="Wingdings" panose="05000000000000000000" pitchFamily="2" charset="2"/>
                <a:buChar char="§"/>
              </a:pPr>
              <a:r>
                <a:rPr lang="ar-SA" sz="190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المقارنة المرجعية</a:t>
              </a:r>
            </a:p>
          </p:txBody>
        </p:sp>
        <p:pic>
          <p:nvPicPr>
            <p:cNvPr id="12" name="صورة 11">
              <a:extLst>
                <a:ext uri="{FF2B5EF4-FFF2-40B4-BE49-F238E27FC236}">
                  <a16:creationId xmlns:a16="http://schemas.microsoft.com/office/drawing/2014/main" id="{304EA5EB-FB7E-4C9A-BAC7-886EBA26B0BB}"/>
                </a:ext>
              </a:extLst>
            </p:cNvPr>
            <p:cNvPicPr>
              <a:picLocks noChangeAspect="1"/>
            </p:cNvPicPr>
            <p:nvPr/>
          </p:nvPicPr>
          <p:blipFill>
            <a:blip r:embed="rId3"/>
            <a:stretch>
              <a:fillRect/>
            </a:stretch>
          </p:blipFill>
          <p:spPr>
            <a:xfrm rot="16200000">
              <a:off x="5935081" y="4254439"/>
              <a:ext cx="2096041" cy="168614"/>
            </a:xfrm>
            <a:prstGeom prst="rect">
              <a:avLst/>
            </a:prstGeom>
          </p:spPr>
        </p:pic>
      </p:grpSp>
      <p:sp>
        <p:nvSpPr>
          <p:cNvPr id="7" name="عنصر نائب للتذييل 6">
            <a:extLst>
              <a:ext uri="{FF2B5EF4-FFF2-40B4-BE49-F238E27FC236}">
                <a16:creationId xmlns:a16="http://schemas.microsoft.com/office/drawing/2014/main" id="{6E9D2116-8899-C0A7-E4AD-A156C4AD856E}"/>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8" name="عنصر نائب لرقم الشريحة 7">
            <a:extLst>
              <a:ext uri="{FF2B5EF4-FFF2-40B4-BE49-F238E27FC236}">
                <a16:creationId xmlns:a16="http://schemas.microsoft.com/office/drawing/2014/main" id="{961A08E7-795A-152F-8053-B2E2D2F1DC8D}"/>
              </a:ext>
            </a:extLst>
          </p:cNvPr>
          <p:cNvSpPr>
            <a:spLocks noGrp="1"/>
          </p:cNvSpPr>
          <p:nvPr>
            <p:ph type="sldNum" sz="quarter" idx="12"/>
          </p:nvPr>
        </p:nvSpPr>
        <p:spPr/>
        <p:txBody>
          <a:bodyPr/>
          <a:lstStyle/>
          <a:p>
            <a:fld id="{501ED04E-D395-4889-B0AB-32BA2BD69EE6}" type="slidenum">
              <a:rPr lang="ar-SA" smtClean="0"/>
              <a:t>21</a:t>
            </a:fld>
            <a:endParaRPr lang="ar-SA"/>
          </a:p>
        </p:txBody>
      </p:sp>
    </p:spTree>
    <p:extLst>
      <p:ext uri="{BB962C8B-B14F-4D97-AF65-F5344CB8AC3E}">
        <p14:creationId xmlns:p14="http://schemas.microsoft.com/office/powerpoint/2010/main" val="39221606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382916" y="1628748"/>
            <a:ext cx="9734688" cy="3797193"/>
          </a:xfrm>
          <a:prstGeom prst="rect">
            <a:avLst/>
          </a:prstGeom>
        </p:spPr>
        <p:txBody>
          <a:bodyPr wrap="square">
            <a:spAutoFit/>
          </a:bodyPr>
          <a:lstStyle/>
          <a:p>
            <a:pPr algn="just" rtl="1">
              <a:lnSpc>
                <a:spcPct val="150000"/>
              </a:lnSpc>
            </a:pPr>
            <a:r>
              <a:rPr lang="ar-SA" dirty="0">
                <a:latin typeface="Sakkal Majalla" panose="02000000000000000000" pitchFamily="2" charset="-78"/>
                <a:cs typeface="Sakkal Majalla" panose="02000000000000000000" pitchFamily="2" charset="-78"/>
              </a:rPr>
              <a:t>يعد التحليل البيئي من الخطوات الرئيسة في عملية التخطيط الاستراتيجي والذي من خلاله يتم معرفة واقع الجمعية وتشخيص وضعها الراهن ويعتمد التحليل البيئي على تحليل كل من البيئة الداخلية ( نقاط القوة والضعف)  والبيئة الخارجية ( الفرص والتهديدات ) ولتنفيذ هذا التحليل تم استخدام أسلوب (</a:t>
            </a:r>
            <a:r>
              <a:rPr lang="en-US" dirty="0">
                <a:latin typeface="Sakkal Majalla" panose="02000000000000000000" pitchFamily="2" charset="-78"/>
                <a:cs typeface="Sakkal Majalla" panose="02000000000000000000" pitchFamily="2" charset="-78"/>
              </a:rPr>
              <a:t>SWOT</a:t>
            </a:r>
            <a:r>
              <a:rPr lang="ar-SA" dirty="0">
                <a:latin typeface="Sakkal Majalla" panose="02000000000000000000" pitchFamily="2" charset="-78"/>
                <a:cs typeface="Sakkal Majalla" panose="02000000000000000000" pitchFamily="2" charset="-78"/>
              </a:rPr>
              <a:t>) وفق </a:t>
            </a:r>
            <a:r>
              <a:rPr lang="ar-LY" dirty="0">
                <a:latin typeface="Sakkal Majalla" panose="02000000000000000000" pitchFamily="2" charset="-78"/>
                <a:cs typeface="Sakkal Majalla" panose="02000000000000000000" pitchFamily="2" charset="-78"/>
              </a:rPr>
              <a:t>نظرية </a:t>
            </a:r>
            <a:r>
              <a:rPr lang="ar-LY" dirty="0" err="1">
                <a:latin typeface="Sakkal Majalla" panose="02000000000000000000" pitchFamily="2" charset="-78"/>
                <a:cs typeface="Sakkal Majalla" panose="02000000000000000000" pitchFamily="2" charset="-78"/>
              </a:rPr>
              <a:t>ماكنزي</a:t>
            </a:r>
            <a:r>
              <a:rPr lang="ar-SA" dirty="0">
                <a:latin typeface="Sakkal Majalla" panose="02000000000000000000" pitchFamily="2" charset="-78"/>
                <a:cs typeface="Sakkal Majalla" panose="02000000000000000000" pitchFamily="2" charset="-78"/>
              </a:rPr>
              <a:t> لتحليل البيئة الداخلية ونموذج (</a:t>
            </a:r>
            <a:r>
              <a:rPr lang="en-US" dirty="0">
                <a:latin typeface="Sakkal Majalla" panose="02000000000000000000" pitchFamily="2" charset="-78"/>
                <a:cs typeface="Sakkal Majalla" panose="02000000000000000000" pitchFamily="2" charset="-78"/>
              </a:rPr>
              <a:t>PESTEL</a:t>
            </a:r>
            <a:r>
              <a:rPr lang="ar-SA" dirty="0">
                <a:latin typeface="Sakkal Majalla" panose="02000000000000000000" pitchFamily="2" charset="-78"/>
                <a:cs typeface="Sakkal Majalla" panose="02000000000000000000" pitchFamily="2" charset="-78"/>
              </a:rPr>
              <a:t>) لتحليل البيئة الخارجية والغرض من هذا التحليل هو:</a:t>
            </a:r>
          </a:p>
          <a:p>
            <a:pPr marL="285750" indent="-285750" algn="r" rtl="1">
              <a:lnSpc>
                <a:spcPct val="150000"/>
              </a:lnSpc>
              <a:buFont typeface="Arial" panose="020B0604020202020204" pitchFamily="34" charset="0"/>
              <a:buChar char="•"/>
            </a:pPr>
            <a:r>
              <a:rPr lang="ar-SA" dirty="0">
                <a:latin typeface="Sakkal Majalla" panose="02000000000000000000" pitchFamily="2" charset="-78"/>
                <a:cs typeface="Sakkal Majalla" panose="02000000000000000000" pitchFamily="2" charset="-78"/>
              </a:rPr>
              <a:t>تحديد وتشخيص نقاط القوة التي تتميز بها الجمعية للعمل على تعزيزها.</a:t>
            </a:r>
          </a:p>
          <a:p>
            <a:pPr marL="285750" indent="-285750" algn="r" rtl="1">
              <a:lnSpc>
                <a:spcPct val="150000"/>
              </a:lnSpc>
              <a:buFont typeface="Arial" panose="020B0604020202020204" pitchFamily="34" charset="0"/>
              <a:buChar char="•"/>
            </a:pPr>
            <a:r>
              <a:rPr lang="ar-SA" dirty="0">
                <a:latin typeface="Sakkal Majalla" panose="02000000000000000000" pitchFamily="2" charset="-78"/>
                <a:cs typeface="Sakkal Majalla" panose="02000000000000000000" pitchFamily="2" charset="-78"/>
              </a:rPr>
              <a:t>تحديد وتشخيص نقاط الضعف التي تعاني منها الجمعية للعمل على تقويتها. </a:t>
            </a:r>
          </a:p>
          <a:p>
            <a:pPr marL="285750" indent="-285750" algn="r" rtl="1">
              <a:lnSpc>
                <a:spcPct val="150000"/>
              </a:lnSpc>
              <a:buFont typeface="Arial" panose="020B0604020202020204" pitchFamily="34" charset="0"/>
              <a:buChar char="•"/>
            </a:pPr>
            <a:r>
              <a:rPr lang="ar-SA" dirty="0">
                <a:latin typeface="Sakkal Majalla" panose="02000000000000000000" pitchFamily="2" charset="-78"/>
                <a:cs typeface="Sakkal Majalla" panose="02000000000000000000" pitchFamily="2" charset="-78"/>
              </a:rPr>
              <a:t>تحديد وتشخيص الفرص للعمل على اقتناصها والاستفادة منها.</a:t>
            </a:r>
          </a:p>
          <a:p>
            <a:pPr marL="285750" indent="-285750" algn="r" rtl="1">
              <a:lnSpc>
                <a:spcPct val="150000"/>
              </a:lnSpc>
              <a:buFont typeface="Arial" panose="020B0604020202020204" pitchFamily="34" charset="0"/>
              <a:buChar char="•"/>
            </a:pPr>
            <a:r>
              <a:rPr lang="ar-SA" dirty="0">
                <a:latin typeface="Sakkal Majalla" panose="02000000000000000000" pitchFamily="2" charset="-78"/>
                <a:cs typeface="Sakkal Majalla" panose="02000000000000000000" pitchFamily="2" charset="-78"/>
              </a:rPr>
              <a:t>تحديد وتشخيص التهديدات التي يمكن أن تواجه الجمعية للعمل على تلافيها والحد منها.</a:t>
            </a:r>
          </a:p>
          <a:p>
            <a:pPr algn="just" rtl="1">
              <a:lnSpc>
                <a:spcPct val="150000"/>
              </a:lnSpc>
            </a:pPr>
            <a:r>
              <a:rPr lang="ar-SA" dirty="0">
                <a:latin typeface="Sakkal Majalla" panose="02000000000000000000" pitchFamily="2" charset="-78"/>
                <a:cs typeface="Sakkal Majalla" panose="02000000000000000000" pitchFamily="2" charset="-78"/>
              </a:rPr>
              <a:t>وقد تم تنفيذ عملية التحليل البيئي عن طريق إقامة ورش العمل التي شارك فيها فريق التخطيط الاستراتيجي وأيضاً بواسطة المقابلات الشخصية مع المسؤولين بالجمعية للحصول على مرئياتهم وتطلعاتهم ( أعضاء مجلس الإدارة - قيادات الجمعية - رؤساء الأقسام - الموظفين ).</a:t>
            </a:r>
          </a:p>
        </p:txBody>
      </p:sp>
      <p:sp>
        <p:nvSpPr>
          <p:cNvPr id="5" name="مستطيل 4"/>
          <p:cNvSpPr/>
          <p:nvPr/>
        </p:nvSpPr>
        <p:spPr>
          <a:xfrm>
            <a:off x="5437004" y="827544"/>
            <a:ext cx="1236237" cy="400110"/>
          </a:xfrm>
          <a:prstGeom prst="rect">
            <a:avLst/>
          </a:prstGeom>
        </p:spPr>
        <p:txBody>
          <a:bodyPr wrap="none">
            <a:spAutoFit/>
          </a:bodyPr>
          <a:lstStyle/>
          <a:p>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التحليل</a:t>
            </a:r>
            <a:r>
              <a:rPr lang="ar-SA" sz="2000" b="1" dirty="0">
                <a:solidFill>
                  <a:srgbClr val="C00000"/>
                </a:solidFill>
                <a:latin typeface="Sakkal Majalla" panose="02000000000000000000" pitchFamily="2" charset="-78"/>
                <a:ea typeface="GE SS Two Light" panose="020A0503020102020204" pitchFamily="18" charset="-78"/>
                <a:cs typeface="Sakkal Majalla" panose="02000000000000000000" pitchFamily="2" charset="-78"/>
              </a:rPr>
              <a:t> </a:t>
            </a: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البيئي</a:t>
            </a:r>
          </a:p>
        </p:txBody>
      </p:sp>
      <p:sp>
        <p:nvSpPr>
          <p:cNvPr id="6" name="عنصر نائب للتذييل 5">
            <a:extLst>
              <a:ext uri="{FF2B5EF4-FFF2-40B4-BE49-F238E27FC236}">
                <a16:creationId xmlns:a16="http://schemas.microsoft.com/office/drawing/2014/main" id="{F2B5BB95-4849-DEA3-9C25-868A4DF4784B}"/>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7" name="عنصر نائب لرقم الشريحة 6">
            <a:extLst>
              <a:ext uri="{FF2B5EF4-FFF2-40B4-BE49-F238E27FC236}">
                <a16:creationId xmlns:a16="http://schemas.microsoft.com/office/drawing/2014/main" id="{925A1D7E-0FA2-4EF7-F149-3E5D139A62B7}"/>
              </a:ext>
            </a:extLst>
          </p:cNvPr>
          <p:cNvSpPr>
            <a:spLocks noGrp="1"/>
          </p:cNvSpPr>
          <p:nvPr>
            <p:ph type="sldNum" sz="quarter" idx="12"/>
          </p:nvPr>
        </p:nvSpPr>
        <p:spPr/>
        <p:txBody>
          <a:bodyPr/>
          <a:lstStyle/>
          <a:p>
            <a:fld id="{501ED04E-D395-4889-B0AB-32BA2BD69EE6}" type="slidenum">
              <a:rPr lang="ar-SA" smtClean="0"/>
              <a:t>22</a:t>
            </a:fld>
            <a:endParaRPr lang="ar-SA"/>
          </a:p>
        </p:txBody>
      </p:sp>
    </p:spTree>
    <p:extLst>
      <p:ext uri="{BB962C8B-B14F-4D97-AF65-F5344CB8AC3E}">
        <p14:creationId xmlns:p14="http://schemas.microsoft.com/office/powerpoint/2010/main" val="36663217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فرعي 4"/>
          <p:cNvSpPr>
            <a:spLocks noGrp="1"/>
          </p:cNvSpPr>
          <p:nvPr>
            <p:ph type="subTitle" idx="1"/>
          </p:nvPr>
        </p:nvSpPr>
        <p:spPr>
          <a:xfrm>
            <a:off x="902324" y="1101661"/>
            <a:ext cx="9962479" cy="5891055"/>
          </a:xfrm>
        </p:spPr>
        <p:txBody>
          <a:bodyPr>
            <a:noAutofit/>
          </a:bodyPr>
          <a:lstStyle/>
          <a:p>
            <a:pPr algn="just">
              <a:lnSpc>
                <a:spcPct val="150000"/>
              </a:lnSpc>
            </a:pPr>
            <a:r>
              <a:rPr lang="ar-SA" sz="1800" dirty="0">
                <a:latin typeface="Sakkal Majalla" panose="02000000000000000000" pitchFamily="2" charset="-78"/>
                <a:cs typeface="Sakkal Majalla" panose="02000000000000000000" pitchFamily="2" charset="-78"/>
              </a:rPr>
              <a:t>يعد تحليل البيئة الداخلية من أركان التخطيط الاستراتيجي و </a:t>
            </a:r>
            <a:r>
              <a:rPr lang="ar-SA" sz="1800" dirty="0">
                <a:solidFill>
                  <a:srgbClr val="1C1E21"/>
                </a:solidFill>
                <a:latin typeface="Sakkal Majalla" panose="02000000000000000000" pitchFamily="2" charset="-78"/>
                <a:cs typeface="Sakkal Majalla" panose="02000000000000000000" pitchFamily="2" charset="-78"/>
              </a:rPr>
              <a:t>يقصد بالبيئة الداخلية مجموع الموارد والإمكانات والطاقات والقدرات الداخلية التي تستعملها الجمعية في ممارسة وظائفها</a:t>
            </a:r>
            <a:r>
              <a:rPr lang="ar-SA" sz="1800" dirty="0">
                <a:latin typeface="Sakkal Majalla" panose="02000000000000000000" pitchFamily="2" charset="-78"/>
                <a:cs typeface="Sakkal Majalla" panose="02000000000000000000" pitchFamily="2" charset="-78"/>
              </a:rPr>
              <a:t> </a:t>
            </a:r>
            <a:r>
              <a:rPr lang="ar-SA" sz="1800" dirty="0">
                <a:solidFill>
                  <a:srgbClr val="1C1E21"/>
                </a:solidFill>
                <a:latin typeface="Sakkal Majalla" panose="02000000000000000000" pitchFamily="2" charset="-78"/>
                <a:cs typeface="Sakkal Majalla" panose="02000000000000000000" pitchFamily="2" charset="-78"/>
              </a:rPr>
              <a:t>وتتم عملية تحليل البيئة الداخلية عن طريق تجميع بيانات الأداء الداخلي وتحليلها والكشف عن نقاط القوة للعمل على تعزيزها للاستفادة منها والبحث عن طرق تدعيمها مستقبلًا واستكشاف نقاط الضعف أو مجالات القصور التنظيمية للعمل على تلافيها والحد منها وقد تم تنفيذ هذه العملية </a:t>
            </a:r>
            <a:r>
              <a:rPr lang="ar-SA" sz="1800" dirty="0">
                <a:latin typeface="Sakkal Majalla" panose="02000000000000000000" pitchFamily="2" charset="-78"/>
                <a:cs typeface="Sakkal Majalla" panose="02000000000000000000" pitchFamily="2" charset="-78"/>
              </a:rPr>
              <a:t>وفق نظرية </a:t>
            </a:r>
            <a:r>
              <a:rPr lang="ar-SA" sz="1800" dirty="0" err="1">
                <a:latin typeface="Sakkal Majalla" panose="02000000000000000000" pitchFamily="2" charset="-78"/>
                <a:cs typeface="Sakkal Majalla" panose="02000000000000000000" pitchFamily="2" charset="-78"/>
              </a:rPr>
              <a:t>ماكنزي</a:t>
            </a:r>
            <a:r>
              <a:rPr lang="ar-SA" sz="1800" dirty="0">
                <a:latin typeface="Sakkal Majalla" panose="02000000000000000000" pitchFamily="2" charset="-78"/>
                <a:cs typeface="Sakkal Majalla" panose="02000000000000000000" pitchFamily="2" charset="-78"/>
              </a:rPr>
              <a:t> لتحليل البيئة الداخلية للمنظمات حيث تضمنت ما يلي:</a:t>
            </a:r>
          </a:p>
          <a:p>
            <a:pPr marL="342900" indent="-342900" algn="r">
              <a:buFont typeface="+mj-lt"/>
              <a:buAutoNum type="arabicPeriod"/>
            </a:pPr>
            <a:endParaRPr lang="ar-SA" sz="1600" dirty="0"/>
          </a:p>
          <a:p>
            <a:pPr marL="342900" indent="-342900" algn="r">
              <a:buFont typeface="+mj-lt"/>
              <a:buAutoNum type="arabicPeriod"/>
            </a:pPr>
            <a:endParaRPr lang="ar-SA" sz="1600" dirty="0"/>
          </a:p>
          <a:p>
            <a:pPr marL="342900" indent="-342900" algn="r">
              <a:buFont typeface="+mj-lt"/>
              <a:buAutoNum type="arabicPeriod"/>
            </a:pPr>
            <a:endParaRPr lang="ar-SA" sz="1600" dirty="0"/>
          </a:p>
          <a:p>
            <a:pPr marL="342900" indent="-342900" algn="r">
              <a:buFont typeface="+mj-lt"/>
              <a:buAutoNum type="arabicPeriod"/>
            </a:pPr>
            <a:endParaRPr lang="ar-SA" sz="1600" dirty="0"/>
          </a:p>
          <a:p>
            <a:pPr marL="342900" indent="-342900" algn="r">
              <a:buFont typeface="+mj-lt"/>
              <a:buAutoNum type="arabicPeriod"/>
            </a:pPr>
            <a:endParaRPr lang="ar-SA" sz="1600" dirty="0"/>
          </a:p>
          <a:p>
            <a:pPr marL="342900" indent="-342900" algn="r">
              <a:buFont typeface="+mj-lt"/>
              <a:buAutoNum type="arabicPeriod"/>
            </a:pPr>
            <a:endParaRPr lang="ar-SA" sz="1600" dirty="0"/>
          </a:p>
          <a:p>
            <a:pPr marL="342900" indent="-342900" algn="r">
              <a:buFont typeface="+mj-lt"/>
              <a:buAutoNum type="arabicPeriod"/>
            </a:pPr>
            <a:endParaRPr lang="ar-SA" sz="1600" dirty="0"/>
          </a:p>
          <a:p>
            <a:pPr marL="342900" indent="-342900" algn="r">
              <a:buFont typeface="+mj-lt"/>
              <a:buAutoNum type="arabicPeriod"/>
            </a:pPr>
            <a:endParaRPr lang="ar-SA" sz="1600" dirty="0"/>
          </a:p>
          <a:p>
            <a:pPr marL="342900" indent="-342900" algn="r">
              <a:buFont typeface="+mj-lt"/>
              <a:buAutoNum type="arabicPeriod"/>
            </a:pPr>
            <a:endParaRPr lang="ar-SA" sz="200" dirty="0"/>
          </a:p>
          <a:p>
            <a:pPr algn="just">
              <a:lnSpc>
                <a:spcPct val="150000"/>
              </a:lnSpc>
            </a:pPr>
            <a:r>
              <a:rPr lang="ar-SA" sz="1800" dirty="0">
                <a:latin typeface="Sakkal Majalla" panose="02000000000000000000" pitchFamily="2" charset="-78"/>
                <a:cs typeface="Sakkal Majalla" panose="02000000000000000000" pitchFamily="2" charset="-78"/>
              </a:rPr>
              <a:t>كما تم إضافة عنصري ( بيئة العمل والموارد المالية ) نظراً لأهميتهما في التحليل الداخلي للجمعيات الخيرية وقد تم إجراء التحليل من خلال عدد من ورش العمل شارك فيها فريق إعداد الخطة الاستراتيجية مع مدراء الإدارات ورؤساء الأقسام بالجمعية وعدد من أعضاء مجلس الإدارة ونتج عنه ما يلي:</a:t>
            </a:r>
            <a:endParaRPr lang="ar-SA" sz="1800" dirty="0">
              <a:latin typeface="Sakkal Majalla" panose="02000000000000000000" pitchFamily="2" charset="-78"/>
              <a:ea typeface="GE SS Two Medium" panose="020A0503020102020204" pitchFamily="18" charset="-78"/>
              <a:cs typeface="Sakkal Majalla" panose="02000000000000000000" pitchFamily="2" charset="-78"/>
            </a:endParaRPr>
          </a:p>
          <a:p>
            <a:pPr algn="just">
              <a:lnSpc>
                <a:spcPct val="150000"/>
              </a:lnSpc>
            </a:pPr>
            <a:endParaRPr lang="ar-SA" sz="1600" dirty="0">
              <a:latin typeface="Aljazeera" panose="02000000000000000000" pitchFamily="2" charset="-78"/>
              <a:ea typeface="GE SS Two Medium" panose="020A0503020102020204" pitchFamily="18" charset="-78"/>
              <a:cs typeface="Aljazeera" panose="02000000000000000000" pitchFamily="2" charset="-78"/>
            </a:endParaRPr>
          </a:p>
          <a:p>
            <a:pPr algn="just">
              <a:lnSpc>
                <a:spcPct val="150000"/>
              </a:lnSpc>
            </a:pPr>
            <a:endParaRPr lang="ar-SA" sz="1600" dirty="0">
              <a:latin typeface="Aljazeera" panose="02000000000000000000" pitchFamily="2" charset="-78"/>
              <a:ea typeface="GE SS Two Medium" panose="020A0503020102020204" pitchFamily="18" charset="-78"/>
              <a:cs typeface="Aljazeera" panose="02000000000000000000" pitchFamily="2" charset="-78"/>
            </a:endParaRPr>
          </a:p>
          <a:p>
            <a:pPr algn="r">
              <a:lnSpc>
                <a:spcPct val="150000"/>
              </a:lnSpc>
            </a:pPr>
            <a:endParaRPr lang="ar-SA" sz="1600" dirty="0">
              <a:latin typeface="Aljazeera" panose="02000000000000000000" pitchFamily="2" charset="-78"/>
              <a:ea typeface="GE SS Two Medium" panose="020A0503020102020204" pitchFamily="18" charset="-78"/>
              <a:cs typeface="Aljazeera" panose="02000000000000000000" pitchFamily="2" charset="-78"/>
            </a:endParaRPr>
          </a:p>
          <a:p>
            <a:endParaRPr lang="ar-SA" sz="1600" dirty="0">
              <a:latin typeface="GE SS Two Medium" panose="020A0503020102020204" pitchFamily="18" charset="-78"/>
              <a:ea typeface="GE SS Two Medium" panose="020A0503020102020204" pitchFamily="18" charset="-78"/>
              <a:cs typeface="GE SS Two Medium" panose="020A0503020102020204" pitchFamily="18" charset="-78"/>
            </a:endParaRPr>
          </a:p>
          <a:p>
            <a:pPr marL="342900" indent="-342900" algn="just">
              <a:lnSpc>
                <a:spcPct val="100000"/>
              </a:lnSpc>
              <a:buFont typeface="+mj-lt"/>
              <a:buAutoNum type="arabicPeriod"/>
            </a:pPr>
            <a:r>
              <a:rPr lang="ar-SA" sz="1600" dirty="0"/>
              <a:t>   </a:t>
            </a:r>
            <a:endParaRPr lang="ar-SA" sz="1600" dirty="0">
              <a:latin typeface="GE SS Two Medium" panose="020A0503020102020204" pitchFamily="18" charset="-78"/>
              <a:ea typeface="GE SS Two Medium" panose="020A0503020102020204" pitchFamily="18" charset="-78"/>
              <a:cs typeface="GE SS Two Medium" panose="020A0503020102020204" pitchFamily="18" charset="-78"/>
            </a:endParaRPr>
          </a:p>
        </p:txBody>
      </p:sp>
      <p:sp>
        <p:nvSpPr>
          <p:cNvPr id="8" name="عنصر نائب للتذييل 7">
            <a:extLst>
              <a:ext uri="{FF2B5EF4-FFF2-40B4-BE49-F238E27FC236}">
                <a16:creationId xmlns:a16="http://schemas.microsoft.com/office/drawing/2014/main" id="{9CC02902-FA40-0BDE-CC4A-291938B00417}"/>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10" name="عنصر نائب لرقم الشريحة 9">
            <a:extLst>
              <a:ext uri="{FF2B5EF4-FFF2-40B4-BE49-F238E27FC236}">
                <a16:creationId xmlns:a16="http://schemas.microsoft.com/office/drawing/2014/main" id="{52A6E097-A5D7-B940-22EF-487135307231}"/>
              </a:ext>
            </a:extLst>
          </p:cNvPr>
          <p:cNvSpPr>
            <a:spLocks noGrp="1"/>
          </p:cNvSpPr>
          <p:nvPr>
            <p:ph type="sldNum" sz="quarter" idx="12"/>
          </p:nvPr>
        </p:nvSpPr>
        <p:spPr/>
        <p:txBody>
          <a:bodyPr/>
          <a:lstStyle/>
          <a:p>
            <a:fld id="{501ED04E-D395-4889-B0AB-32BA2BD69EE6}" type="slidenum">
              <a:rPr lang="ar-SA" smtClean="0"/>
              <a:t>23</a:t>
            </a:fld>
            <a:endParaRPr lang="ar-SA"/>
          </a:p>
        </p:txBody>
      </p:sp>
      <p:sp>
        <p:nvSpPr>
          <p:cNvPr id="9" name="مستطيل 8"/>
          <p:cNvSpPr/>
          <p:nvPr/>
        </p:nvSpPr>
        <p:spPr>
          <a:xfrm>
            <a:off x="5191745" y="455330"/>
            <a:ext cx="1808508" cy="707886"/>
          </a:xfrm>
          <a:prstGeom prst="rect">
            <a:avLst/>
          </a:prstGeom>
        </p:spPr>
        <p:txBody>
          <a:bodyPr wrap="none">
            <a:spAutoFit/>
          </a:bodyPr>
          <a:lstStyle/>
          <a:p>
            <a:pPr algn="ct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أولاً</a:t>
            </a:r>
            <a:r>
              <a:rPr lang="ar-SA" sz="2000" dirty="0">
                <a:solidFill>
                  <a:srgbClr val="C00000"/>
                </a:solidFill>
                <a:latin typeface="Sakkal Majalla" panose="02000000000000000000" pitchFamily="2" charset="-78"/>
                <a:ea typeface="GE SS Two Light" panose="020A0503020102020204" pitchFamily="18" charset="-78"/>
                <a:cs typeface="Sakkal Majalla" panose="02000000000000000000" pitchFamily="2" charset="-78"/>
              </a:rPr>
              <a:t> </a:t>
            </a:r>
          </a:p>
          <a:p>
            <a:pPr algn="ct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تحليل</a:t>
            </a:r>
            <a:r>
              <a:rPr lang="ar-SA" sz="2000" dirty="0">
                <a:solidFill>
                  <a:srgbClr val="C00000"/>
                </a:solidFill>
                <a:latin typeface="Sakkal Majalla" panose="02000000000000000000" pitchFamily="2" charset="-78"/>
                <a:ea typeface="GE SS Two Light" panose="020A0503020102020204" pitchFamily="18" charset="-78"/>
                <a:cs typeface="Sakkal Majalla" panose="02000000000000000000" pitchFamily="2" charset="-78"/>
              </a:rPr>
              <a:t> </a:t>
            </a: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البيئة</a:t>
            </a:r>
            <a:r>
              <a:rPr lang="ar-SA" sz="2000" dirty="0">
                <a:solidFill>
                  <a:srgbClr val="C00000"/>
                </a:solidFill>
                <a:latin typeface="Sakkal Majalla" panose="02000000000000000000" pitchFamily="2" charset="-78"/>
                <a:ea typeface="GE SS Two Light" panose="020A0503020102020204" pitchFamily="18" charset="-78"/>
                <a:cs typeface="Sakkal Majalla" panose="02000000000000000000" pitchFamily="2" charset="-78"/>
              </a:rPr>
              <a:t> </a:t>
            </a: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الداخلية</a:t>
            </a:r>
          </a:p>
        </p:txBody>
      </p:sp>
      <p:graphicFrame>
        <p:nvGraphicFramePr>
          <p:cNvPr id="2" name="رسم تخطيطي 1">
            <a:extLst>
              <a:ext uri="{FF2B5EF4-FFF2-40B4-BE49-F238E27FC236}">
                <a16:creationId xmlns:a16="http://schemas.microsoft.com/office/drawing/2014/main" id="{919A9E55-DA3C-42EB-A563-0B9F283DC548}"/>
              </a:ext>
            </a:extLst>
          </p:cNvPr>
          <p:cNvGraphicFramePr/>
          <p:nvPr>
            <p:extLst>
              <p:ext uri="{D42A27DB-BD31-4B8C-83A1-F6EECF244321}">
                <p14:modId xmlns:p14="http://schemas.microsoft.com/office/powerpoint/2010/main" val="1794730780"/>
              </p:ext>
            </p:extLst>
          </p:nvPr>
        </p:nvGraphicFramePr>
        <p:xfrm>
          <a:off x="3657599" y="2802860"/>
          <a:ext cx="4451927" cy="28888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58173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extLst>
              <p:ext uri="{D42A27DB-BD31-4B8C-83A1-F6EECF244321}">
                <p14:modId xmlns:p14="http://schemas.microsoft.com/office/powerpoint/2010/main" val="3407864745"/>
              </p:ext>
            </p:extLst>
          </p:nvPr>
        </p:nvGraphicFramePr>
        <p:xfrm>
          <a:off x="1957652" y="874492"/>
          <a:ext cx="8276694" cy="6024855"/>
        </p:xfrm>
        <a:graphic>
          <a:graphicData uri="http://schemas.openxmlformats.org/drawingml/2006/table">
            <a:tbl>
              <a:tblPr rtl="1" firstRow="1" firstCol="1" bandRow="1">
                <a:tableStyleId>{69012ECD-51FC-41F1-AA8D-1B2483CD663E}</a:tableStyleId>
              </a:tblPr>
              <a:tblGrid>
                <a:gridCol w="4028544">
                  <a:extLst>
                    <a:ext uri="{9D8B030D-6E8A-4147-A177-3AD203B41FA5}">
                      <a16:colId xmlns:a16="http://schemas.microsoft.com/office/drawing/2014/main" val="2322281626"/>
                    </a:ext>
                  </a:extLst>
                </a:gridCol>
                <a:gridCol w="4248150">
                  <a:extLst>
                    <a:ext uri="{9D8B030D-6E8A-4147-A177-3AD203B41FA5}">
                      <a16:colId xmlns:a16="http://schemas.microsoft.com/office/drawing/2014/main" val="572338403"/>
                    </a:ext>
                  </a:extLst>
                </a:gridCol>
              </a:tblGrid>
              <a:tr h="416535">
                <a:tc>
                  <a:txBody>
                    <a:bodyPr/>
                    <a:lstStyle/>
                    <a:p>
                      <a:pPr marL="0" algn="ctr" defTabSz="914400" rtl="1" eaLnBrk="1" latinLnBrk="0" hangingPunct="1">
                        <a:lnSpc>
                          <a:spcPct val="100000"/>
                        </a:lnSpc>
                        <a:spcAft>
                          <a:spcPts val="0"/>
                        </a:spcAft>
                      </a:pPr>
                      <a:r>
                        <a:rPr lang="ar-SA" sz="1800" kern="1200" dirty="0">
                          <a:solidFill>
                            <a:schemeClr val="tx1"/>
                          </a:solidFill>
                          <a:latin typeface="Sakkal Majalla" panose="02000000000000000000" pitchFamily="2" charset="-78"/>
                          <a:cs typeface="Sakkal Majalla" panose="02000000000000000000" pitchFamily="2" charset="-78"/>
                        </a:rPr>
                        <a:t>نقاط القوة</a:t>
                      </a:r>
                      <a:endParaRPr lang="en-US" sz="1800" kern="1200" dirty="0">
                        <a:solidFill>
                          <a:schemeClr val="tx1"/>
                        </a:solidFill>
                        <a:latin typeface="Sakkal Majalla" panose="02000000000000000000" pitchFamily="2" charset="-78"/>
                        <a:ea typeface="+mn-ea"/>
                        <a:cs typeface="Sakkal Majalla" panose="02000000000000000000" pitchFamily="2" charset="-78"/>
                      </a:endParaRPr>
                    </a:p>
                  </a:txBody>
                  <a:tcPr marL="29343" marR="29343" marT="0" marB="0" anchor="ctr"/>
                </a:tc>
                <a:tc>
                  <a:txBody>
                    <a:bodyPr/>
                    <a:lstStyle/>
                    <a:p>
                      <a:pPr marL="0" algn="ctr" defTabSz="914400" rtl="1" eaLnBrk="1" latinLnBrk="0" hangingPunct="1">
                        <a:lnSpc>
                          <a:spcPct val="100000"/>
                        </a:lnSpc>
                        <a:spcAft>
                          <a:spcPts val="0"/>
                        </a:spcAft>
                      </a:pPr>
                      <a:r>
                        <a:rPr lang="ar-SA" sz="1800" kern="1200" dirty="0">
                          <a:solidFill>
                            <a:schemeClr val="tx1"/>
                          </a:solidFill>
                          <a:latin typeface="Sakkal Majalla" panose="02000000000000000000" pitchFamily="2" charset="-78"/>
                          <a:cs typeface="Sakkal Majalla" panose="02000000000000000000" pitchFamily="2" charset="-78"/>
                        </a:rPr>
                        <a:t>نقاط الضعف</a:t>
                      </a:r>
                      <a:endParaRPr lang="en-US" sz="1800" kern="1200" dirty="0">
                        <a:solidFill>
                          <a:schemeClr val="tx1"/>
                        </a:solidFill>
                        <a:latin typeface="Sakkal Majalla" panose="02000000000000000000" pitchFamily="2" charset="-78"/>
                        <a:ea typeface="+mn-ea"/>
                        <a:cs typeface="Sakkal Majalla" panose="02000000000000000000" pitchFamily="2" charset="-78"/>
                      </a:endParaRPr>
                    </a:p>
                  </a:txBody>
                  <a:tcPr marL="29343" marR="29343" marT="0" marB="0" anchor="ctr"/>
                </a:tc>
                <a:extLst>
                  <a:ext uri="{0D108BD9-81ED-4DB2-BD59-A6C34878D82A}">
                    <a16:rowId xmlns:a16="http://schemas.microsoft.com/office/drawing/2014/main" val="647588005"/>
                  </a:ext>
                </a:extLst>
              </a:tr>
              <a:tr h="817580">
                <a:tc>
                  <a:txBody>
                    <a:bodyPr/>
                    <a:lstStyle/>
                    <a:p>
                      <a:pPr marL="285750" indent="-285750" algn="r" rtl="1">
                        <a:lnSpc>
                          <a:spcPct val="100000"/>
                        </a:lnSpc>
                        <a:spcAft>
                          <a:spcPts val="0"/>
                        </a:spcAft>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وجود أفكار استراتيجية متنوعة</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algn="r" rtl="1">
                        <a:lnSpc>
                          <a:spcPct val="100000"/>
                        </a:lnSpc>
                        <a:spcAft>
                          <a:spcPts val="0"/>
                        </a:spcAft>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رغبة الجمعية في إيجاد خطط استراتيجية</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algn="r" rtl="1">
                        <a:lnSpc>
                          <a:spcPct val="100000"/>
                        </a:lnSpc>
                        <a:spcAft>
                          <a:spcPts val="0"/>
                        </a:spcAft>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دعم وتشجيع مجلس الإدارة للتوجه الاستراتيجي</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algn="r" rtl="1">
                        <a:lnSpc>
                          <a:spcPct val="100000"/>
                        </a:lnSpc>
                        <a:spcAft>
                          <a:spcPts val="0"/>
                        </a:spcAft>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الهيكل يغطي كافة احتياجات الجمعية</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algn="r" rtl="1">
                        <a:lnSpc>
                          <a:spcPct val="100000"/>
                        </a:lnSpc>
                        <a:spcAft>
                          <a:spcPts val="0"/>
                        </a:spcAft>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وضوح الصلاحيات الإدارية بالهيكل</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algn="r" rtl="1">
                        <a:lnSpc>
                          <a:spcPct val="100000"/>
                        </a:lnSpc>
                        <a:spcAft>
                          <a:spcPts val="0"/>
                        </a:spcAft>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قابلية الهيكل للتحديث والتطوير المستمر</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algn="r" rtl="1">
                        <a:lnSpc>
                          <a:spcPct val="100000"/>
                        </a:lnSpc>
                        <a:spcAft>
                          <a:spcPts val="0"/>
                        </a:spcAft>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وجود أنظمة ولوائح إدارية</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algn="r" rtl="1">
                        <a:lnSpc>
                          <a:spcPct val="100000"/>
                        </a:lnSpc>
                        <a:spcAft>
                          <a:spcPts val="0"/>
                        </a:spcAft>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وضوح الأنظمة وسهولة تطبيقها</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algn="r" rtl="1">
                        <a:lnSpc>
                          <a:spcPct val="100000"/>
                        </a:lnSpc>
                        <a:spcAft>
                          <a:spcPts val="0"/>
                        </a:spcAft>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الأنظمة بنيت على أساس الاحتياج الفعلي للجمعية</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algn="r" rtl="1">
                        <a:lnSpc>
                          <a:spcPct val="100000"/>
                        </a:lnSpc>
                        <a:spcAft>
                          <a:spcPts val="0"/>
                        </a:spcAft>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الرغبة في التطوير الإداري</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algn="r" rtl="1">
                        <a:lnSpc>
                          <a:spcPct val="100000"/>
                        </a:lnSpc>
                        <a:spcAft>
                          <a:spcPts val="0"/>
                        </a:spcAft>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وجود عدد كاف من الموظفين</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algn="r" rtl="1">
                        <a:lnSpc>
                          <a:spcPct val="100000"/>
                        </a:lnSpc>
                        <a:spcAft>
                          <a:spcPts val="0"/>
                        </a:spcAft>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نسبة السعودة والكفاءات الوطنية</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algn="r" rtl="1">
                        <a:lnSpc>
                          <a:spcPct val="100000"/>
                        </a:lnSpc>
                        <a:spcAft>
                          <a:spcPts val="0"/>
                        </a:spcAft>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الالتزام بالقيم الإسلامية والعادات العامة</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algn="r" rtl="1">
                        <a:lnSpc>
                          <a:spcPct val="100000"/>
                        </a:lnSpc>
                        <a:spcAft>
                          <a:spcPts val="0"/>
                        </a:spcAft>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تنوع المهارات الإدارية</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algn="r" rtl="1">
                        <a:lnSpc>
                          <a:spcPct val="100000"/>
                        </a:lnSpc>
                        <a:spcAft>
                          <a:spcPts val="0"/>
                        </a:spcAft>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دعم الجانب التدريبي لتنمية المهارات</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algn="r" rtl="1">
                        <a:lnSpc>
                          <a:spcPct val="100000"/>
                        </a:lnSpc>
                        <a:spcAft>
                          <a:spcPts val="0"/>
                        </a:spcAft>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وجود مقر مهيئ نسبيا</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algn="r" rtl="1">
                        <a:lnSpc>
                          <a:spcPct val="100000"/>
                        </a:lnSpc>
                        <a:spcAft>
                          <a:spcPts val="0"/>
                        </a:spcAft>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موقع متميز للمقر</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algn="r" rtl="1">
                        <a:lnSpc>
                          <a:spcPct val="100000"/>
                        </a:lnSpc>
                        <a:spcAft>
                          <a:spcPts val="0"/>
                        </a:spcAft>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توفر التقنيات الأساسية اللازمة للعمل</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algn="r" rtl="1">
                        <a:lnSpc>
                          <a:spcPct val="100000"/>
                        </a:lnSpc>
                        <a:spcAft>
                          <a:spcPts val="0"/>
                        </a:spcAft>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وجود قسم نسائي خاص </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algn="r" rtl="1">
                        <a:lnSpc>
                          <a:spcPct val="100000"/>
                        </a:lnSpc>
                        <a:spcAft>
                          <a:spcPts val="0"/>
                        </a:spcAft>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نجاح الشراكات في التوظيف</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algn="r" rtl="1">
                        <a:lnSpc>
                          <a:spcPct val="100000"/>
                        </a:lnSpc>
                        <a:spcAft>
                          <a:spcPts val="0"/>
                        </a:spcAft>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امتلاك الجمعية أراضي استثمارية</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algn="r" rtl="1">
                        <a:lnSpc>
                          <a:spcPct val="100000"/>
                        </a:lnSpc>
                        <a:spcAft>
                          <a:spcPts val="0"/>
                        </a:spcAft>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وجود مشاريع فعالة</a:t>
                      </a:r>
                      <a:endParaRPr lang="en-US" sz="1600" b="0" kern="1200" dirty="0">
                        <a:solidFill>
                          <a:schemeClr val="tx1"/>
                        </a:solidFill>
                        <a:latin typeface="Sakkal Majalla" panose="02000000000000000000" pitchFamily="2" charset="-78"/>
                        <a:cs typeface="Sakkal Majalla" panose="02000000000000000000" pitchFamily="2" charset="-78"/>
                      </a:endParaRPr>
                    </a:p>
                    <a:p>
                      <a:pPr algn="ctr" rtl="1">
                        <a:lnSpc>
                          <a:spcPct val="100000"/>
                        </a:lnSpc>
                        <a:spcAft>
                          <a:spcPts val="0"/>
                        </a:spcAft>
                      </a:pPr>
                      <a:r>
                        <a:rPr lang="ar-SA" sz="1600" b="0" kern="1200" dirty="0">
                          <a:solidFill>
                            <a:schemeClr val="tx1"/>
                          </a:solidFill>
                          <a:latin typeface="Sakkal Majalla" panose="02000000000000000000" pitchFamily="2" charset="-78"/>
                          <a:cs typeface="Sakkal Majalla" panose="02000000000000000000" pitchFamily="2" charset="-78"/>
                        </a:rPr>
                        <a:t> </a:t>
                      </a:r>
                      <a:endParaRPr lang="en-US" sz="1600" b="0" kern="1200" dirty="0">
                        <a:solidFill>
                          <a:schemeClr val="tx1"/>
                        </a:solidFill>
                        <a:latin typeface="Sakkal Majalla" panose="02000000000000000000" pitchFamily="2" charset="-78"/>
                        <a:ea typeface="+mn-ea"/>
                        <a:cs typeface="Sakkal Majalla" panose="02000000000000000000" pitchFamily="2" charset="-78"/>
                      </a:endParaRPr>
                    </a:p>
                  </a:txBody>
                  <a:tcPr marL="68580" marR="68580" marT="0" marB="0"/>
                </a:tc>
                <a:tc>
                  <a:txBody>
                    <a:bodyPr/>
                    <a:lstStyle/>
                    <a:p>
                      <a:pPr marL="285750" indent="-285750" algn="r" rtl="1">
                        <a:lnSpc>
                          <a:spcPct val="100000"/>
                        </a:lnSpc>
                        <a:spcAft>
                          <a:spcPts val="0"/>
                        </a:spcAft>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عدم وجود خطة لإدارة المخاطر</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algn="r" rtl="1">
                        <a:lnSpc>
                          <a:spcPct val="100000"/>
                        </a:lnSpc>
                        <a:spcAft>
                          <a:spcPts val="0"/>
                        </a:spcAft>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صعوبة استقطاب الكفاءات</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algn="r" rtl="1">
                        <a:lnSpc>
                          <a:spcPct val="100000"/>
                        </a:lnSpc>
                        <a:spcAft>
                          <a:spcPts val="0"/>
                        </a:spcAft>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عدم وجود قيم مكتوبة</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algn="r" rtl="1">
                        <a:lnSpc>
                          <a:spcPct val="100000"/>
                        </a:lnSpc>
                        <a:spcAft>
                          <a:spcPts val="0"/>
                        </a:spcAft>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ضعف استغلال المهارات الموجودة</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algn="r" rtl="1">
                        <a:lnSpc>
                          <a:spcPct val="100000"/>
                        </a:lnSpc>
                        <a:spcAft>
                          <a:spcPts val="0"/>
                        </a:spcAft>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عدم وجود مقر دائم ملك للجمعية</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algn="r" rtl="1">
                        <a:lnSpc>
                          <a:spcPct val="100000"/>
                        </a:lnSpc>
                        <a:spcAft>
                          <a:spcPts val="0"/>
                        </a:spcAft>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عدم وجود نظام للسلامة المهنية</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algn="r" rtl="1">
                        <a:lnSpc>
                          <a:spcPct val="100000"/>
                        </a:lnSpc>
                        <a:spcAft>
                          <a:spcPts val="0"/>
                        </a:spcAft>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عدم وجود مصادر ثابتة للتمويل</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algn="r" rtl="1">
                        <a:lnSpc>
                          <a:spcPct val="100000"/>
                        </a:lnSpc>
                        <a:spcAft>
                          <a:spcPts val="0"/>
                        </a:spcAft>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ضعف الجانب التسويقي</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algn="r" rtl="1">
                        <a:lnSpc>
                          <a:spcPct val="100000"/>
                        </a:lnSpc>
                        <a:spcAft>
                          <a:spcPts val="0"/>
                        </a:spcAft>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عدم وجود خطط لتنمية الموارد المالية</a:t>
                      </a:r>
                      <a:endParaRPr lang="en-US" sz="1600" b="0" kern="1200" dirty="0">
                        <a:solidFill>
                          <a:schemeClr val="tx1"/>
                        </a:solidFill>
                        <a:latin typeface="Sakkal Majalla" panose="02000000000000000000" pitchFamily="2" charset="-78"/>
                        <a:ea typeface="+mn-ea"/>
                        <a:cs typeface="Sakkal Majalla" panose="02000000000000000000" pitchFamily="2" charset="-78"/>
                      </a:endParaRPr>
                    </a:p>
                  </a:txBody>
                  <a:tcPr marL="114300" marR="114300" marT="0" marB="0"/>
                </a:tc>
                <a:extLst>
                  <a:ext uri="{0D108BD9-81ED-4DB2-BD59-A6C34878D82A}">
                    <a16:rowId xmlns:a16="http://schemas.microsoft.com/office/drawing/2014/main" val="2606397914"/>
                  </a:ext>
                </a:extLst>
              </a:tr>
            </a:tbl>
          </a:graphicData>
        </a:graphic>
      </p:graphicFrame>
      <p:sp>
        <p:nvSpPr>
          <p:cNvPr id="6" name="عنوان فرعي 5"/>
          <p:cNvSpPr>
            <a:spLocks noGrp="1"/>
          </p:cNvSpPr>
          <p:nvPr>
            <p:ph type="subTitle" idx="1"/>
          </p:nvPr>
        </p:nvSpPr>
        <p:spPr>
          <a:xfrm>
            <a:off x="5007129" y="412664"/>
            <a:ext cx="2177742" cy="410102"/>
          </a:xfrm>
        </p:spPr>
        <p:txBody>
          <a:bodyPr>
            <a:noAutofit/>
          </a:bodyPr>
          <a:lstStyle/>
          <a:p>
            <a:r>
              <a:rPr lang="ar-SA" sz="2000" b="1" dirty="0">
                <a:latin typeface="Sakkal Majalla" panose="02000000000000000000" pitchFamily="2" charset="-78"/>
                <a:ea typeface="GE SS Two Light" panose="020A0503020102020204" pitchFamily="18" charset="-78"/>
                <a:cs typeface="Sakkal Majalla" panose="02000000000000000000" pitchFamily="2" charset="-78"/>
              </a:rPr>
              <a:t>نقاط</a:t>
            </a:r>
            <a:r>
              <a:rPr lang="ar-SA" sz="2000" b="1" dirty="0">
                <a:solidFill>
                  <a:srgbClr val="C00000"/>
                </a:solidFill>
                <a:latin typeface="Sakkal Majalla" panose="02000000000000000000" pitchFamily="2" charset="-78"/>
                <a:ea typeface="GE SS Two Light" panose="020A0503020102020204" pitchFamily="18" charset="-78"/>
                <a:cs typeface="Sakkal Majalla" panose="02000000000000000000" pitchFamily="2" charset="-78"/>
              </a:rPr>
              <a:t> </a:t>
            </a: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القوة</a:t>
            </a:r>
            <a:r>
              <a:rPr lang="ar-SA" sz="2000" b="1" dirty="0">
                <a:solidFill>
                  <a:srgbClr val="C00000"/>
                </a:solidFill>
                <a:latin typeface="Sakkal Majalla" panose="02000000000000000000" pitchFamily="2" charset="-78"/>
                <a:ea typeface="GE SS Two Light" panose="020A0503020102020204" pitchFamily="18" charset="-78"/>
                <a:cs typeface="Sakkal Majalla" panose="02000000000000000000" pitchFamily="2" charset="-78"/>
              </a:rPr>
              <a:t> </a:t>
            </a:r>
            <a:r>
              <a:rPr lang="ar-SA" sz="2000" b="1" dirty="0">
                <a:latin typeface="Sakkal Majalla" panose="02000000000000000000" pitchFamily="2" charset="-78"/>
                <a:ea typeface="GE SS Two Light" panose="020A0503020102020204" pitchFamily="18" charset="-78"/>
                <a:cs typeface="Sakkal Majalla" panose="02000000000000000000" pitchFamily="2" charset="-78"/>
              </a:rPr>
              <a:t>والضعف</a:t>
            </a:r>
          </a:p>
        </p:txBody>
      </p:sp>
      <p:sp>
        <p:nvSpPr>
          <p:cNvPr id="8" name="عنصر نائب للتذييل 7">
            <a:extLst>
              <a:ext uri="{FF2B5EF4-FFF2-40B4-BE49-F238E27FC236}">
                <a16:creationId xmlns:a16="http://schemas.microsoft.com/office/drawing/2014/main" id="{0DC47CF4-E493-5A3C-89C8-CB50CDBFF41C}"/>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9" name="عنصر نائب لرقم الشريحة 8">
            <a:extLst>
              <a:ext uri="{FF2B5EF4-FFF2-40B4-BE49-F238E27FC236}">
                <a16:creationId xmlns:a16="http://schemas.microsoft.com/office/drawing/2014/main" id="{DA532C6D-67CA-B158-BDD4-856922321F3B}"/>
              </a:ext>
            </a:extLst>
          </p:cNvPr>
          <p:cNvSpPr>
            <a:spLocks noGrp="1"/>
          </p:cNvSpPr>
          <p:nvPr>
            <p:ph type="sldNum" sz="quarter" idx="12"/>
          </p:nvPr>
        </p:nvSpPr>
        <p:spPr/>
        <p:txBody>
          <a:bodyPr/>
          <a:lstStyle/>
          <a:p>
            <a:fld id="{501ED04E-D395-4889-B0AB-32BA2BD69EE6}" type="slidenum">
              <a:rPr lang="ar-SA" smtClean="0"/>
              <a:t>24</a:t>
            </a:fld>
            <a:endParaRPr lang="ar-SA"/>
          </a:p>
        </p:txBody>
      </p:sp>
    </p:spTree>
    <p:extLst>
      <p:ext uri="{BB962C8B-B14F-4D97-AF65-F5344CB8AC3E}">
        <p14:creationId xmlns:p14="http://schemas.microsoft.com/office/powerpoint/2010/main" val="41374756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فرعي 4"/>
          <p:cNvSpPr>
            <a:spLocks noGrp="1"/>
          </p:cNvSpPr>
          <p:nvPr>
            <p:ph type="subTitle" idx="1"/>
          </p:nvPr>
        </p:nvSpPr>
        <p:spPr>
          <a:xfrm>
            <a:off x="1193569" y="1200273"/>
            <a:ext cx="9804862" cy="5857849"/>
          </a:xfrm>
        </p:spPr>
        <p:txBody>
          <a:bodyPr>
            <a:noAutofit/>
          </a:bodyPr>
          <a:lstStyle/>
          <a:p>
            <a:pPr algn="just">
              <a:lnSpc>
                <a:spcPct val="150000"/>
              </a:lnSpc>
            </a:pPr>
            <a:r>
              <a:rPr lang="ar-SA" sz="1800" dirty="0">
                <a:latin typeface="Sakkal Majalla" panose="02000000000000000000" pitchFamily="2" charset="-78"/>
                <a:cs typeface="Sakkal Majalla" panose="02000000000000000000" pitchFamily="2" charset="-78"/>
              </a:rPr>
              <a:t>يشكل تحليل البيئة الخارجية ثاني أهم المرتكزات التي تقوم عليها عملية التخطيط الاستراتيجي، ويقصد بالبيئة الخارجية مجموعة الظروف والعوامل الخارجية التي تؤثر على الجمعية وهو عبارة عن مراجعة للعوامل السياسية والاقتصادية والاجتماعية والتكنولوجية والبيئية والقانونية للبيئة الخارجية لمعرفة الفرص والتحديات قد تم استخدام نموذج (</a:t>
            </a:r>
            <a:r>
              <a:rPr lang="en-US" sz="1800" dirty="0">
                <a:latin typeface="Sakkal Majalla" panose="02000000000000000000" pitchFamily="2" charset="-78"/>
                <a:cs typeface="Sakkal Majalla" panose="02000000000000000000" pitchFamily="2" charset="-78"/>
              </a:rPr>
              <a:t>PESTEL</a:t>
            </a:r>
            <a:r>
              <a:rPr lang="ar-SA" sz="1800" dirty="0">
                <a:latin typeface="Sakkal Majalla" panose="02000000000000000000" pitchFamily="2" charset="-78"/>
                <a:cs typeface="Sakkal Majalla" panose="02000000000000000000" pitchFamily="2" charset="-78"/>
              </a:rPr>
              <a:t>) لتحليل البيئة الخارجية نظراً لشموليته لكافة الجوانب الخارجية التي تحيط بالمنظمات، إذ أنه يقوم على ستة أبعاد رئيسة وهي :</a:t>
            </a:r>
          </a:p>
          <a:p>
            <a:pPr algn="just">
              <a:lnSpc>
                <a:spcPct val="150000"/>
              </a:lnSpc>
            </a:pPr>
            <a:endParaRPr lang="ar-SA" sz="1600" dirty="0">
              <a:latin typeface="Aljazeera" panose="02000000000000000000" pitchFamily="2" charset="-78"/>
              <a:ea typeface="GE SS Two Medium" panose="020A0503020102020204" pitchFamily="18" charset="-78"/>
              <a:cs typeface="Aljazeera" panose="02000000000000000000" pitchFamily="2" charset="-78"/>
            </a:endParaRPr>
          </a:p>
          <a:p>
            <a:pPr algn="just">
              <a:lnSpc>
                <a:spcPct val="150000"/>
              </a:lnSpc>
            </a:pPr>
            <a:endParaRPr lang="ar-SA" sz="1600" dirty="0">
              <a:latin typeface="Aljazeera" panose="02000000000000000000" pitchFamily="2" charset="-78"/>
              <a:ea typeface="GE SS Two Medium" panose="020A0503020102020204" pitchFamily="18" charset="-78"/>
              <a:cs typeface="Aljazeera" panose="02000000000000000000" pitchFamily="2" charset="-78"/>
            </a:endParaRPr>
          </a:p>
          <a:p>
            <a:pPr algn="just">
              <a:lnSpc>
                <a:spcPct val="150000"/>
              </a:lnSpc>
            </a:pPr>
            <a:endParaRPr lang="ar-SA" sz="1600" dirty="0">
              <a:latin typeface="Aljazeera" panose="02000000000000000000" pitchFamily="2" charset="-78"/>
              <a:ea typeface="GE SS Two Medium" panose="020A0503020102020204" pitchFamily="18" charset="-78"/>
              <a:cs typeface="Aljazeera" panose="02000000000000000000" pitchFamily="2" charset="-78"/>
            </a:endParaRPr>
          </a:p>
          <a:p>
            <a:pPr algn="just">
              <a:lnSpc>
                <a:spcPct val="150000"/>
              </a:lnSpc>
            </a:pPr>
            <a:endParaRPr lang="ar-SA" sz="1600" dirty="0">
              <a:latin typeface="Aljazeera" panose="02000000000000000000" pitchFamily="2" charset="-78"/>
              <a:ea typeface="GE SS Two Medium" panose="020A0503020102020204" pitchFamily="18" charset="-78"/>
              <a:cs typeface="Aljazeera" panose="02000000000000000000" pitchFamily="2" charset="-78"/>
            </a:endParaRPr>
          </a:p>
          <a:p>
            <a:pPr algn="just">
              <a:lnSpc>
                <a:spcPct val="150000"/>
              </a:lnSpc>
            </a:pPr>
            <a:endParaRPr lang="ar-SA" sz="1600" dirty="0">
              <a:latin typeface="Aljazeera" panose="02000000000000000000" pitchFamily="2" charset="-78"/>
              <a:ea typeface="GE SS Two Medium" panose="020A0503020102020204" pitchFamily="18" charset="-78"/>
              <a:cs typeface="Aljazeera" panose="02000000000000000000" pitchFamily="2" charset="-78"/>
            </a:endParaRPr>
          </a:p>
          <a:p>
            <a:pPr algn="just">
              <a:lnSpc>
                <a:spcPct val="150000"/>
              </a:lnSpc>
            </a:pPr>
            <a:endParaRPr lang="ar-SA" sz="1600" dirty="0">
              <a:solidFill>
                <a:srgbClr val="C00000"/>
              </a:solidFill>
              <a:latin typeface="Aljazeera" panose="02000000000000000000" pitchFamily="2" charset="-78"/>
              <a:ea typeface="GE SS Two Medium" panose="020A0503020102020204" pitchFamily="18" charset="-78"/>
              <a:cs typeface="Aljazeera" panose="02000000000000000000" pitchFamily="2" charset="-78"/>
            </a:endParaRPr>
          </a:p>
          <a:p>
            <a:endParaRPr lang="ar-SA" sz="1200" dirty="0">
              <a:latin typeface="GE SS Two Medium" panose="020A0503020102020204" pitchFamily="18" charset="-78"/>
              <a:ea typeface="GE SS Two Medium" panose="020A0503020102020204" pitchFamily="18" charset="-78"/>
              <a:cs typeface="GE SS Two Medium" panose="020A0503020102020204" pitchFamily="18" charset="-78"/>
            </a:endParaRPr>
          </a:p>
          <a:p>
            <a:endParaRPr lang="ar-SA" sz="1200" dirty="0">
              <a:solidFill>
                <a:srgbClr val="0070C0"/>
              </a:solidFill>
              <a:latin typeface="GE SS Two Medium" panose="020A0503020102020204" pitchFamily="18" charset="-78"/>
              <a:ea typeface="GE SS Two Medium" panose="020A0503020102020204" pitchFamily="18" charset="-78"/>
              <a:cs typeface="GE SS Two Medium" panose="020A0503020102020204" pitchFamily="18" charset="-78"/>
            </a:endParaRPr>
          </a:p>
          <a:p>
            <a:endParaRPr lang="ar-SA" sz="1200" dirty="0">
              <a:solidFill>
                <a:srgbClr val="0070C0"/>
              </a:solidFill>
              <a:latin typeface="GE SS Two Medium" panose="020A0503020102020204" pitchFamily="18" charset="-78"/>
              <a:ea typeface="GE SS Two Medium" panose="020A0503020102020204" pitchFamily="18" charset="-78"/>
              <a:cs typeface="GE SS Two Medium" panose="020A0503020102020204" pitchFamily="18" charset="-78"/>
            </a:endParaRPr>
          </a:p>
          <a:p>
            <a:pPr fontAlgn="t">
              <a:lnSpc>
                <a:spcPct val="220000"/>
              </a:lnSpc>
            </a:pPr>
            <a:r>
              <a:rPr lang="ar-SA" sz="1400" dirty="0"/>
              <a:t>   </a:t>
            </a:r>
            <a:endParaRPr lang="ar-SA" sz="1100" dirty="0">
              <a:solidFill>
                <a:srgbClr val="0070C0"/>
              </a:solidFill>
              <a:latin typeface="GE SS Two Medium" panose="020A0503020102020204" pitchFamily="18" charset="-78"/>
              <a:ea typeface="GE SS Two Medium" panose="020A0503020102020204" pitchFamily="18" charset="-78"/>
              <a:cs typeface="GE SS Two Medium" panose="020A0503020102020204" pitchFamily="18" charset="-78"/>
            </a:endParaRPr>
          </a:p>
        </p:txBody>
      </p:sp>
      <p:sp>
        <p:nvSpPr>
          <p:cNvPr id="8" name="عنصر نائب للتذييل 7">
            <a:extLst>
              <a:ext uri="{FF2B5EF4-FFF2-40B4-BE49-F238E27FC236}">
                <a16:creationId xmlns:a16="http://schemas.microsoft.com/office/drawing/2014/main" id="{0C59C68D-DF9A-310B-6A23-8AD1BE7F0C17}"/>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10" name="عنصر نائب لرقم الشريحة 9">
            <a:extLst>
              <a:ext uri="{FF2B5EF4-FFF2-40B4-BE49-F238E27FC236}">
                <a16:creationId xmlns:a16="http://schemas.microsoft.com/office/drawing/2014/main" id="{84EEECC3-34EF-1B62-2321-7112A3EC81B2}"/>
              </a:ext>
            </a:extLst>
          </p:cNvPr>
          <p:cNvSpPr>
            <a:spLocks noGrp="1"/>
          </p:cNvSpPr>
          <p:nvPr>
            <p:ph type="sldNum" sz="quarter" idx="12"/>
          </p:nvPr>
        </p:nvSpPr>
        <p:spPr/>
        <p:txBody>
          <a:bodyPr/>
          <a:lstStyle/>
          <a:p>
            <a:fld id="{501ED04E-D395-4889-B0AB-32BA2BD69EE6}" type="slidenum">
              <a:rPr lang="ar-SA" smtClean="0"/>
              <a:t>25</a:t>
            </a:fld>
            <a:endParaRPr lang="ar-SA"/>
          </a:p>
        </p:txBody>
      </p:sp>
      <p:sp>
        <p:nvSpPr>
          <p:cNvPr id="9" name="عنوان فرعي 5"/>
          <p:cNvSpPr txBox="1">
            <a:spLocks/>
          </p:cNvSpPr>
          <p:nvPr/>
        </p:nvSpPr>
        <p:spPr>
          <a:xfrm>
            <a:off x="4906901" y="501553"/>
            <a:ext cx="2378198" cy="698720"/>
          </a:xfrm>
          <a:prstGeom prst="rect">
            <a:avLst/>
          </a:prstGeom>
        </p:spPr>
        <p:txBody>
          <a:bodyPr vert="horz" lIns="91440" tIns="45720" rIns="91440" bIns="45720" rtlCol="0">
            <a:noAutofit/>
          </a:bodyPr>
          <a:lstStyle>
            <a:lvl1pPr marL="0" indent="0" algn="ctr" defTabSz="914400" rtl="1"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1"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1"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ثانياً</a:t>
            </a:r>
          </a:p>
          <a:p>
            <a:pPr>
              <a:lnSpc>
                <a:spcPct val="100000"/>
              </a:lnSpc>
              <a:spcBef>
                <a:spcPts val="0"/>
              </a:spcBef>
            </a:pPr>
            <a:r>
              <a:rPr lang="ar-SA" sz="2000" b="1" dirty="0">
                <a:solidFill>
                  <a:srgbClr val="C00000"/>
                </a:solidFill>
                <a:latin typeface="Sakkal Majalla" panose="02000000000000000000" pitchFamily="2" charset="-78"/>
                <a:ea typeface="GE SS Two Light" panose="020A0503020102020204" pitchFamily="18" charset="-78"/>
                <a:cs typeface="Sakkal Majalla" panose="02000000000000000000" pitchFamily="2" charset="-78"/>
              </a:rPr>
              <a:t> </a:t>
            </a: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تحليل</a:t>
            </a:r>
            <a:r>
              <a:rPr lang="ar-SA" sz="2000" b="1" dirty="0">
                <a:solidFill>
                  <a:srgbClr val="C00000"/>
                </a:solidFill>
                <a:latin typeface="Sakkal Majalla" panose="02000000000000000000" pitchFamily="2" charset="-78"/>
                <a:ea typeface="GE SS Two Light" panose="020A0503020102020204" pitchFamily="18" charset="-78"/>
                <a:cs typeface="Sakkal Majalla" panose="02000000000000000000" pitchFamily="2" charset="-78"/>
              </a:rPr>
              <a:t> </a:t>
            </a: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البيئة</a:t>
            </a:r>
            <a:r>
              <a:rPr lang="ar-SA" sz="2000" b="1" dirty="0">
                <a:solidFill>
                  <a:srgbClr val="C00000"/>
                </a:solidFill>
                <a:latin typeface="Sakkal Majalla" panose="02000000000000000000" pitchFamily="2" charset="-78"/>
                <a:ea typeface="GE SS Two Light" panose="020A0503020102020204" pitchFamily="18" charset="-78"/>
                <a:cs typeface="Sakkal Majalla" panose="02000000000000000000" pitchFamily="2" charset="-78"/>
              </a:rPr>
              <a:t> </a:t>
            </a: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الخارجية</a:t>
            </a:r>
          </a:p>
        </p:txBody>
      </p:sp>
      <p:graphicFrame>
        <p:nvGraphicFramePr>
          <p:cNvPr id="6" name="رسم تخطيطي 5">
            <a:extLst>
              <a:ext uri="{FF2B5EF4-FFF2-40B4-BE49-F238E27FC236}">
                <a16:creationId xmlns:a16="http://schemas.microsoft.com/office/drawing/2014/main" id="{4282B3CA-9F30-4F33-B9CB-264E21558986}"/>
              </a:ext>
            </a:extLst>
          </p:cNvPr>
          <p:cNvGraphicFramePr/>
          <p:nvPr>
            <p:extLst>
              <p:ext uri="{D42A27DB-BD31-4B8C-83A1-F6EECF244321}">
                <p14:modId xmlns:p14="http://schemas.microsoft.com/office/powerpoint/2010/main" val="1497584822"/>
              </p:ext>
            </p:extLst>
          </p:nvPr>
        </p:nvGraphicFramePr>
        <p:xfrm>
          <a:off x="3237345" y="3110507"/>
          <a:ext cx="5717309" cy="38167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652570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عنوان فرعي 5"/>
          <p:cNvSpPr txBox="1">
            <a:spLocks/>
          </p:cNvSpPr>
          <p:nvPr/>
        </p:nvSpPr>
        <p:spPr>
          <a:xfrm>
            <a:off x="4941637" y="660897"/>
            <a:ext cx="2308724" cy="389981"/>
          </a:xfrm>
          <a:prstGeom prst="rect">
            <a:avLst/>
          </a:prstGeom>
        </p:spPr>
        <p:txBody>
          <a:bodyPr vert="horz" lIns="91440" tIns="45720" rIns="91440" bIns="45720" rtlCol="0">
            <a:noAutofit/>
          </a:bodyPr>
          <a:lstStyle>
            <a:lvl1pPr marL="0" indent="0" algn="ctr" defTabSz="914400" rtl="1"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1"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1"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الفرص</a:t>
            </a:r>
            <a:r>
              <a:rPr lang="ar-SA" sz="2000" b="1" dirty="0">
                <a:solidFill>
                  <a:srgbClr val="C00000"/>
                </a:solidFill>
                <a:latin typeface="Sakkal Majalla" panose="02000000000000000000" pitchFamily="2" charset="-78"/>
                <a:ea typeface="GE SS Two Light" panose="020A0503020102020204" pitchFamily="18" charset="-78"/>
                <a:cs typeface="Sakkal Majalla" panose="02000000000000000000" pitchFamily="2" charset="-78"/>
              </a:rPr>
              <a:t> </a:t>
            </a:r>
            <a:r>
              <a:rPr lang="ar-SA" sz="2000" b="1" dirty="0">
                <a:latin typeface="Sakkal Majalla" panose="02000000000000000000" pitchFamily="2" charset="-78"/>
                <a:ea typeface="GE SS Two Light" panose="020A0503020102020204" pitchFamily="18" charset="-78"/>
                <a:cs typeface="Sakkal Majalla" panose="02000000000000000000" pitchFamily="2" charset="-78"/>
              </a:rPr>
              <a:t>والتهديدات</a:t>
            </a:r>
          </a:p>
        </p:txBody>
      </p:sp>
      <p:graphicFrame>
        <p:nvGraphicFramePr>
          <p:cNvPr id="5" name="جدول 4">
            <a:extLst>
              <a:ext uri="{FF2B5EF4-FFF2-40B4-BE49-F238E27FC236}">
                <a16:creationId xmlns:a16="http://schemas.microsoft.com/office/drawing/2014/main" id="{CC2B51C8-6660-49FE-9A70-C596DBD9D9B6}"/>
              </a:ext>
            </a:extLst>
          </p:cNvPr>
          <p:cNvGraphicFramePr>
            <a:graphicFrameLocks noGrp="1"/>
          </p:cNvGraphicFramePr>
          <p:nvPr>
            <p:extLst>
              <p:ext uri="{D42A27DB-BD31-4B8C-83A1-F6EECF244321}">
                <p14:modId xmlns:p14="http://schemas.microsoft.com/office/powerpoint/2010/main" val="919984096"/>
              </p:ext>
            </p:extLst>
          </p:nvPr>
        </p:nvGraphicFramePr>
        <p:xfrm>
          <a:off x="1625599" y="1170878"/>
          <a:ext cx="8940799" cy="5049495"/>
        </p:xfrm>
        <a:graphic>
          <a:graphicData uri="http://schemas.openxmlformats.org/drawingml/2006/table">
            <a:tbl>
              <a:tblPr rtl="1" firstRow="1" firstCol="1" bandRow="1">
                <a:tableStyleId>{69012ECD-51FC-41F1-AA8D-1B2483CD663E}</a:tableStyleId>
              </a:tblPr>
              <a:tblGrid>
                <a:gridCol w="4596216">
                  <a:extLst>
                    <a:ext uri="{9D8B030D-6E8A-4147-A177-3AD203B41FA5}">
                      <a16:colId xmlns:a16="http://schemas.microsoft.com/office/drawing/2014/main" val="2322281626"/>
                    </a:ext>
                  </a:extLst>
                </a:gridCol>
                <a:gridCol w="4344583">
                  <a:extLst>
                    <a:ext uri="{9D8B030D-6E8A-4147-A177-3AD203B41FA5}">
                      <a16:colId xmlns:a16="http://schemas.microsoft.com/office/drawing/2014/main" val="572338403"/>
                    </a:ext>
                  </a:extLst>
                </a:gridCol>
              </a:tblGrid>
              <a:tr h="416535">
                <a:tc>
                  <a:txBody>
                    <a:bodyPr/>
                    <a:lstStyle/>
                    <a:p>
                      <a:pPr marL="0" algn="ctr" defTabSz="914400" rtl="1" eaLnBrk="1" latinLnBrk="0" hangingPunct="1">
                        <a:lnSpc>
                          <a:spcPct val="100000"/>
                        </a:lnSpc>
                        <a:spcAft>
                          <a:spcPts val="0"/>
                        </a:spcAft>
                      </a:pPr>
                      <a:r>
                        <a:rPr lang="ar-SA" sz="1800" kern="1200" dirty="0">
                          <a:solidFill>
                            <a:schemeClr val="tx1"/>
                          </a:solidFill>
                          <a:latin typeface="Sakkal Majalla" panose="02000000000000000000" pitchFamily="2" charset="-78"/>
                          <a:cs typeface="Sakkal Majalla" panose="02000000000000000000" pitchFamily="2" charset="-78"/>
                        </a:rPr>
                        <a:t>الفرص</a:t>
                      </a:r>
                      <a:endParaRPr lang="en-US" sz="1800" kern="1200" dirty="0">
                        <a:solidFill>
                          <a:schemeClr val="tx1"/>
                        </a:solidFill>
                        <a:latin typeface="Sakkal Majalla" panose="02000000000000000000" pitchFamily="2" charset="-78"/>
                        <a:ea typeface="+mn-ea"/>
                        <a:cs typeface="Sakkal Majalla" panose="02000000000000000000" pitchFamily="2" charset="-78"/>
                      </a:endParaRPr>
                    </a:p>
                  </a:txBody>
                  <a:tcPr marL="29343" marR="29343" marT="0" marB="0" anchor="ctr"/>
                </a:tc>
                <a:tc>
                  <a:txBody>
                    <a:bodyPr/>
                    <a:lstStyle/>
                    <a:p>
                      <a:pPr marL="0" algn="ctr" defTabSz="914400" rtl="1" eaLnBrk="1" latinLnBrk="0" hangingPunct="1">
                        <a:lnSpc>
                          <a:spcPct val="100000"/>
                        </a:lnSpc>
                        <a:spcAft>
                          <a:spcPts val="0"/>
                        </a:spcAft>
                      </a:pPr>
                      <a:r>
                        <a:rPr lang="ar-SA" sz="1800" kern="1200" dirty="0">
                          <a:solidFill>
                            <a:schemeClr val="tx1"/>
                          </a:solidFill>
                          <a:latin typeface="Sakkal Majalla" panose="02000000000000000000" pitchFamily="2" charset="-78"/>
                          <a:cs typeface="Sakkal Majalla" panose="02000000000000000000" pitchFamily="2" charset="-78"/>
                        </a:rPr>
                        <a:t>التهديدات</a:t>
                      </a:r>
                      <a:endParaRPr lang="en-US" sz="1800" kern="1200" dirty="0">
                        <a:solidFill>
                          <a:schemeClr val="tx1"/>
                        </a:solidFill>
                        <a:latin typeface="Sakkal Majalla" panose="02000000000000000000" pitchFamily="2" charset="-78"/>
                        <a:ea typeface="+mn-ea"/>
                        <a:cs typeface="Sakkal Majalla" panose="02000000000000000000" pitchFamily="2" charset="-78"/>
                      </a:endParaRPr>
                    </a:p>
                  </a:txBody>
                  <a:tcPr marL="29343" marR="29343" marT="0" marB="0" anchor="ctr"/>
                </a:tc>
                <a:extLst>
                  <a:ext uri="{0D108BD9-81ED-4DB2-BD59-A6C34878D82A}">
                    <a16:rowId xmlns:a16="http://schemas.microsoft.com/office/drawing/2014/main" val="647588005"/>
                  </a:ext>
                </a:extLst>
              </a:tr>
              <a:tr h="817580">
                <a:tc>
                  <a:txBody>
                    <a:bodyPr/>
                    <a:lstStyle/>
                    <a:p>
                      <a:pPr marL="285750" indent="-285750" rtl="1">
                        <a:lnSpc>
                          <a:spcPct val="150000"/>
                        </a:lnSpc>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اشراك القطاع الخيري في رؤية المملكة 2030م </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rtl="1">
                        <a:lnSpc>
                          <a:spcPct val="150000"/>
                        </a:lnSpc>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التوجه والتطور في العمل الخيري</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rtl="1">
                        <a:lnSpc>
                          <a:spcPct val="150000"/>
                        </a:lnSpc>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تنوع في طبقات المجتمع</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rtl="1">
                        <a:lnSpc>
                          <a:spcPct val="150000"/>
                        </a:lnSpc>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وعي طبقات المجتمع بدور الجمعيات الخيرية</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rtl="1">
                        <a:lnSpc>
                          <a:spcPct val="150000"/>
                        </a:lnSpc>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تنوع في وسائل التواصل الاجتماعي</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rtl="1">
                        <a:lnSpc>
                          <a:spcPct val="150000"/>
                        </a:lnSpc>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كثرة البرامج الداعمة للأعمال الخيرية </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rtl="1">
                        <a:lnSpc>
                          <a:spcPct val="150000"/>
                        </a:lnSpc>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الموقع الجغرافي لنطاق عمل الجمعية </a:t>
                      </a:r>
                    </a:p>
                    <a:p>
                      <a:pPr marL="285750" indent="-285750" rtl="1">
                        <a:lnSpc>
                          <a:spcPct val="150000"/>
                        </a:lnSpc>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الدعم الكبير من جهات الإشراف والتسهيلات في مجال الاستثمار</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rtl="1">
                        <a:lnSpc>
                          <a:spcPct val="150000"/>
                        </a:lnSpc>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 فتح المجال للشراكات المتنوعة مع مؤسسات المجتمع</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rtl="1">
                        <a:lnSpc>
                          <a:spcPct val="150000"/>
                        </a:lnSpc>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وفرة الجهات المانحة</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rtl="1">
                        <a:lnSpc>
                          <a:spcPct val="150000"/>
                        </a:lnSpc>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 كثرة الشركات التي لديها إدارات للمسئولية الاجتماعية</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rtl="1">
                        <a:lnSpc>
                          <a:spcPct val="150000"/>
                        </a:lnSpc>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 توفر الجهات التمويلية الداعمة للجمعيات</a:t>
                      </a:r>
                      <a:endParaRPr lang="en-US" sz="1600" b="0" kern="1200" dirty="0">
                        <a:solidFill>
                          <a:schemeClr val="tx1"/>
                        </a:solidFill>
                        <a:latin typeface="Sakkal Majalla" panose="02000000000000000000" pitchFamily="2" charset="-78"/>
                        <a:cs typeface="Sakkal Majalla" panose="02000000000000000000" pitchFamily="2" charset="-78"/>
                      </a:endParaRPr>
                    </a:p>
                    <a:p>
                      <a:pPr algn="ctr" rtl="1">
                        <a:lnSpc>
                          <a:spcPct val="100000"/>
                        </a:lnSpc>
                        <a:spcAft>
                          <a:spcPts val="0"/>
                        </a:spcAft>
                      </a:pPr>
                      <a:r>
                        <a:rPr lang="ar-SA" sz="1600" b="0" kern="1200" dirty="0">
                          <a:solidFill>
                            <a:schemeClr val="tx1"/>
                          </a:solidFill>
                          <a:latin typeface="Sakkal Majalla" panose="02000000000000000000" pitchFamily="2" charset="-78"/>
                          <a:cs typeface="Sakkal Majalla" panose="02000000000000000000" pitchFamily="2" charset="-78"/>
                        </a:rPr>
                        <a:t> </a:t>
                      </a:r>
                      <a:endParaRPr lang="en-US" sz="1600" b="0" kern="1200" dirty="0">
                        <a:solidFill>
                          <a:schemeClr val="tx1"/>
                        </a:solidFill>
                        <a:latin typeface="Sakkal Majalla" panose="02000000000000000000" pitchFamily="2" charset="-78"/>
                        <a:ea typeface="+mn-ea"/>
                        <a:cs typeface="Sakkal Majalla" panose="02000000000000000000" pitchFamily="2" charset="-78"/>
                      </a:endParaRPr>
                    </a:p>
                  </a:txBody>
                  <a:tcPr marL="68580" marR="68580" marT="0" marB="0"/>
                </a:tc>
                <a:tc>
                  <a:txBody>
                    <a:bodyPr/>
                    <a:lstStyle/>
                    <a:p>
                      <a:pPr marL="285750" indent="-285750" rtl="1">
                        <a:lnSpc>
                          <a:spcPct val="150000"/>
                        </a:lnSpc>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التأثير السلبي في التواصل الاجتماعي</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rtl="1">
                        <a:lnSpc>
                          <a:spcPct val="150000"/>
                        </a:lnSpc>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ضعف الوعي لدى بعض المستفيدين بدور الجمعية</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rtl="1">
                        <a:lnSpc>
                          <a:spcPct val="150000"/>
                        </a:lnSpc>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ارتفاع نسبة الحاجة في نطاق عمل الجمعية </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rtl="1">
                        <a:lnSpc>
                          <a:spcPct val="150000"/>
                        </a:lnSpc>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التكلفة المالية العالية للتقنية</a:t>
                      </a:r>
                      <a:endParaRPr lang="en-US" sz="1600" b="0" kern="1200" dirty="0">
                        <a:solidFill>
                          <a:schemeClr val="tx1"/>
                        </a:solidFill>
                        <a:latin typeface="Sakkal Majalla" panose="02000000000000000000" pitchFamily="2" charset="-78"/>
                        <a:cs typeface="Sakkal Majalla" panose="02000000000000000000" pitchFamily="2" charset="-78"/>
                      </a:endParaRPr>
                    </a:p>
                    <a:p>
                      <a:pPr marL="285750" indent="-285750" rtl="1">
                        <a:lnSpc>
                          <a:spcPct val="150000"/>
                        </a:lnSpc>
                        <a:buFont typeface="Arial" panose="020B0604020202020204" pitchFamily="34" charset="0"/>
                        <a:buChar char="•"/>
                      </a:pPr>
                      <a:r>
                        <a:rPr lang="ar-SA" sz="1600" b="0" kern="1200" dirty="0">
                          <a:solidFill>
                            <a:schemeClr val="tx1"/>
                          </a:solidFill>
                          <a:latin typeface="Sakkal Majalla" panose="02000000000000000000" pitchFamily="2" charset="-78"/>
                          <a:cs typeface="Sakkal Majalla" panose="02000000000000000000" pitchFamily="2" charset="-78"/>
                        </a:rPr>
                        <a:t>قلة التبرعات النقدية</a:t>
                      </a:r>
                      <a:endParaRPr lang="en-US" sz="1600" b="0" kern="1200" dirty="0">
                        <a:solidFill>
                          <a:schemeClr val="tx1"/>
                        </a:solidFill>
                        <a:latin typeface="Sakkal Majalla" panose="02000000000000000000" pitchFamily="2" charset="-78"/>
                        <a:cs typeface="Sakkal Majalla" panose="02000000000000000000" pitchFamily="2" charset="-78"/>
                      </a:endParaRPr>
                    </a:p>
                  </a:txBody>
                  <a:tcPr marL="114300" marR="114300" marT="0" marB="0"/>
                </a:tc>
                <a:extLst>
                  <a:ext uri="{0D108BD9-81ED-4DB2-BD59-A6C34878D82A}">
                    <a16:rowId xmlns:a16="http://schemas.microsoft.com/office/drawing/2014/main" val="2606397914"/>
                  </a:ext>
                </a:extLst>
              </a:tr>
            </a:tbl>
          </a:graphicData>
        </a:graphic>
      </p:graphicFrame>
      <p:sp>
        <p:nvSpPr>
          <p:cNvPr id="8" name="عنصر نائب للتذييل 7">
            <a:extLst>
              <a:ext uri="{FF2B5EF4-FFF2-40B4-BE49-F238E27FC236}">
                <a16:creationId xmlns:a16="http://schemas.microsoft.com/office/drawing/2014/main" id="{52987D8C-8DA1-6289-A3BD-13A1B7EE7818}"/>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9" name="عنصر نائب لرقم الشريحة 8">
            <a:extLst>
              <a:ext uri="{FF2B5EF4-FFF2-40B4-BE49-F238E27FC236}">
                <a16:creationId xmlns:a16="http://schemas.microsoft.com/office/drawing/2014/main" id="{8C827C26-B950-E4EC-D819-86E8BE4EB734}"/>
              </a:ext>
            </a:extLst>
          </p:cNvPr>
          <p:cNvSpPr>
            <a:spLocks noGrp="1"/>
          </p:cNvSpPr>
          <p:nvPr>
            <p:ph type="sldNum" sz="quarter" idx="12"/>
          </p:nvPr>
        </p:nvSpPr>
        <p:spPr/>
        <p:txBody>
          <a:bodyPr/>
          <a:lstStyle/>
          <a:p>
            <a:fld id="{501ED04E-D395-4889-B0AB-32BA2BD69EE6}" type="slidenum">
              <a:rPr lang="ar-SA" smtClean="0"/>
              <a:t>26</a:t>
            </a:fld>
            <a:endParaRPr lang="ar-SA"/>
          </a:p>
        </p:txBody>
      </p:sp>
    </p:spTree>
    <p:extLst>
      <p:ext uri="{BB962C8B-B14F-4D97-AF65-F5344CB8AC3E}">
        <p14:creationId xmlns:p14="http://schemas.microsoft.com/office/powerpoint/2010/main" val="4379242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1"/>
          <p:cNvSpPr txBox="1">
            <a:spLocks/>
          </p:cNvSpPr>
          <p:nvPr/>
        </p:nvSpPr>
        <p:spPr>
          <a:xfrm>
            <a:off x="4659716" y="344219"/>
            <a:ext cx="2872565" cy="566349"/>
          </a:xfrm>
          <a:prstGeom prst="rect">
            <a:avLst/>
          </a:prstGeom>
        </p:spPr>
        <p:txBody>
          <a:bodyPr vert="horz" lIns="91440" tIns="45720" rIns="91440" bIns="45720" rtlCol="0" anchor="b">
            <a:normAutofit/>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المقارنة المرجعية</a:t>
            </a:r>
          </a:p>
        </p:txBody>
      </p:sp>
      <p:sp>
        <p:nvSpPr>
          <p:cNvPr id="6" name="مستطيل 5"/>
          <p:cNvSpPr/>
          <p:nvPr/>
        </p:nvSpPr>
        <p:spPr>
          <a:xfrm>
            <a:off x="1203958" y="1039018"/>
            <a:ext cx="9784080" cy="3797193"/>
          </a:xfrm>
          <a:prstGeom prst="rect">
            <a:avLst/>
          </a:prstGeom>
        </p:spPr>
        <p:txBody>
          <a:bodyPr wrap="square">
            <a:spAutoFit/>
          </a:bodyPr>
          <a:lstStyle/>
          <a:p>
            <a:pPr algn="just" rtl="1">
              <a:lnSpc>
                <a:spcPct val="150000"/>
              </a:lnSpc>
            </a:pPr>
            <a:r>
              <a:rPr lang="ar-SA" dirty="0">
                <a:latin typeface="Sakkal Majalla" panose="02000000000000000000" pitchFamily="2" charset="-78"/>
                <a:cs typeface="Sakkal Majalla" panose="02000000000000000000" pitchFamily="2" charset="-78"/>
              </a:rPr>
              <a:t>المقارنة المرجعية من الأدوات الحديثة التي تستخدم لتحسين وتطوير الأداء وتحقيق التميز ورضا المستفيدين حيث تجيب على العديد من التساؤلات الهامة التي تمكن الجمعية من معرفة إمكانيتها ووضعها بين الجمعيات الأخرى العاملة في نفس المجال وهذه التساؤلات هي :</a:t>
            </a:r>
          </a:p>
          <a:p>
            <a:pPr algn="just" rtl="1">
              <a:lnSpc>
                <a:spcPct val="150000"/>
              </a:lnSpc>
            </a:pPr>
            <a:r>
              <a:rPr lang="ar-SA" dirty="0">
                <a:latin typeface="Sakkal Majalla" panose="02000000000000000000" pitchFamily="2" charset="-78"/>
                <a:cs typeface="Sakkal Majalla" panose="02000000000000000000" pitchFamily="2" charset="-78"/>
              </a:rPr>
              <a:t>1- أين نحن من العاملين في نفس المجال؟</a:t>
            </a:r>
          </a:p>
          <a:p>
            <a:pPr algn="just" rtl="1">
              <a:lnSpc>
                <a:spcPct val="150000"/>
              </a:lnSpc>
            </a:pPr>
            <a:r>
              <a:rPr lang="ar-SA" dirty="0">
                <a:latin typeface="Sakkal Majalla" panose="02000000000000000000" pitchFamily="2" charset="-78"/>
                <a:cs typeface="Sakkal Majalla" panose="02000000000000000000" pitchFamily="2" charset="-78"/>
              </a:rPr>
              <a:t>2- ماهي المجالات التي تحتاج إلى تحسين ؟</a:t>
            </a:r>
          </a:p>
          <a:p>
            <a:pPr algn="just" rtl="1">
              <a:lnSpc>
                <a:spcPct val="150000"/>
              </a:lnSpc>
            </a:pPr>
            <a:r>
              <a:rPr lang="ar-SA" dirty="0">
                <a:latin typeface="Sakkal Majalla" panose="02000000000000000000" pitchFamily="2" charset="-78"/>
                <a:cs typeface="Sakkal Majalla" panose="02000000000000000000" pitchFamily="2" charset="-78"/>
              </a:rPr>
              <a:t>3- ما هي أفضل الجمعيات التي يمكن أن نقارن أنفسنا بها ؟</a:t>
            </a:r>
          </a:p>
          <a:p>
            <a:pPr algn="just" rtl="1">
              <a:lnSpc>
                <a:spcPct val="150000"/>
              </a:lnSpc>
            </a:pPr>
            <a:r>
              <a:rPr lang="ar-SA" dirty="0">
                <a:latin typeface="Sakkal Majalla" panose="02000000000000000000" pitchFamily="2" charset="-78"/>
                <a:cs typeface="Sakkal Majalla" panose="02000000000000000000" pitchFamily="2" charset="-78"/>
              </a:rPr>
              <a:t>4- كيف يمكن تطبيق أساليب هذه الجمعيات ؟</a:t>
            </a:r>
          </a:p>
          <a:p>
            <a:pPr algn="just" rtl="1">
              <a:lnSpc>
                <a:spcPct val="150000"/>
              </a:lnSpc>
            </a:pPr>
            <a:r>
              <a:rPr lang="ar-SA" dirty="0">
                <a:latin typeface="Sakkal Majalla" panose="02000000000000000000" pitchFamily="2" charset="-78"/>
                <a:cs typeface="Sakkal Majalla" panose="02000000000000000000" pitchFamily="2" charset="-78"/>
              </a:rPr>
              <a:t>5- كيف يمكن أن نتميز بين هذه الجمعيات .</a:t>
            </a:r>
          </a:p>
          <a:p>
            <a:pPr algn="just" rtl="1">
              <a:lnSpc>
                <a:spcPct val="150000"/>
              </a:lnSpc>
            </a:pPr>
            <a:r>
              <a:rPr lang="ar-SA" dirty="0">
                <a:latin typeface="Sakkal Majalla" panose="02000000000000000000" pitchFamily="2" charset="-78"/>
                <a:cs typeface="Sakkal Majalla" panose="02000000000000000000" pitchFamily="2" charset="-78"/>
              </a:rPr>
              <a:t>لذا فقد تم إجراء دراسة للمقارنة المرجعية مع عدد من الجمعيات الخيرية المماثلة في عدة جوانب منها الهيكلية والأنظمة الإدارية والموارد ومميزات البيئة الداخلية والخارجية والبرامج والمناشط بحيث تناولت الدراسة سبعة مجالات رئيسية مبينة في الشكل الآتي :</a:t>
            </a:r>
          </a:p>
        </p:txBody>
      </p:sp>
      <p:graphicFrame>
        <p:nvGraphicFramePr>
          <p:cNvPr id="2" name="رسم تخطيطي 1">
            <a:extLst>
              <a:ext uri="{FF2B5EF4-FFF2-40B4-BE49-F238E27FC236}">
                <a16:creationId xmlns:a16="http://schemas.microsoft.com/office/drawing/2014/main" id="{958D946A-DDCF-4BBA-8016-33B8C6248D14}"/>
              </a:ext>
            </a:extLst>
          </p:cNvPr>
          <p:cNvGraphicFramePr/>
          <p:nvPr>
            <p:extLst>
              <p:ext uri="{D42A27DB-BD31-4B8C-83A1-F6EECF244321}">
                <p14:modId xmlns:p14="http://schemas.microsoft.com/office/powerpoint/2010/main" val="307982964"/>
              </p:ext>
            </p:extLst>
          </p:nvPr>
        </p:nvGraphicFramePr>
        <p:xfrm>
          <a:off x="1338578" y="4564403"/>
          <a:ext cx="9514840" cy="21367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عنصر نائب للتذييل 6">
            <a:extLst>
              <a:ext uri="{FF2B5EF4-FFF2-40B4-BE49-F238E27FC236}">
                <a16:creationId xmlns:a16="http://schemas.microsoft.com/office/drawing/2014/main" id="{F7F4277F-0664-123E-3709-0DE03452C569}"/>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8" name="عنصر نائب لرقم الشريحة 7">
            <a:extLst>
              <a:ext uri="{FF2B5EF4-FFF2-40B4-BE49-F238E27FC236}">
                <a16:creationId xmlns:a16="http://schemas.microsoft.com/office/drawing/2014/main" id="{21172C2A-6E35-61FE-A3BB-F0F16AA59D18}"/>
              </a:ext>
            </a:extLst>
          </p:cNvPr>
          <p:cNvSpPr>
            <a:spLocks noGrp="1"/>
          </p:cNvSpPr>
          <p:nvPr>
            <p:ph type="sldNum" sz="quarter" idx="12"/>
          </p:nvPr>
        </p:nvSpPr>
        <p:spPr/>
        <p:txBody>
          <a:bodyPr/>
          <a:lstStyle/>
          <a:p>
            <a:fld id="{501ED04E-D395-4889-B0AB-32BA2BD69EE6}" type="slidenum">
              <a:rPr lang="ar-SA" smtClean="0"/>
              <a:t>27</a:t>
            </a:fld>
            <a:endParaRPr lang="ar-SA"/>
          </a:p>
        </p:txBody>
      </p:sp>
    </p:spTree>
    <p:extLst>
      <p:ext uri="{BB962C8B-B14F-4D97-AF65-F5344CB8AC3E}">
        <p14:creationId xmlns:p14="http://schemas.microsoft.com/office/powerpoint/2010/main" val="38507658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مجموعة 2">
            <a:extLst>
              <a:ext uri="{FF2B5EF4-FFF2-40B4-BE49-F238E27FC236}">
                <a16:creationId xmlns:a16="http://schemas.microsoft.com/office/drawing/2014/main" id="{2506154B-580A-4908-AA5E-85F395FA559D}"/>
              </a:ext>
            </a:extLst>
          </p:cNvPr>
          <p:cNvGrpSpPr/>
          <p:nvPr/>
        </p:nvGrpSpPr>
        <p:grpSpPr>
          <a:xfrm>
            <a:off x="796262" y="857308"/>
            <a:ext cx="4055287" cy="4778371"/>
            <a:chOff x="912950" y="1418896"/>
            <a:chExt cx="3766376" cy="4205165"/>
          </a:xfrm>
        </p:grpSpPr>
        <p:sp>
          <p:nvSpPr>
            <p:cNvPr id="4" name="عنوان 1"/>
            <p:cNvSpPr txBox="1">
              <a:spLocks/>
            </p:cNvSpPr>
            <p:nvPr/>
          </p:nvSpPr>
          <p:spPr>
            <a:xfrm>
              <a:off x="912950" y="1418896"/>
              <a:ext cx="3397695" cy="4205165"/>
            </a:xfrm>
            <a:prstGeom prst="rect">
              <a:avLst/>
            </a:prstGeom>
          </p:spPr>
          <p:txBody>
            <a:bodyPr vert="horz" lIns="91440" tIns="45720" rIns="91440" bIns="45720" rtlCol="0" anchor="b">
              <a:normAutofit/>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gn="r">
                <a:lnSpc>
                  <a:spcPct val="150000"/>
                </a:lnSpc>
              </a:pPr>
              <a:r>
                <a:rPr lang="ar-SA" sz="2000" b="1"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رابعاً: الرؤية – الرسالة – القيم</a:t>
              </a:r>
            </a:p>
            <a:p>
              <a:pPr marL="285750" indent="-285750" algn="r">
                <a:lnSpc>
                  <a:spcPct val="150000"/>
                </a:lnSpc>
                <a:buFont typeface="Wingdings" panose="05000000000000000000" pitchFamily="2" charset="2"/>
                <a:buChar char="§"/>
              </a:pPr>
              <a:r>
                <a:rPr lang="ar-SA" sz="180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خطوات صياغة الرؤية والرسالة والقيم </a:t>
              </a:r>
            </a:p>
            <a:p>
              <a:pPr marL="285750" indent="-285750" algn="r">
                <a:lnSpc>
                  <a:spcPct val="150000"/>
                </a:lnSpc>
                <a:buFont typeface="Wingdings" panose="05000000000000000000" pitchFamily="2" charset="2"/>
                <a:buChar char="§"/>
              </a:pPr>
              <a:r>
                <a:rPr lang="ar-SA" sz="180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 الرؤية </a:t>
              </a:r>
            </a:p>
            <a:p>
              <a:pPr marL="285750" indent="-285750" algn="r">
                <a:lnSpc>
                  <a:spcPct val="150000"/>
                </a:lnSpc>
                <a:buFont typeface="Wingdings" panose="05000000000000000000" pitchFamily="2" charset="2"/>
                <a:buChar char="§"/>
              </a:pPr>
              <a:r>
                <a:rPr lang="ar-SA" sz="180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الرسالة </a:t>
              </a:r>
            </a:p>
            <a:p>
              <a:pPr marL="285750" indent="-285750" algn="r">
                <a:lnSpc>
                  <a:spcPct val="150000"/>
                </a:lnSpc>
                <a:buFont typeface="Wingdings" panose="05000000000000000000" pitchFamily="2" charset="2"/>
                <a:buChar char="§"/>
              </a:pPr>
              <a:r>
                <a:rPr lang="ar-SA" sz="180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القيم</a:t>
              </a:r>
            </a:p>
            <a:p>
              <a:pPr marL="285750" indent="-285750" algn="r">
                <a:lnSpc>
                  <a:spcPct val="150000"/>
                </a:lnSpc>
                <a:buFont typeface="Wingdings" panose="05000000000000000000" pitchFamily="2" charset="2"/>
                <a:buChar char="§"/>
              </a:pPr>
              <a:r>
                <a:rPr lang="ar-SA" sz="180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توضيح لمعنى الرسالة </a:t>
              </a:r>
            </a:p>
            <a:p>
              <a:pPr marL="285750" indent="-285750" algn="r">
                <a:lnSpc>
                  <a:spcPct val="150000"/>
                </a:lnSpc>
                <a:buFont typeface="Wingdings" panose="05000000000000000000" pitchFamily="2" charset="2"/>
                <a:buChar char="§"/>
              </a:pPr>
              <a:r>
                <a:rPr lang="ar-SA" sz="180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 توضيح معاني القيم</a:t>
              </a:r>
            </a:p>
          </p:txBody>
        </p:sp>
        <p:pic>
          <p:nvPicPr>
            <p:cNvPr id="6" name="صورة 5">
              <a:extLst>
                <a:ext uri="{FF2B5EF4-FFF2-40B4-BE49-F238E27FC236}">
                  <a16:creationId xmlns:a16="http://schemas.microsoft.com/office/drawing/2014/main" id="{3B80EC59-836F-42D5-9AE8-FD2EE5A0FB00}"/>
                </a:ext>
              </a:extLst>
            </p:cNvPr>
            <p:cNvPicPr>
              <a:picLocks noChangeAspect="1"/>
            </p:cNvPicPr>
            <p:nvPr/>
          </p:nvPicPr>
          <p:blipFill>
            <a:blip r:embed="rId2"/>
            <a:stretch>
              <a:fillRect/>
            </a:stretch>
          </p:blipFill>
          <p:spPr>
            <a:xfrm rot="16200000" flipV="1">
              <a:off x="3364953" y="4222434"/>
              <a:ext cx="2424419" cy="204327"/>
            </a:xfrm>
            <a:prstGeom prst="rect">
              <a:avLst/>
            </a:prstGeom>
          </p:spPr>
        </p:pic>
      </p:grpSp>
      <p:sp>
        <p:nvSpPr>
          <p:cNvPr id="7" name="عنصر نائب للتذييل 6">
            <a:extLst>
              <a:ext uri="{FF2B5EF4-FFF2-40B4-BE49-F238E27FC236}">
                <a16:creationId xmlns:a16="http://schemas.microsoft.com/office/drawing/2014/main" id="{CA1AEBD4-2261-947E-D509-65E1DF2B56BE}"/>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8" name="عنصر نائب لرقم الشريحة 7">
            <a:extLst>
              <a:ext uri="{FF2B5EF4-FFF2-40B4-BE49-F238E27FC236}">
                <a16:creationId xmlns:a16="http://schemas.microsoft.com/office/drawing/2014/main" id="{83F8B93B-CFA3-81AF-2865-8483405F3ECF}"/>
              </a:ext>
            </a:extLst>
          </p:cNvPr>
          <p:cNvSpPr>
            <a:spLocks noGrp="1"/>
          </p:cNvSpPr>
          <p:nvPr>
            <p:ph type="sldNum" sz="quarter" idx="12"/>
          </p:nvPr>
        </p:nvSpPr>
        <p:spPr/>
        <p:txBody>
          <a:bodyPr/>
          <a:lstStyle/>
          <a:p>
            <a:fld id="{501ED04E-D395-4889-B0AB-32BA2BD69EE6}" type="slidenum">
              <a:rPr lang="ar-SA" smtClean="0"/>
              <a:t>28</a:t>
            </a:fld>
            <a:endParaRPr lang="ar-SA"/>
          </a:p>
        </p:txBody>
      </p:sp>
    </p:spTree>
    <p:extLst>
      <p:ext uri="{BB962C8B-B14F-4D97-AF65-F5344CB8AC3E}">
        <p14:creationId xmlns:p14="http://schemas.microsoft.com/office/powerpoint/2010/main" val="34730080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عنوان فرعي 5"/>
          <p:cNvSpPr txBox="1">
            <a:spLocks/>
          </p:cNvSpPr>
          <p:nvPr/>
        </p:nvSpPr>
        <p:spPr>
          <a:xfrm>
            <a:off x="4842393" y="574048"/>
            <a:ext cx="2308724" cy="712671"/>
          </a:xfrm>
          <a:prstGeom prst="rect">
            <a:avLst/>
          </a:prstGeom>
        </p:spPr>
        <p:txBody>
          <a:bodyPr vert="horz" lIns="91440" tIns="45720" rIns="91440" bIns="45720" rtlCol="0">
            <a:noAutofit/>
          </a:bodyPr>
          <a:lstStyle>
            <a:lvl1pPr marL="0" indent="0" algn="ctr" defTabSz="914400" rtl="1"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1"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1"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ct val="0"/>
              </a:spcBef>
            </a:pP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صياغة </a:t>
            </a:r>
          </a:p>
          <a:p>
            <a:pPr>
              <a:spcBef>
                <a:spcPct val="0"/>
              </a:spcBef>
            </a:pP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الرؤية والرسالة والقيم</a:t>
            </a:r>
          </a:p>
        </p:txBody>
      </p:sp>
      <p:sp>
        <p:nvSpPr>
          <p:cNvPr id="2" name="مستطيل 1"/>
          <p:cNvSpPr/>
          <p:nvPr/>
        </p:nvSpPr>
        <p:spPr>
          <a:xfrm>
            <a:off x="1299972" y="1261485"/>
            <a:ext cx="9592056" cy="2534027"/>
          </a:xfrm>
          <a:prstGeom prst="rect">
            <a:avLst/>
          </a:prstGeom>
        </p:spPr>
        <p:txBody>
          <a:bodyPr wrap="square">
            <a:spAutoFit/>
          </a:bodyPr>
          <a:lstStyle/>
          <a:p>
            <a:pPr algn="just" rtl="1">
              <a:lnSpc>
                <a:spcPct val="150000"/>
              </a:lnSpc>
            </a:pPr>
            <a:r>
              <a:rPr lang="ar-SA" dirty="0">
                <a:latin typeface="Sakkal Majalla" panose="02000000000000000000" pitchFamily="2" charset="-78"/>
                <a:ea typeface="GE SS Two Medium" panose="020A0503020102020204" pitchFamily="18" charset="-78"/>
                <a:cs typeface="Sakkal Majalla" panose="02000000000000000000" pitchFamily="2" charset="-78"/>
              </a:rPr>
              <a:t>صياغة الرؤية والرسالة والقيم من الخطوات الرئيسية لبناء خطة استراتيجية ناجحة حتى تتم الإجابة الدقيقة على هذه التساؤلات من نحن؟ وماذا نريد؟ حتى يتضح بجلاء أسباب وجود الجمعية والدور الحالي والمستقبلي الذي يمكن أن تقوم به، </a:t>
            </a:r>
            <a:r>
              <a:rPr lang="ar-SA" b="1" dirty="0">
                <a:solidFill>
                  <a:srgbClr val="0000FF"/>
                </a:solidFill>
                <a:latin typeface="Sakkal Majalla" panose="02000000000000000000" pitchFamily="2" charset="-78"/>
                <a:cs typeface="Sakkal Majalla" panose="02000000000000000000" pitchFamily="2" charset="-78"/>
              </a:rPr>
              <a:t> </a:t>
            </a:r>
            <a:r>
              <a:rPr lang="ar-SA" dirty="0">
                <a:latin typeface="Sakkal Majalla" panose="02000000000000000000" pitchFamily="2" charset="-78"/>
                <a:ea typeface="GE SS Two Medium" panose="020A0503020102020204" pitchFamily="18" charset="-78"/>
                <a:cs typeface="Sakkal Majalla" panose="02000000000000000000" pitchFamily="2" charset="-78"/>
              </a:rPr>
              <a:t>لذا فقد أولى فريق إعداد الاستراتيجية عناية خاصة بصياغة رؤية ورسالة وقيم الجمعية معتمداً في ذلك على العديد من المصادر منها ورش العمل والمقارنة مع عدد من الجمعيات الخيرية المماثلة، كما تمت الاستفادة من خبرات أعضاء الفريق والمستشارين الخارجيين، وقد مرت الصياغة بثلاث مراحل رئيسة تنوعت فيها الأدوات والأنشطة والإجراءات حسب مقتضيات كل مرحلة، وتضمنت تلك المراحل الصياغة الأولية ثم تعديل الصياغة ثم إقرار الصياغة النهائية والشكل التالي يبين المراحل التي مرت بها عملية الصياغة :-</a:t>
            </a:r>
          </a:p>
        </p:txBody>
      </p:sp>
      <p:graphicFrame>
        <p:nvGraphicFramePr>
          <p:cNvPr id="13" name="رسم تخطيطي 12">
            <a:extLst>
              <a:ext uri="{FF2B5EF4-FFF2-40B4-BE49-F238E27FC236}">
                <a16:creationId xmlns:a16="http://schemas.microsoft.com/office/drawing/2014/main" id="{036FC204-B709-43A5-954B-386BE9F9A469}"/>
              </a:ext>
            </a:extLst>
          </p:cNvPr>
          <p:cNvGraphicFramePr/>
          <p:nvPr>
            <p:extLst>
              <p:ext uri="{D42A27DB-BD31-4B8C-83A1-F6EECF244321}">
                <p14:modId xmlns:p14="http://schemas.microsoft.com/office/powerpoint/2010/main" val="1268360146"/>
              </p:ext>
            </p:extLst>
          </p:nvPr>
        </p:nvGraphicFramePr>
        <p:xfrm>
          <a:off x="2556210" y="4115237"/>
          <a:ext cx="6881090" cy="23460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عنصر نائب للتذييل 6">
            <a:extLst>
              <a:ext uri="{FF2B5EF4-FFF2-40B4-BE49-F238E27FC236}">
                <a16:creationId xmlns:a16="http://schemas.microsoft.com/office/drawing/2014/main" id="{C6F17CC1-8113-10D8-D2AF-5E8BA2D0F3B3}"/>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8" name="عنصر نائب لرقم الشريحة 7">
            <a:extLst>
              <a:ext uri="{FF2B5EF4-FFF2-40B4-BE49-F238E27FC236}">
                <a16:creationId xmlns:a16="http://schemas.microsoft.com/office/drawing/2014/main" id="{3D17A4A4-53CB-9A88-3258-D5B35A384D7A}"/>
              </a:ext>
            </a:extLst>
          </p:cNvPr>
          <p:cNvSpPr>
            <a:spLocks noGrp="1"/>
          </p:cNvSpPr>
          <p:nvPr>
            <p:ph type="sldNum" sz="quarter" idx="12"/>
          </p:nvPr>
        </p:nvSpPr>
        <p:spPr/>
        <p:txBody>
          <a:bodyPr/>
          <a:lstStyle/>
          <a:p>
            <a:fld id="{501ED04E-D395-4889-B0AB-32BA2BD69EE6}" type="slidenum">
              <a:rPr lang="ar-SA" smtClean="0"/>
              <a:t>29</a:t>
            </a:fld>
            <a:endParaRPr lang="ar-SA"/>
          </a:p>
        </p:txBody>
      </p:sp>
    </p:spTree>
    <p:extLst>
      <p:ext uri="{BB962C8B-B14F-4D97-AF65-F5344CB8AC3E}">
        <p14:creationId xmlns:p14="http://schemas.microsoft.com/office/powerpoint/2010/main" val="1367216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57079" y="1796901"/>
            <a:ext cx="2906760" cy="3474462"/>
          </a:xfrm>
          <a:prstGeom prst="rect">
            <a:avLst/>
          </a:prstGeom>
        </p:spPr>
      </p:pic>
      <p:sp>
        <p:nvSpPr>
          <p:cNvPr id="5" name="مربع نص 4"/>
          <p:cNvSpPr txBox="1"/>
          <p:nvPr/>
        </p:nvSpPr>
        <p:spPr>
          <a:xfrm>
            <a:off x="586408" y="7006700"/>
            <a:ext cx="606287" cy="402483"/>
          </a:xfrm>
          <a:prstGeom prst="rect">
            <a:avLst/>
          </a:prstGeom>
          <a:noFill/>
        </p:spPr>
        <p:txBody>
          <a:bodyPr wrap="square" rtlCol="1">
            <a:spAutoFit/>
          </a:bodyPr>
          <a:lstStyle/>
          <a:p>
            <a:endParaRPr lang="ar-SA" dirty="0"/>
          </a:p>
        </p:txBody>
      </p:sp>
      <p:sp>
        <p:nvSpPr>
          <p:cNvPr id="8" name="عنصر نائب للتذييل 7">
            <a:extLst>
              <a:ext uri="{FF2B5EF4-FFF2-40B4-BE49-F238E27FC236}">
                <a16:creationId xmlns:a16="http://schemas.microsoft.com/office/drawing/2014/main" id="{02984C42-B519-807D-1016-678A214A51FB}"/>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9" name="عنصر نائب لرقم الشريحة 8">
            <a:extLst>
              <a:ext uri="{FF2B5EF4-FFF2-40B4-BE49-F238E27FC236}">
                <a16:creationId xmlns:a16="http://schemas.microsoft.com/office/drawing/2014/main" id="{F2950957-7F77-712C-B681-A33852471F62}"/>
              </a:ext>
            </a:extLst>
          </p:cNvPr>
          <p:cNvSpPr>
            <a:spLocks noGrp="1"/>
          </p:cNvSpPr>
          <p:nvPr>
            <p:ph type="sldNum" sz="quarter" idx="12"/>
          </p:nvPr>
        </p:nvSpPr>
        <p:spPr/>
        <p:txBody>
          <a:bodyPr/>
          <a:lstStyle/>
          <a:p>
            <a:fld id="{501ED04E-D395-4889-B0AB-32BA2BD69EE6}" type="slidenum">
              <a:rPr lang="ar-SA" smtClean="0"/>
              <a:t>3</a:t>
            </a:fld>
            <a:endParaRPr lang="ar-SA"/>
          </a:p>
        </p:txBody>
      </p:sp>
    </p:spTree>
    <p:extLst>
      <p:ext uri="{BB962C8B-B14F-4D97-AF65-F5344CB8AC3E}">
        <p14:creationId xmlns:p14="http://schemas.microsoft.com/office/powerpoint/2010/main" val="9571073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عنوان فرعي 5"/>
          <p:cNvSpPr txBox="1">
            <a:spLocks/>
          </p:cNvSpPr>
          <p:nvPr/>
        </p:nvSpPr>
        <p:spPr>
          <a:xfrm>
            <a:off x="4941638" y="619748"/>
            <a:ext cx="2308724" cy="276225"/>
          </a:xfrm>
          <a:prstGeom prst="rect">
            <a:avLst/>
          </a:prstGeom>
        </p:spPr>
        <p:txBody>
          <a:bodyPr vert="horz" lIns="91440" tIns="45720" rIns="91440" bIns="45720" rtlCol="0">
            <a:noAutofit/>
          </a:bodyPr>
          <a:lstStyle>
            <a:lvl1pPr marL="0" indent="0" algn="ctr" defTabSz="914400" rtl="1"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1"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1"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الرؤية</a:t>
            </a:r>
            <a:r>
              <a:rPr lang="ar-SA" sz="2000" dirty="0">
                <a:solidFill>
                  <a:srgbClr val="C00000"/>
                </a:solidFill>
                <a:latin typeface="Sakkal Majalla" panose="02000000000000000000" pitchFamily="2" charset="-78"/>
                <a:ea typeface="GE SS Two Light" panose="020A0503020102020204" pitchFamily="18" charset="-78"/>
                <a:cs typeface="Sakkal Majalla" panose="02000000000000000000" pitchFamily="2" charset="-78"/>
              </a:rPr>
              <a:t> </a:t>
            </a:r>
            <a:r>
              <a:rPr lang="ar-SA" sz="2000" b="1" dirty="0">
                <a:latin typeface="Sakkal Majalla" panose="02000000000000000000" pitchFamily="2" charset="-78"/>
                <a:ea typeface="GE SS Two Light" panose="020A0503020102020204" pitchFamily="18" charset="-78"/>
                <a:cs typeface="Sakkal Majalla" panose="02000000000000000000" pitchFamily="2" charset="-78"/>
              </a:rPr>
              <a:t>– الرسالة - القيم</a:t>
            </a:r>
          </a:p>
        </p:txBody>
      </p:sp>
      <p:grpSp>
        <p:nvGrpSpPr>
          <p:cNvPr id="11" name="مجموعة 10">
            <a:extLst>
              <a:ext uri="{FF2B5EF4-FFF2-40B4-BE49-F238E27FC236}">
                <a16:creationId xmlns:a16="http://schemas.microsoft.com/office/drawing/2014/main" id="{975A0F8F-DDF0-4242-B60A-E82345389DA6}"/>
              </a:ext>
            </a:extLst>
          </p:cNvPr>
          <p:cNvGrpSpPr/>
          <p:nvPr/>
        </p:nvGrpSpPr>
        <p:grpSpPr>
          <a:xfrm>
            <a:off x="2763894" y="1813753"/>
            <a:ext cx="7427418" cy="3638657"/>
            <a:chOff x="3345892" y="1456953"/>
            <a:chExt cx="7851386" cy="3731066"/>
          </a:xfrm>
        </p:grpSpPr>
        <p:sp>
          <p:nvSpPr>
            <p:cNvPr id="3" name="مستطيل 2">
              <a:extLst>
                <a:ext uri="{FF2B5EF4-FFF2-40B4-BE49-F238E27FC236}">
                  <a16:creationId xmlns:a16="http://schemas.microsoft.com/office/drawing/2014/main" id="{F4F68C74-DD1C-444A-9EF6-076E4E0098AD}"/>
                </a:ext>
              </a:extLst>
            </p:cNvPr>
            <p:cNvSpPr/>
            <p:nvPr/>
          </p:nvSpPr>
          <p:spPr>
            <a:xfrm>
              <a:off x="8012627" y="3097272"/>
              <a:ext cx="2570903" cy="378712"/>
            </a:xfrm>
            <a:prstGeom prst="rect">
              <a:avLst/>
            </a:prstGeom>
          </p:spPr>
          <p:txBody>
            <a:bodyPr wrap="none">
              <a:spAutoFit/>
            </a:bodyPr>
            <a:lstStyle/>
            <a:p>
              <a:pPr algn="r" rtl="1"/>
              <a:r>
                <a:rPr lang="ar-SA" dirty="0">
                  <a:latin typeface="Sakkal Majalla" panose="02000000000000000000" pitchFamily="2" charset="-78"/>
                  <a:cs typeface="Sakkal Majalla" panose="02000000000000000000" pitchFamily="2" charset="-78"/>
                </a:rPr>
                <a:t>الريادة في العمل الاجتماعي المستدام</a:t>
              </a:r>
            </a:p>
          </p:txBody>
        </p:sp>
        <p:sp>
          <p:nvSpPr>
            <p:cNvPr id="4" name="مستطيل 3">
              <a:extLst>
                <a:ext uri="{FF2B5EF4-FFF2-40B4-BE49-F238E27FC236}">
                  <a16:creationId xmlns:a16="http://schemas.microsoft.com/office/drawing/2014/main" id="{9DC82745-E1A5-41DD-90F0-33C184F05EE4}"/>
                </a:ext>
              </a:extLst>
            </p:cNvPr>
            <p:cNvSpPr/>
            <p:nvPr/>
          </p:nvSpPr>
          <p:spPr>
            <a:xfrm>
              <a:off x="3345892" y="1646309"/>
              <a:ext cx="3522309" cy="1006348"/>
            </a:xfrm>
            <a:prstGeom prst="rect">
              <a:avLst/>
            </a:prstGeom>
          </p:spPr>
          <p:txBody>
            <a:bodyPr wrap="square">
              <a:spAutoFit/>
            </a:bodyPr>
            <a:lstStyle/>
            <a:p>
              <a:pPr algn="just" rtl="1">
                <a:lnSpc>
                  <a:spcPct val="107000"/>
                </a:lnSpc>
              </a:pPr>
              <a:r>
                <a:rPr lang="ar-SA" dirty="0">
                  <a:latin typeface="Sakkal Majalla" panose="02000000000000000000" pitchFamily="2" charset="-78"/>
                  <a:cs typeface="Sakkal Majalla" panose="02000000000000000000" pitchFamily="2" charset="-78"/>
                </a:rPr>
                <a:t>تقديم الخدمات الاجتماعية لتحقيق التكافل وتنمية المجتمع بشراكات فاعلة ومن خلال بيئة عمل مميزة وكوادر بشرية مؤهلة </a:t>
              </a:r>
            </a:p>
          </p:txBody>
        </p:sp>
        <p:sp>
          <p:nvSpPr>
            <p:cNvPr id="5" name="مستطيل 4">
              <a:extLst>
                <a:ext uri="{FF2B5EF4-FFF2-40B4-BE49-F238E27FC236}">
                  <a16:creationId xmlns:a16="http://schemas.microsoft.com/office/drawing/2014/main" id="{0F07D717-0286-4E00-907C-7C71F60925FA}"/>
                </a:ext>
              </a:extLst>
            </p:cNvPr>
            <p:cNvSpPr/>
            <p:nvPr/>
          </p:nvSpPr>
          <p:spPr>
            <a:xfrm>
              <a:off x="5540556" y="4789451"/>
              <a:ext cx="3396127" cy="398568"/>
            </a:xfrm>
            <a:prstGeom prst="rect">
              <a:avLst/>
            </a:prstGeom>
          </p:spPr>
          <p:txBody>
            <a:bodyPr wrap="none">
              <a:spAutoFit/>
            </a:bodyPr>
            <a:lstStyle/>
            <a:p>
              <a:pPr algn="just" rtl="1">
                <a:lnSpc>
                  <a:spcPct val="107000"/>
                </a:lnSpc>
              </a:pPr>
              <a:r>
                <a:rPr lang="ar-SA" dirty="0">
                  <a:latin typeface="Sakkal Majalla" panose="02000000000000000000" pitchFamily="2" charset="-78"/>
                  <a:cs typeface="Sakkal Majalla" panose="02000000000000000000" pitchFamily="2" charset="-78"/>
                </a:rPr>
                <a:t>الإخلاص – النزاهة – العدل – الجودة – الالتزام</a:t>
              </a:r>
              <a:endParaRPr lang="en-US" dirty="0">
                <a:latin typeface="Sakkal Majalla" panose="02000000000000000000" pitchFamily="2" charset="-78"/>
                <a:cs typeface="Sakkal Majalla" panose="02000000000000000000" pitchFamily="2" charset="-78"/>
              </a:endParaRPr>
            </a:p>
          </p:txBody>
        </p:sp>
        <p:sp>
          <p:nvSpPr>
            <p:cNvPr id="6" name="مستطيل 5">
              <a:extLst>
                <a:ext uri="{FF2B5EF4-FFF2-40B4-BE49-F238E27FC236}">
                  <a16:creationId xmlns:a16="http://schemas.microsoft.com/office/drawing/2014/main" id="{B90B8B73-04A0-4958-8764-835B405C4F90}"/>
                </a:ext>
              </a:extLst>
            </p:cNvPr>
            <p:cNvSpPr/>
            <p:nvPr/>
          </p:nvSpPr>
          <p:spPr>
            <a:xfrm>
              <a:off x="10583529" y="2718560"/>
              <a:ext cx="613749" cy="378712"/>
            </a:xfrm>
            <a:prstGeom prst="rect">
              <a:avLst/>
            </a:prstGeom>
          </p:spPr>
          <p:txBody>
            <a:bodyPr wrap="none">
              <a:spAutoFit/>
            </a:bodyPr>
            <a:lstStyle/>
            <a:p>
              <a:r>
                <a:rPr lang="ar-SA" b="1" dirty="0">
                  <a:latin typeface="Sakkal Majalla" panose="02000000000000000000" pitchFamily="2" charset="-78"/>
                  <a:cs typeface="Sakkal Majalla" panose="02000000000000000000" pitchFamily="2" charset="-78"/>
                </a:rPr>
                <a:t>الرؤية</a:t>
              </a:r>
            </a:p>
          </p:txBody>
        </p:sp>
        <p:sp>
          <p:nvSpPr>
            <p:cNvPr id="21" name="مستطيل 20">
              <a:extLst>
                <a:ext uri="{FF2B5EF4-FFF2-40B4-BE49-F238E27FC236}">
                  <a16:creationId xmlns:a16="http://schemas.microsoft.com/office/drawing/2014/main" id="{30998B19-FDCE-416F-B209-7999BFF0DA77}"/>
                </a:ext>
              </a:extLst>
            </p:cNvPr>
            <p:cNvSpPr/>
            <p:nvPr/>
          </p:nvSpPr>
          <p:spPr>
            <a:xfrm>
              <a:off x="6868200" y="1456953"/>
              <a:ext cx="740838" cy="378712"/>
            </a:xfrm>
            <a:prstGeom prst="rect">
              <a:avLst/>
            </a:prstGeom>
          </p:spPr>
          <p:txBody>
            <a:bodyPr wrap="none">
              <a:spAutoFit/>
            </a:bodyPr>
            <a:lstStyle/>
            <a:p>
              <a:r>
                <a:rPr lang="ar-SA" b="1" dirty="0">
                  <a:latin typeface="Sakkal Majalla" panose="02000000000000000000" pitchFamily="2" charset="-78"/>
                  <a:cs typeface="Sakkal Majalla" panose="02000000000000000000" pitchFamily="2" charset="-78"/>
                </a:rPr>
                <a:t>الرسالة</a:t>
              </a:r>
            </a:p>
          </p:txBody>
        </p:sp>
        <p:sp>
          <p:nvSpPr>
            <p:cNvPr id="22" name="مستطيل 21">
              <a:extLst>
                <a:ext uri="{FF2B5EF4-FFF2-40B4-BE49-F238E27FC236}">
                  <a16:creationId xmlns:a16="http://schemas.microsoft.com/office/drawing/2014/main" id="{2FA97FAC-03E2-4DC4-87B5-70FD74553E9E}"/>
                </a:ext>
              </a:extLst>
            </p:cNvPr>
            <p:cNvSpPr/>
            <p:nvPr/>
          </p:nvSpPr>
          <p:spPr>
            <a:xfrm>
              <a:off x="8814570" y="4420118"/>
              <a:ext cx="578165" cy="378712"/>
            </a:xfrm>
            <a:prstGeom prst="rect">
              <a:avLst/>
            </a:prstGeom>
          </p:spPr>
          <p:txBody>
            <a:bodyPr wrap="none">
              <a:spAutoFit/>
            </a:bodyPr>
            <a:lstStyle/>
            <a:p>
              <a:r>
                <a:rPr lang="ar-SA" b="1" dirty="0">
                  <a:latin typeface="Sakkal Majalla" panose="02000000000000000000" pitchFamily="2" charset="-78"/>
                  <a:cs typeface="Sakkal Majalla" panose="02000000000000000000" pitchFamily="2" charset="-78"/>
                </a:rPr>
                <a:t>القيم</a:t>
              </a:r>
            </a:p>
          </p:txBody>
        </p:sp>
      </p:grpSp>
      <p:sp>
        <p:nvSpPr>
          <p:cNvPr id="10" name="عنصر نائب للتذييل 9">
            <a:extLst>
              <a:ext uri="{FF2B5EF4-FFF2-40B4-BE49-F238E27FC236}">
                <a16:creationId xmlns:a16="http://schemas.microsoft.com/office/drawing/2014/main" id="{59C75965-1168-35D0-D60D-8CA097E702AB}"/>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12" name="عنصر نائب لرقم الشريحة 11">
            <a:extLst>
              <a:ext uri="{FF2B5EF4-FFF2-40B4-BE49-F238E27FC236}">
                <a16:creationId xmlns:a16="http://schemas.microsoft.com/office/drawing/2014/main" id="{170C4E47-C6D1-89A3-8AB1-E6DDA7AA6DAB}"/>
              </a:ext>
            </a:extLst>
          </p:cNvPr>
          <p:cNvSpPr>
            <a:spLocks noGrp="1"/>
          </p:cNvSpPr>
          <p:nvPr>
            <p:ph type="sldNum" sz="quarter" idx="12"/>
          </p:nvPr>
        </p:nvSpPr>
        <p:spPr/>
        <p:txBody>
          <a:bodyPr/>
          <a:lstStyle/>
          <a:p>
            <a:fld id="{501ED04E-D395-4889-B0AB-32BA2BD69EE6}" type="slidenum">
              <a:rPr lang="ar-SA" smtClean="0"/>
              <a:t>30</a:t>
            </a:fld>
            <a:endParaRPr lang="ar-SA"/>
          </a:p>
        </p:txBody>
      </p:sp>
    </p:spTree>
    <p:extLst>
      <p:ext uri="{BB962C8B-B14F-4D97-AF65-F5344CB8AC3E}">
        <p14:creationId xmlns:p14="http://schemas.microsoft.com/office/powerpoint/2010/main" val="23007473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عنوان فرعي 5"/>
          <p:cNvSpPr txBox="1">
            <a:spLocks/>
          </p:cNvSpPr>
          <p:nvPr/>
        </p:nvSpPr>
        <p:spPr>
          <a:xfrm>
            <a:off x="4941638" y="806723"/>
            <a:ext cx="2308724" cy="276225"/>
          </a:xfrm>
          <a:prstGeom prst="rect">
            <a:avLst/>
          </a:prstGeom>
        </p:spPr>
        <p:txBody>
          <a:bodyPr vert="horz" lIns="91440" tIns="45720" rIns="91440" bIns="45720" rtlCol="0">
            <a:noAutofit/>
          </a:bodyPr>
          <a:lstStyle>
            <a:lvl1pPr marL="0" indent="0" algn="ctr" defTabSz="914400" rtl="1"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1"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1"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ct val="0"/>
              </a:spcBef>
            </a:pP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شرح لمعنى الرسالة</a:t>
            </a:r>
          </a:p>
        </p:txBody>
      </p:sp>
      <p:grpSp>
        <p:nvGrpSpPr>
          <p:cNvPr id="16" name="مجموعة 15">
            <a:extLst>
              <a:ext uri="{FF2B5EF4-FFF2-40B4-BE49-F238E27FC236}">
                <a16:creationId xmlns:a16="http://schemas.microsoft.com/office/drawing/2014/main" id="{303AB6BD-9918-476C-B3A7-EB53FD12FBFC}"/>
              </a:ext>
            </a:extLst>
          </p:cNvPr>
          <p:cNvGrpSpPr/>
          <p:nvPr/>
        </p:nvGrpSpPr>
        <p:grpSpPr>
          <a:xfrm>
            <a:off x="1972886" y="1603248"/>
            <a:ext cx="8246228" cy="2830669"/>
            <a:chOff x="1906657" y="2462759"/>
            <a:chExt cx="8246228" cy="2830669"/>
          </a:xfrm>
        </p:grpSpPr>
        <p:sp>
          <p:nvSpPr>
            <p:cNvPr id="12" name="مستطيل 11">
              <a:extLst>
                <a:ext uri="{FF2B5EF4-FFF2-40B4-BE49-F238E27FC236}">
                  <a16:creationId xmlns:a16="http://schemas.microsoft.com/office/drawing/2014/main" id="{535396D0-2D47-46EF-A272-BC0EC0C65A30}"/>
                </a:ext>
              </a:extLst>
            </p:cNvPr>
            <p:cNvSpPr/>
            <p:nvPr/>
          </p:nvSpPr>
          <p:spPr>
            <a:xfrm>
              <a:off x="8570639" y="2551563"/>
              <a:ext cx="702436" cy="369332"/>
            </a:xfrm>
            <a:prstGeom prst="rect">
              <a:avLst/>
            </a:prstGeom>
          </p:spPr>
          <p:txBody>
            <a:bodyPr wrap="none">
              <a:spAutoFit/>
            </a:bodyPr>
            <a:lstStyle/>
            <a:p>
              <a:pPr lvl="0" rtl="1"/>
              <a:r>
                <a:rPr lang="ar-SA" dirty="0">
                  <a:solidFill>
                    <a:schemeClr val="bg1"/>
                  </a:solidFill>
                </a:rPr>
                <a:t>الرسالة</a:t>
              </a:r>
            </a:p>
          </p:txBody>
        </p:sp>
        <p:sp>
          <p:nvSpPr>
            <p:cNvPr id="13" name="مستطيل 12">
              <a:extLst>
                <a:ext uri="{FF2B5EF4-FFF2-40B4-BE49-F238E27FC236}">
                  <a16:creationId xmlns:a16="http://schemas.microsoft.com/office/drawing/2014/main" id="{A3078058-1E64-45D2-BFF2-B156D92BBC0A}"/>
                </a:ext>
              </a:extLst>
            </p:cNvPr>
            <p:cNvSpPr/>
            <p:nvPr/>
          </p:nvSpPr>
          <p:spPr>
            <a:xfrm>
              <a:off x="1944756" y="2462759"/>
              <a:ext cx="8208129" cy="369332"/>
            </a:xfrm>
            <a:prstGeom prst="rect">
              <a:avLst/>
            </a:prstGeom>
          </p:spPr>
          <p:txBody>
            <a:bodyPr wrap="square">
              <a:spAutoFit/>
            </a:bodyPr>
            <a:lstStyle/>
            <a:p>
              <a:pPr lvl="0" algn="ctr" rtl="1"/>
              <a:r>
                <a:rPr lang="ar-SA" dirty="0">
                  <a:latin typeface="Sakkal Majalla" panose="02000000000000000000" pitchFamily="2" charset="-78"/>
                  <a:cs typeface="Sakkal Majalla" panose="02000000000000000000" pitchFamily="2" charset="-78"/>
                </a:rPr>
                <a:t>تقديم الخدمات الاجتماعية لتحقيق التكافل وتنمية المجتمع بشراكات فاعلة ومن خلال بيئة عمل مميزة وكوادر بشرية مؤهلة </a:t>
              </a:r>
            </a:p>
          </p:txBody>
        </p:sp>
        <p:sp>
          <p:nvSpPr>
            <p:cNvPr id="14" name="مستطيل 13">
              <a:extLst>
                <a:ext uri="{FF2B5EF4-FFF2-40B4-BE49-F238E27FC236}">
                  <a16:creationId xmlns:a16="http://schemas.microsoft.com/office/drawing/2014/main" id="{F0CFCD31-8461-47D8-9A9D-BA29FACF97B4}"/>
                </a:ext>
              </a:extLst>
            </p:cNvPr>
            <p:cNvSpPr/>
            <p:nvPr/>
          </p:nvSpPr>
          <p:spPr>
            <a:xfrm>
              <a:off x="8411478" y="4479358"/>
              <a:ext cx="1080392" cy="646331"/>
            </a:xfrm>
            <a:prstGeom prst="rect">
              <a:avLst/>
            </a:prstGeom>
          </p:spPr>
          <p:txBody>
            <a:bodyPr wrap="square">
              <a:spAutoFit/>
            </a:bodyPr>
            <a:lstStyle/>
            <a:p>
              <a:pPr lvl="0" algn="ctr" rtl="1"/>
              <a:r>
                <a:rPr lang="ar-SA" dirty="0">
                  <a:solidFill>
                    <a:schemeClr val="bg1"/>
                  </a:solidFill>
                </a:rPr>
                <a:t>شرح  معنى الرسالة</a:t>
              </a:r>
            </a:p>
          </p:txBody>
        </p:sp>
        <p:sp>
          <p:nvSpPr>
            <p:cNvPr id="15" name="مستطيل 14">
              <a:extLst>
                <a:ext uri="{FF2B5EF4-FFF2-40B4-BE49-F238E27FC236}">
                  <a16:creationId xmlns:a16="http://schemas.microsoft.com/office/drawing/2014/main" id="{17C43344-D410-43ED-B3ED-EC82CDB92C22}"/>
                </a:ext>
              </a:extLst>
            </p:cNvPr>
            <p:cNvSpPr/>
            <p:nvPr/>
          </p:nvSpPr>
          <p:spPr>
            <a:xfrm>
              <a:off x="1906657" y="3158228"/>
              <a:ext cx="8208128" cy="2135200"/>
            </a:xfrm>
            <a:prstGeom prst="rect">
              <a:avLst/>
            </a:prstGeom>
          </p:spPr>
          <p:txBody>
            <a:bodyPr wrap="square">
              <a:spAutoFit/>
            </a:bodyPr>
            <a:lstStyle/>
            <a:p>
              <a:pPr lvl="0" algn="just" rtl="1">
                <a:lnSpc>
                  <a:spcPct val="150000"/>
                </a:lnSpc>
              </a:pPr>
              <a:r>
                <a:rPr lang="ar-SA" dirty="0">
                  <a:latin typeface="Sakkal Majalla" panose="02000000000000000000" pitchFamily="2" charset="-78"/>
                  <a:ea typeface="GE SS Two Medium" panose="020A0503020102020204" pitchFamily="18" charset="-78"/>
                  <a:cs typeface="Sakkal Majalla" panose="02000000000000000000" pitchFamily="2" charset="-78"/>
                </a:rPr>
                <a:t>تبرز الرسالة بشكل واضح ماهية عمل الجمعية والهدف من وجودنا كجهة متخصصة في العمل الاجتماعي من خلال تقديم الخدمات الاجتماعية والتي تشمل كافة أنواع  الدعم والرعاية حسب نوع المستفيد حتى يتم  تحقيق التكافل الاجتماعي وذلك من خلال استثمار كافة الفرص المتاحة وعقد الشراكات مع مختلف الجهات الحكومية  والخاصة والخيرية، وحتى يتم تحقيق هذه الغايات بقدر عال من الكفاءة والفاعلية فإن الجمعية تعمل على توفير بيئة عمل متميزة ومجهزة بأحدث الوسائل التقنية والإدارية لتكون مع الكوادر البشرية المؤهلة والمدربة تدريباً عالي الأساس لتقديم خدمات مميزة وتحقيق كافة استراتيجيات الجمعية.</a:t>
              </a:r>
              <a:endParaRPr lang="ar-SA" dirty="0">
                <a:latin typeface="Sakkal Majalla" panose="02000000000000000000" pitchFamily="2" charset="-78"/>
                <a:cs typeface="Sakkal Majalla" panose="02000000000000000000" pitchFamily="2" charset="-78"/>
              </a:endParaRPr>
            </a:p>
          </p:txBody>
        </p:sp>
      </p:grpSp>
      <p:sp>
        <p:nvSpPr>
          <p:cNvPr id="6" name="عنصر نائب للتذييل 5">
            <a:extLst>
              <a:ext uri="{FF2B5EF4-FFF2-40B4-BE49-F238E27FC236}">
                <a16:creationId xmlns:a16="http://schemas.microsoft.com/office/drawing/2014/main" id="{EC033DE0-4EC6-5D86-CA2A-07C81603FA06}"/>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7" name="عنصر نائب لرقم الشريحة 6">
            <a:extLst>
              <a:ext uri="{FF2B5EF4-FFF2-40B4-BE49-F238E27FC236}">
                <a16:creationId xmlns:a16="http://schemas.microsoft.com/office/drawing/2014/main" id="{C2F73703-0B07-EACA-0007-9487AE1DD1A0}"/>
              </a:ext>
            </a:extLst>
          </p:cNvPr>
          <p:cNvSpPr>
            <a:spLocks noGrp="1"/>
          </p:cNvSpPr>
          <p:nvPr>
            <p:ph type="sldNum" sz="quarter" idx="12"/>
          </p:nvPr>
        </p:nvSpPr>
        <p:spPr/>
        <p:txBody>
          <a:bodyPr/>
          <a:lstStyle/>
          <a:p>
            <a:fld id="{501ED04E-D395-4889-B0AB-32BA2BD69EE6}" type="slidenum">
              <a:rPr lang="ar-SA" smtClean="0"/>
              <a:t>31</a:t>
            </a:fld>
            <a:endParaRPr lang="ar-SA"/>
          </a:p>
        </p:txBody>
      </p:sp>
    </p:spTree>
    <p:extLst>
      <p:ext uri="{BB962C8B-B14F-4D97-AF65-F5344CB8AC3E}">
        <p14:creationId xmlns:p14="http://schemas.microsoft.com/office/powerpoint/2010/main" val="9651661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عنوان فرعي 2"/>
          <p:cNvSpPr txBox="1">
            <a:spLocks/>
          </p:cNvSpPr>
          <p:nvPr/>
        </p:nvSpPr>
        <p:spPr>
          <a:xfrm>
            <a:off x="6971016" y="2234919"/>
            <a:ext cx="3039673" cy="1388555"/>
          </a:xfrm>
          <a:prstGeom prst="rect">
            <a:avLst/>
          </a:prstGeom>
        </p:spPr>
        <p:txBody>
          <a:bodyPr vert="horz" lIns="91440" tIns="45720" rIns="91440" bIns="45720" rtlCol="0">
            <a:noAutofit/>
          </a:bodyPr>
          <a:lstStyle>
            <a:lvl1pPr marL="0" indent="0" algn="ctr" defTabSz="914400" rtl="1"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1"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1"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endParaRPr lang="ar-SA" sz="1600" dirty="0">
              <a:latin typeface="Calibri" panose="020F0502020204030204" pitchFamily="34" charset="0"/>
            </a:endParaRPr>
          </a:p>
        </p:txBody>
      </p:sp>
      <p:sp>
        <p:nvSpPr>
          <p:cNvPr id="10" name="عنوان فرعي 2"/>
          <p:cNvSpPr txBox="1">
            <a:spLocks/>
          </p:cNvSpPr>
          <p:nvPr/>
        </p:nvSpPr>
        <p:spPr>
          <a:xfrm>
            <a:off x="7148763" y="5064013"/>
            <a:ext cx="2964452" cy="1881731"/>
          </a:xfrm>
          <a:prstGeom prst="rect">
            <a:avLst/>
          </a:prstGeom>
        </p:spPr>
        <p:txBody>
          <a:bodyPr vert="horz" lIns="91440" tIns="45720" rIns="91440" bIns="45720" rtlCol="0">
            <a:noAutofit/>
          </a:bodyPr>
          <a:lstStyle>
            <a:lvl1pPr marL="0" indent="0" algn="ctr" defTabSz="914400" rtl="1"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1"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1"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endParaRPr lang="ar-SA" sz="1600" dirty="0">
              <a:latin typeface="Calibri" panose="020F0502020204030204" pitchFamily="34" charset="0"/>
            </a:endParaRPr>
          </a:p>
        </p:txBody>
      </p:sp>
      <p:sp>
        <p:nvSpPr>
          <p:cNvPr id="12" name="عنوان فرعي 2"/>
          <p:cNvSpPr txBox="1">
            <a:spLocks/>
          </p:cNvSpPr>
          <p:nvPr/>
        </p:nvSpPr>
        <p:spPr>
          <a:xfrm>
            <a:off x="479038" y="3107508"/>
            <a:ext cx="3102659" cy="1368952"/>
          </a:xfrm>
          <a:prstGeom prst="rect">
            <a:avLst/>
          </a:prstGeom>
        </p:spPr>
        <p:txBody>
          <a:bodyPr vert="horz" lIns="91440" tIns="45720" rIns="91440" bIns="45720" rtlCol="0">
            <a:noAutofit/>
          </a:bodyPr>
          <a:lstStyle>
            <a:lvl1pPr marL="0" indent="0" algn="ctr" defTabSz="914400" rtl="1"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1"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1"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endParaRPr lang="ar-SA" sz="1600" dirty="0">
              <a:latin typeface="Calibri" panose="020F0502020204030204" pitchFamily="34" charset="0"/>
            </a:endParaRPr>
          </a:p>
        </p:txBody>
      </p:sp>
      <p:sp>
        <p:nvSpPr>
          <p:cNvPr id="23" name="عنوان فرعي 5"/>
          <p:cNvSpPr txBox="1">
            <a:spLocks/>
          </p:cNvSpPr>
          <p:nvPr/>
        </p:nvSpPr>
        <p:spPr>
          <a:xfrm>
            <a:off x="4941637" y="518155"/>
            <a:ext cx="2308724" cy="276225"/>
          </a:xfrm>
          <a:prstGeom prst="rect">
            <a:avLst/>
          </a:prstGeom>
        </p:spPr>
        <p:txBody>
          <a:bodyPr vert="horz" lIns="91440" tIns="45720" rIns="91440" bIns="45720" rtlCol="0">
            <a:noAutofit/>
          </a:bodyPr>
          <a:lstStyle>
            <a:lvl1pPr marL="0" indent="0" algn="ctr" defTabSz="914400" rtl="1"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1"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1"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ct val="0"/>
              </a:spcBef>
            </a:pP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توضيح معاني القيم</a:t>
            </a:r>
          </a:p>
        </p:txBody>
      </p:sp>
      <p:graphicFrame>
        <p:nvGraphicFramePr>
          <p:cNvPr id="11" name="جدول 10">
            <a:extLst>
              <a:ext uri="{FF2B5EF4-FFF2-40B4-BE49-F238E27FC236}">
                <a16:creationId xmlns:a16="http://schemas.microsoft.com/office/drawing/2014/main" id="{A9BCC314-F654-4AD5-BD95-8D74ABF180C2}"/>
              </a:ext>
            </a:extLst>
          </p:cNvPr>
          <p:cNvGraphicFramePr>
            <a:graphicFrameLocks noGrp="1"/>
          </p:cNvGraphicFramePr>
          <p:nvPr>
            <p:extLst>
              <p:ext uri="{D42A27DB-BD31-4B8C-83A1-F6EECF244321}">
                <p14:modId xmlns:p14="http://schemas.microsoft.com/office/powerpoint/2010/main" val="3093908803"/>
              </p:ext>
            </p:extLst>
          </p:nvPr>
        </p:nvGraphicFramePr>
        <p:xfrm>
          <a:off x="1325549" y="1037329"/>
          <a:ext cx="9540901" cy="5250516"/>
        </p:xfrm>
        <a:graphic>
          <a:graphicData uri="http://schemas.openxmlformats.org/drawingml/2006/table">
            <a:tbl>
              <a:tblPr rtl="1" firstRow="1" bandRow="1">
                <a:tableStyleId>{5C22544A-7EE6-4342-B048-85BDC9FD1C3A}</a:tableStyleId>
              </a:tblPr>
              <a:tblGrid>
                <a:gridCol w="1348246">
                  <a:extLst>
                    <a:ext uri="{9D8B030D-6E8A-4147-A177-3AD203B41FA5}">
                      <a16:colId xmlns:a16="http://schemas.microsoft.com/office/drawing/2014/main" val="738915384"/>
                    </a:ext>
                  </a:extLst>
                </a:gridCol>
                <a:gridCol w="8192655">
                  <a:extLst>
                    <a:ext uri="{9D8B030D-6E8A-4147-A177-3AD203B41FA5}">
                      <a16:colId xmlns:a16="http://schemas.microsoft.com/office/drawing/2014/main" val="3914961851"/>
                    </a:ext>
                  </a:extLst>
                </a:gridCol>
              </a:tblGrid>
              <a:tr h="450299">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1" u="none" dirty="0">
                          <a:solidFill>
                            <a:schemeClr val="tx1"/>
                          </a:solidFill>
                          <a:latin typeface="Sakkal Majalla" panose="02000000000000000000" pitchFamily="2" charset="-78"/>
                          <a:cs typeface="Sakkal Majalla" panose="02000000000000000000" pitchFamily="2" charset="-78"/>
                        </a:rPr>
                        <a:t>القيم</a:t>
                      </a:r>
                      <a:endParaRPr lang="ar-SA" sz="1800" b="1" u="none"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lvl="0" algn="ctr" defTabSz="914400" rtl="1">
                        <a:lnSpc>
                          <a:spcPct val="100000"/>
                        </a:lnSpc>
                        <a:defRPr/>
                      </a:pPr>
                      <a:r>
                        <a:rPr lang="ar-SA" sz="1800" b="1" u="none" dirty="0">
                          <a:solidFill>
                            <a:schemeClr val="tx1"/>
                          </a:solidFill>
                          <a:latin typeface="Sakkal Majalla" panose="02000000000000000000" pitchFamily="2" charset="-78"/>
                          <a:cs typeface="Sakkal Majalla" panose="02000000000000000000" pitchFamily="2" charset="-78"/>
                        </a:rPr>
                        <a:t>التوضيح</a:t>
                      </a:r>
                      <a:endParaRPr lang="ar-SA" sz="1800" b="1" u="none"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extLst>
                  <a:ext uri="{0D108BD9-81ED-4DB2-BD59-A6C34878D82A}">
                    <a16:rowId xmlns:a16="http://schemas.microsoft.com/office/drawing/2014/main" val="707333520"/>
                  </a:ext>
                </a:extLst>
              </a:tr>
              <a:tr h="1249844">
                <a:tc>
                  <a:txBody>
                    <a:bodyPr/>
                    <a:lstStyle/>
                    <a:p>
                      <a:pPr marL="0" marR="0" lvl="0" indent="0" algn="ctr" defTabSz="914400" rtl="1" eaLnBrk="1" fontAlgn="auto" latinLnBrk="0" hangingPunct="1">
                        <a:lnSpc>
                          <a:spcPct val="150000"/>
                        </a:lnSpc>
                        <a:spcBef>
                          <a:spcPts val="0"/>
                        </a:spcBef>
                        <a:spcAft>
                          <a:spcPts val="0"/>
                        </a:spcAft>
                        <a:buClrTx/>
                        <a:buSzTx/>
                        <a:buFontTx/>
                        <a:buNone/>
                        <a:tabLst/>
                        <a:defRPr/>
                      </a:pPr>
                      <a:r>
                        <a:rPr lang="ar-SA" sz="1800" b="1" kern="1200" dirty="0">
                          <a:solidFill>
                            <a:schemeClr val="dk1"/>
                          </a:solidFill>
                          <a:latin typeface="Sakkal Majalla" panose="02000000000000000000" pitchFamily="2" charset="-78"/>
                          <a:cs typeface="Sakkal Majalla" panose="02000000000000000000" pitchFamily="2" charset="-78"/>
                        </a:rPr>
                        <a:t>الإخلاص</a:t>
                      </a:r>
                      <a:endParaRPr lang="ar-SA" sz="1800" b="1" kern="1200" dirty="0">
                        <a:solidFill>
                          <a:schemeClr val="dk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0" marR="0" lvl="0" indent="0" algn="just" defTabSz="914400" rtl="1" eaLnBrk="1" fontAlgn="auto" latinLnBrk="0" hangingPunct="1">
                        <a:lnSpc>
                          <a:spcPct val="150000"/>
                        </a:lnSpc>
                        <a:spcBef>
                          <a:spcPts val="0"/>
                        </a:spcBef>
                        <a:spcAft>
                          <a:spcPts val="0"/>
                        </a:spcAft>
                        <a:buClrTx/>
                        <a:buSzTx/>
                        <a:buFontTx/>
                        <a:buNone/>
                        <a:tabLst/>
                        <a:defRPr/>
                      </a:pPr>
                      <a:r>
                        <a:rPr lang="ar-SA" sz="1600" dirty="0">
                          <a:latin typeface="Sakkal Majalla" panose="02000000000000000000" pitchFamily="2" charset="-78"/>
                          <a:cs typeface="Sakkal Majalla" panose="02000000000000000000" pitchFamily="2" charset="-78"/>
                        </a:rPr>
                        <a:t>القيمة التي تتمحور حولها كافة أعمالنا فنعمل جاهدين أن تكون أعمالنا خالصة لله تعالى ونسعى لغرس هذه القيمة في نفوس كافة المنتمين للجمعية حتى يتولد لدى الجميع الشعور بالرقابة الذاتية وإتقان العمل، واستشعار عظم الثواب المترتب على الأعمال والخدمات التي تقدم للمستفيدين إذا كانت خالصة لله تعالى.</a:t>
                      </a:r>
                    </a:p>
                  </a:txBody>
                  <a:tcPr/>
                </a:tc>
                <a:extLst>
                  <a:ext uri="{0D108BD9-81ED-4DB2-BD59-A6C34878D82A}">
                    <a16:rowId xmlns:a16="http://schemas.microsoft.com/office/drawing/2014/main" val="2305838740"/>
                  </a:ext>
                </a:extLst>
              </a:tr>
              <a:tr h="952903">
                <a:tc>
                  <a:txBody>
                    <a:bodyPr/>
                    <a:lstStyle/>
                    <a:p>
                      <a:pPr marL="0" marR="0" lvl="0" indent="0" algn="ctr" defTabSz="914400" rtl="1" eaLnBrk="1" fontAlgn="auto" latinLnBrk="0" hangingPunct="1">
                        <a:lnSpc>
                          <a:spcPct val="150000"/>
                        </a:lnSpc>
                        <a:spcBef>
                          <a:spcPts val="0"/>
                        </a:spcBef>
                        <a:spcAft>
                          <a:spcPts val="0"/>
                        </a:spcAft>
                        <a:buClrTx/>
                        <a:buSzTx/>
                        <a:buFontTx/>
                        <a:buNone/>
                        <a:tabLst/>
                        <a:defRPr/>
                      </a:pPr>
                      <a:r>
                        <a:rPr lang="ar-SA" sz="1800" b="1" kern="1200" dirty="0">
                          <a:solidFill>
                            <a:schemeClr val="dk1"/>
                          </a:solidFill>
                          <a:latin typeface="Sakkal Majalla" panose="02000000000000000000" pitchFamily="2" charset="-78"/>
                          <a:cs typeface="Sakkal Majalla" panose="02000000000000000000" pitchFamily="2" charset="-78"/>
                        </a:rPr>
                        <a:t> النزاهة </a:t>
                      </a:r>
                    </a:p>
                    <a:p>
                      <a:pPr marL="0" marR="0" lvl="0" indent="0" algn="ctr" defTabSz="914400" rtl="1" eaLnBrk="1" fontAlgn="auto" latinLnBrk="0" hangingPunct="1">
                        <a:lnSpc>
                          <a:spcPct val="150000"/>
                        </a:lnSpc>
                        <a:spcBef>
                          <a:spcPts val="0"/>
                        </a:spcBef>
                        <a:spcAft>
                          <a:spcPts val="0"/>
                        </a:spcAft>
                        <a:buClrTx/>
                        <a:buSzTx/>
                        <a:buFontTx/>
                        <a:buNone/>
                        <a:tabLst/>
                        <a:defRPr/>
                      </a:pPr>
                      <a:endParaRPr lang="ar-SA" sz="1800" b="1" kern="1200" dirty="0">
                        <a:solidFill>
                          <a:schemeClr val="dk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0" marR="0" lvl="0" indent="0" algn="just" defTabSz="914400" rtl="1" eaLnBrk="1" fontAlgn="auto" latinLnBrk="0" hangingPunct="1">
                        <a:lnSpc>
                          <a:spcPct val="150000"/>
                        </a:lnSpc>
                        <a:spcBef>
                          <a:spcPts val="0"/>
                        </a:spcBef>
                        <a:spcAft>
                          <a:spcPts val="0"/>
                        </a:spcAft>
                        <a:buClrTx/>
                        <a:buSzTx/>
                        <a:buFontTx/>
                        <a:buNone/>
                        <a:tabLst/>
                        <a:defRPr/>
                      </a:pPr>
                      <a:r>
                        <a:rPr lang="ar-SA" sz="1600" kern="1200" dirty="0">
                          <a:solidFill>
                            <a:schemeClr val="dk1"/>
                          </a:solidFill>
                          <a:latin typeface="Sakkal Majalla" panose="02000000000000000000" pitchFamily="2" charset="-78"/>
                          <a:cs typeface="Sakkal Majalla" panose="02000000000000000000" pitchFamily="2" charset="-78"/>
                        </a:rPr>
                        <a:t>قيمة دينية أخلاقية وسلوكية في المقام الأول وهي ثقافة تسود كافة المجتمعات المتحضرة قوامها الشفافية ومحاربة الفساد بكل أنواعه وأشكاله من هذا المنطلق نعمل على ترسيخ معاني النزاهة والشفافية والمساءلة وفق معايير عالية من المحاسبة وإيجاد قنوات اتصال تكون فيها المعلومات والقرارات والأعمال متاحة للمستفيدين وأصحاب المصلحة.</a:t>
                      </a:r>
                      <a:endParaRPr lang="ar-SA" sz="1600" kern="1200" dirty="0">
                        <a:solidFill>
                          <a:schemeClr val="dk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2861800235"/>
                  </a:ext>
                </a:extLst>
              </a:tr>
              <a:tr h="536094">
                <a:tc>
                  <a:txBody>
                    <a:bodyPr/>
                    <a:lstStyle/>
                    <a:p>
                      <a:pPr marL="0" marR="0" lvl="0" indent="0" algn="ctr" defTabSz="914400" rtl="1" eaLnBrk="1" fontAlgn="auto" latinLnBrk="0" hangingPunct="1">
                        <a:lnSpc>
                          <a:spcPct val="150000"/>
                        </a:lnSpc>
                        <a:spcBef>
                          <a:spcPts val="0"/>
                        </a:spcBef>
                        <a:spcAft>
                          <a:spcPts val="0"/>
                        </a:spcAft>
                        <a:buClrTx/>
                        <a:buSzTx/>
                        <a:buFontTx/>
                        <a:buNone/>
                        <a:tabLst/>
                        <a:defRPr/>
                      </a:pPr>
                      <a:r>
                        <a:rPr lang="ar-SA" sz="1800" b="1" kern="1200" dirty="0">
                          <a:solidFill>
                            <a:schemeClr val="dk1"/>
                          </a:solidFill>
                          <a:latin typeface="Sakkal Majalla" panose="02000000000000000000" pitchFamily="2" charset="-78"/>
                          <a:cs typeface="Sakkal Majalla" panose="02000000000000000000" pitchFamily="2" charset="-78"/>
                        </a:rPr>
                        <a:t>العدل</a:t>
                      </a:r>
                      <a:endParaRPr lang="ar-SA" sz="1800" b="1" kern="1200" dirty="0">
                        <a:solidFill>
                          <a:schemeClr val="dk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lvl="0" algn="r" defTabSz="914400" rtl="1">
                        <a:lnSpc>
                          <a:spcPct val="150000"/>
                        </a:lnSpc>
                        <a:defRPr/>
                      </a:pPr>
                      <a:r>
                        <a:rPr lang="ar-SA" sz="1600" kern="1200" dirty="0">
                          <a:solidFill>
                            <a:schemeClr val="dk1"/>
                          </a:solidFill>
                          <a:latin typeface="Sakkal Majalla" panose="02000000000000000000" pitchFamily="2" charset="-78"/>
                          <a:cs typeface="Sakkal Majalla" panose="02000000000000000000" pitchFamily="2" charset="-78"/>
                        </a:rPr>
                        <a:t>العدل ميزان الله على الأرض وهو أساس الحياة الفردية والأسرية والاجتماعية والاقتصادية والسياسية وهو من أهم القيم التي نسعى لتحقيقها في كافة علاقاتنا مع المستفيدين وأصحاب المصلحة والشركاء فالجميع أمام أنظمة وسياسات الجمعية سواء بدون تمييز أو تفضيل لأحد على الآخر.</a:t>
                      </a:r>
                      <a:endParaRPr lang="ar-SA" sz="1600" kern="1200" dirty="0">
                        <a:solidFill>
                          <a:schemeClr val="dk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3883276200"/>
                  </a:ext>
                </a:extLst>
              </a:tr>
              <a:tr h="807173">
                <a:tc>
                  <a:txBody>
                    <a:bodyPr/>
                    <a:lstStyle/>
                    <a:p>
                      <a:pPr marL="0" marR="0" lvl="0" indent="0" algn="ctr" defTabSz="914400" rtl="1" eaLnBrk="1" fontAlgn="auto" latinLnBrk="0" hangingPunct="1">
                        <a:lnSpc>
                          <a:spcPct val="150000"/>
                        </a:lnSpc>
                        <a:spcBef>
                          <a:spcPts val="0"/>
                        </a:spcBef>
                        <a:spcAft>
                          <a:spcPts val="0"/>
                        </a:spcAft>
                        <a:buClrTx/>
                        <a:buSzTx/>
                        <a:buFontTx/>
                        <a:buNone/>
                        <a:tabLst/>
                        <a:defRPr/>
                      </a:pPr>
                      <a:r>
                        <a:rPr lang="ar-SA" sz="1800" b="1" kern="1200" dirty="0">
                          <a:solidFill>
                            <a:schemeClr val="dk1"/>
                          </a:solidFill>
                          <a:latin typeface="Sakkal Majalla" panose="02000000000000000000" pitchFamily="2" charset="-78"/>
                          <a:cs typeface="Sakkal Majalla" panose="02000000000000000000" pitchFamily="2" charset="-78"/>
                        </a:rPr>
                        <a:t>الجودة</a:t>
                      </a:r>
                      <a:endParaRPr lang="ar-SA" sz="1800" b="1" kern="1200" dirty="0">
                        <a:solidFill>
                          <a:schemeClr val="dk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0" marR="0" lvl="0" indent="0" algn="just" defTabSz="914400" rtl="1" eaLnBrk="1" fontAlgn="auto" latinLnBrk="0" hangingPunct="1">
                        <a:lnSpc>
                          <a:spcPct val="150000"/>
                        </a:lnSpc>
                        <a:spcBef>
                          <a:spcPts val="0"/>
                        </a:spcBef>
                        <a:spcAft>
                          <a:spcPts val="0"/>
                        </a:spcAft>
                        <a:buClrTx/>
                        <a:buSzTx/>
                        <a:buFontTx/>
                        <a:buNone/>
                        <a:tabLst/>
                        <a:defRPr/>
                      </a:pPr>
                      <a:r>
                        <a:rPr lang="ar-SA" sz="1600" dirty="0">
                          <a:latin typeface="Sakkal Majalla" panose="02000000000000000000" pitchFamily="2" charset="-78"/>
                          <a:cs typeface="Sakkal Majalla" panose="02000000000000000000" pitchFamily="2" charset="-78"/>
                        </a:rPr>
                        <a:t>ترتكز استراتيجيتنا على العمل بمعايير الجودة والتميز وضمان مستوى عالٍ من الإتقان</a:t>
                      </a:r>
                      <a:r>
                        <a:rPr lang="ar-SA" sz="1600" baseline="0" dirty="0">
                          <a:latin typeface="Sakkal Majalla" panose="02000000000000000000" pitchFamily="2" charset="-78"/>
                          <a:cs typeface="Sakkal Majalla" panose="02000000000000000000" pitchFamily="2" charset="-78"/>
                        </a:rPr>
                        <a:t> </a:t>
                      </a:r>
                      <a:r>
                        <a:rPr lang="ar-SA" sz="1600" dirty="0">
                          <a:latin typeface="Sakkal Majalla" panose="02000000000000000000" pitchFamily="2" charset="-78"/>
                          <a:cs typeface="Sakkal Majalla" panose="02000000000000000000" pitchFamily="2" charset="-78"/>
                        </a:rPr>
                        <a:t>والتحسين المستمر في كافة أعمالنا الإدارية والاجتماعية، ليس فقط لإرضاء الحاجات المتجددة للمستفيدين بل لتجاوز توقعاتهم وتحقيق رؤيتنا على المدى الطويل بكفاءة وفاعلية.   </a:t>
                      </a:r>
                    </a:p>
                  </a:txBody>
                  <a:tcPr/>
                </a:tc>
                <a:extLst>
                  <a:ext uri="{0D108BD9-81ED-4DB2-BD59-A6C34878D82A}">
                    <a16:rowId xmlns:a16="http://schemas.microsoft.com/office/drawing/2014/main" val="1420675264"/>
                  </a:ext>
                </a:extLst>
              </a:tr>
              <a:tr h="450299">
                <a:tc>
                  <a:txBody>
                    <a:bodyPr/>
                    <a:lstStyle/>
                    <a:p>
                      <a:pPr marL="0" marR="0" lvl="0" indent="0" algn="ctr" defTabSz="914400" rtl="1" eaLnBrk="1" fontAlgn="auto" latinLnBrk="0" hangingPunct="1">
                        <a:lnSpc>
                          <a:spcPct val="150000"/>
                        </a:lnSpc>
                        <a:spcBef>
                          <a:spcPts val="0"/>
                        </a:spcBef>
                        <a:spcAft>
                          <a:spcPts val="0"/>
                        </a:spcAft>
                        <a:buClrTx/>
                        <a:buSzTx/>
                        <a:buFontTx/>
                        <a:buNone/>
                        <a:tabLst/>
                        <a:defRPr/>
                      </a:pPr>
                      <a:r>
                        <a:rPr lang="ar-SA" sz="1800" b="1" kern="1200" dirty="0">
                          <a:solidFill>
                            <a:schemeClr val="dk1"/>
                          </a:solidFill>
                          <a:latin typeface="Sakkal Majalla" panose="02000000000000000000" pitchFamily="2" charset="-78"/>
                          <a:cs typeface="Sakkal Majalla" panose="02000000000000000000" pitchFamily="2" charset="-78"/>
                        </a:rPr>
                        <a:t>الالتزام</a:t>
                      </a:r>
                      <a:endParaRPr lang="ar-SA" sz="1800" b="1" kern="1200" dirty="0">
                        <a:solidFill>
                          <a:schemeClr val="dk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lang="ar-SA" sz="1600" kern="1200" dirty="0">
                          <a:solidFill>
                            <a:schemeClr val="dk1"/>
                          </a:solidFill>
                          <a:latin typeface="Sakkal Majalla" panose="02000000000000000000" pitchFamily="2" charset="-78"/>
                          <a:cs typeface="Sakkal Majalla" panose="02000000000000000000" pitchFamily="2" charset="-78"/>
                        </a:rPr>
                        <a:t>نسعى لتحقيق الالتزام الكامل بتعاليم الإسلام وقيم المجتمع وعاداته وتقاليده والوفاء بكافة التعهدات والاتفاقيات التي نبرمها، وكذلك الالتزام بالقوانين والأنظمة والقرارات الصادرة عن الجهات المنظمة والمشرفة على أعمال الجمعية.</a:t>
                      </a:r>
                      <a:endParaRPr lang="ar-SA" sz="1600" kern="1200" dirty="0">
                        <a:solidFill>
                          <a:schemeClr val="dk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3418094794"/>
                  </a:ext>
                </a:extLst>
              </a:tr>
            </a:tbl>
          </a:graphicData>
        </a:graphic>
      </p:graphicFrame>
      <p:sp>
        <p:nvSpPr>
          <p:cNvPr id="6" name="عنصر نائب للتذييل 5">
            <a:extLst>
              <a:ext uri="{FF2B5EF4-FFF2-40B4-BE49-F238E27FC236}">
                <a16:creationId xmlns:a16="http://schemas.microsoft.com/office/drawing/2014/main" id="{559C946D-1F15-9506-6A1D-27072F3B7244}"/>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7" name="عنصر نائب لرقم الشريحة 6">
            <a:extLst>
              <a:ext uri="{FF2B5EF4-FFF2-40B4-BE49-F238E27FC236}">
                <a16:creationId xmlns:a16="http://schemas.microsoft.com/office/drawing/2014/main" id="{C5A21275-67D5-A4E5-A2E9-651A43728DD5}"/>
              </a:ext>
            </a:extLst>
          </p:cNvPr>
          <p:cNvSpPr>
            <a:spLocks noGrp="1"/>
          </p:cNvSpPr>
          <p:nvPr>
            <p:ph type="sldNum" sz="quarter" idx="12"/>
          </p:nvPr>
        </p:nvSpPr>
        <p:spPr/>
        <p:txBody>
          <a:bodyPr/>
          <a:lstStyle/>
          <a:p>
            <a:fld id="{501ED04E-D395-4889-B0AB-32BA2BD69EE6}" type="slidenum">
              <a:rPr lang="ar-SA" smtClean="0"/>
              <a:t>32</a:t>
            </a:fld>
            <a:endParaRPr lang="ar-SA"/>
          </a:p>
        </p:txBody>
      </p:sp>
    </p:spTree>
    <p:extLst>
      <p:ext uri="{BB962C8B-B14F-4D97-AF65-F5344CB8AC3E}">
        <p14:creationId xmlns:p14="http://schemas.microsoft.com/office/powerpoint/2010/main" val="18719089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مجموعة 2">
            <a:extLst>
              <a:ext uri="{FF2B5EF4-FFF2-40B4-BE49-F238E27FC236}">
                <a16:creationId xmlns:a16="http://schemas.microsoft.com/office/drawing/2014/main" id="{731BC558-B4B4-4BC5-A7AB-3F9A67510EB9}"/>
              </a:ext>
            </a:extLst>
          </p:cNvPr>
          <p:cNvGrpSpPr/>
          <p:nvPr/>
        </p:nvGrpSpPr>
        <p:grpSpPr>
          <a:xfrm>
            <a:off x="1117601" y="1153691"/>
            <a:ext cx="4216401" cy="4270339"/>
            <a:chOff x="1879600" y="2342197"/>
            <a:chExt cx="4216401" cy="2984095"/>
          </a:xfrm>
        </p:grpSpPr>
        <p:sp>
          <p:nvSpPr>
            <p:cNvPr id="6" name="عنوان 1"/>
            <p:cNvSpPr txBox="1">
              <a:spLocks/>
            </p:cNvSpPr>
            <p:nvPr/>
          </p:nvSpPr>
          <p:spPr>
            <a:xfrm>
              <a:off x="1879600" y="2342197"/>
              <a:ext cx="3943680" cy="2755207"/>
            </a:xfrm>
            <a:prstGeom prst="rect">
              <a:avLst/>
            </a:prstGeom>
          </p:spPr>
          <p:txBody>
            <a:bodyPr vert="horz" lIns="91440" tIns="45720" rIns="91440" bIns="45720" rtlCol="0" anchor="b">
              <a:noAutofit/>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gn="r"/>
              <a:r>
                <a:rPr lang="ar-SA" sz="2000" b="1" dirty="0">
                  <a:solidFill>
                    <a:schemeClr val="accent1">
                      <a:lumMod val="75000"/>
                    </a:schemeClr>
                  </a:solidFill>
                  <a:latin typeface="Sakkal Majalla" panose="02000000000000000000" pitchFamily="2" charset="-78"/>
                  <a:ea typeface="GE SS Two Light" panose="020A0503020102020204" pitchFamily="18" charset="-78"/>
                  <a:cs typeface="Sakkal Majalla" panose="02000000000000000000" pitchFamily="2" charset="-78"/>
                </a:rPr>
                <a:t>خامساً : استراتيجية الجمعية 2025م – 2029م</a:t>
              </a:r>
            </a:p>
            <a:p>
              <a:pPr marL="285750" indent="-285750" algn="r">
                <a:lnSpc>
                  <a:spcPct val="150000"/>
                </a:lnSpc>
                <a:buFont typeface="Wingdings" panose="05000000000000000000" pitchFamily="2" charset="2"/>
                <a:buChar char="§"/>
              </a:pPr>
              <a:r>
                <a:rPr lang="ar-SA" sz="1800" dirty="0">
                  <a:solidFill>
                    <a:schemeClr val="accent1">
                      <a:lumMod val="75000"/>
                    </a:schemeClr>
                  </a:solidFill>
                  <a:latin typeface="Sakkal Majalla" panose="02000000000000000000" pitchFamily="2" charset="-78"/>
                  <a:ea typeface="GE SS Two Light" panose="020A0503020102020204" pitchFamily="18" charset="-78"/>
                  <a:cs typeface="Sakkal Majalla" panose="02000000000000000000" pitchFamily="2" charset="-78"/>
                </a:rPr>
                <a:t>نموذج الاستراتيجية</a:t>
              </a:r>
            </a:p>
            <a:p>
              <a:pPr marL="285750" indent="-285750" algn="r">
                <a:lnSpc>
                  <a:spcPct val="150000"/>
                </a:lnSpc>
                <a:buFont typeface="Wingdings" panose="05000000000000000000" pitchFamily="2" charset="2"/>
                <a:buChar char="§"/>
              </a:pPr>
              <a:r>
                <a:rPr lang="ar-SA" sz="1800" dirty="0">
                  <a:solidFill>
                    <a:schemeClr val="accent1">
                      <a:lumMod val="75000"/>
                    </a:schemeClr>
                  </a:solidFill>
                  <a:latin typeface="Sakkal Majalla" panose="02000000000000000000" pitchFamily="2" charset="-78"/>
                  <a:ea typeface="GE SS Two Light" panose="020A0503020102020204" pitchFamily="18" charset="-78"/>
                  <a:cs typeface="Sakkal Majalla" panose="02000000000000000000" pitchFamily="2" charset="-78"/>
                </a:rPr>
                <a:t>الخيار الاستراتيجي</a:t>
              </a:r>
            </a:p>
            <a:p>
              <a:pPr marL="285750" indent="-285750" algn="r">
                <a:lnSpc>
                  <a:spcPct val="150000"/>
                </a:lnSpc>
                <a:buFont typeface="Wingdings" panose="05000000000000000000" pitchFamily="2" charset="2"/>
                <a:buChar char="§"/>
              </a:pPr>
              <a:r>
                <a:rPr lang="ar-SA" sz="1800" dirty="0">
                  <a:solidFill>
                    <a:schemeClr val="accent1">
                      <a:lumMod val="75000"/>
                    </a:schemeClr>
                  </a:solidFill>
                  <a:latin typeface="Sakkal Majalla" panose="02000000000000000000" pitchFamily="2" charset="-78"/>
                  <a:ea typeface="GE SS Two Light" panose="020A0503020102020204" pitchFamily="18" charset="-78"/>
                  <a:cs typeface="Sakkal Majalla" panose="02000000000000000000" pitchFamily="2" charset="-78"/>
                </a:rPr>
                <a:t>القضايا الاستراتيجية الحرجة</a:t>
              </a:r>
            </a:p>
            <a:p>
              <a:pPr marL="285750" indent="-285750" algn="r">
                <a:lnSpc>
                  <a:spcPct val="150000"/>
                </a:lnSpc>
                <a:buFont typeface="Wingdings" panose="05000000000000000000" pitchFamily="2" charset="2"/>
                <a:buChar char="§"/>
              </a:pPr>
              <a:r>
                <a:rPr lang="ar-SA" sz="1800" dirty="0">
                  <a:solidFill>
                    <a:schemeClr val="accent1">
                      <a:lumMod val="75000"/>
                    </a:schemeClr>
                  </a:solidFill>
                  <a:latin typeface="Sakkal Majalla" panose="02000000000000000000" pitchFamily="2" charset="-78"/>
                  <a:ea typeface="GE SS Two Light" panose="020A0503020102020204" pitchFamily="18" charset="-78"/>
                  <a:cs typeface="Sakkal Majalla" panose="02000000000000000000" pitchFamily="2" charset="-78"/>
                </a:rPr>
                <a:t>الأهداف الاستراتيجية</a:t>
              </a:r>
            </a:p>
            <a:p>
              <a:pPr marL="285750" indent="-285750" algn="r">
                <a:lnSpc>
                  <a:spcPct val="150000"/>
                </a:lnSpc>
                <a:buFont typeface="Wingdings" panose="05000000000000000000" pitchFamily="2" charset="2"/>
                <a:buChar char="§"/>
              </a:pPr>
              <a:r>
                <a:rPr lang="ar-SA" sz="1800" dirty="0">
                  <a:solidFill>
                    <a:schemeClr val="accent1">
                      <a:lumMod val="75000"/>
                    </a:schemeClr>
                  </a:solidFill>
                  <a:latin typeface="Sakkal Majalla" panose="02000000000000000000" pitchFamily="2" charset="-78"/>
                  <a:ea typeface="GE SS Two Light" panose="020A0503020102020204" pitchFamily="18" charset="-78"/>
                  <a:cs typeface="Sakkal Majalla" panose="02000000000000000000" pitchFamily="2" charset="-78"/>
                </a:rPr>
                <a:t>الأهداف الفرعية</a:t>
              </a:r>
            </a:p>
          </p:txBody>
        </p:sp>
        <p:pic>
          <p:nvPicPr>
            <p:cNvPr id="7" name="صورة 6">
              <a:extLst>
                <a:ext uri="{FF2B5EF4-FFF2-40B4-BE49-F238E27FC236}">
                  <a16:creationId xmlns:a16="http://schemas.microsoft.com/office/drawing/2014/main" id="{266899A0-0B6B-403A-8521-9931A503924E}"/>
                </a:ext>
              </a:extLst>
            </p:cNvPr>
            <p:cNvPicPr>
              <a:picLocks noChangeAspect="1"/>
            </p:cNvPicPr>
            <p:nvPr/>
          </p:nvPicPr>
          <p:blipFill>
            <a:blip r:embed="rId2"/>
            <a:stretch>
              <a:fillRect/>
            </a:stretch>
          </p:blipFill>
          <p:spPr>
            <a:xfrm rot="16200000">
              <a:off x="5056731" y="4287023"/>
              <a:ext cx="1926137" cy="152402"/>
            </a:xfrm>
            <a:prstGeom prst="rect">
              <a:avLst/>
            </a:prstGeom>
          </p:spPr>
        </p:pic>
      </p:grpSp>
      <p:sp>
        <p:nvSpPr>
          <p:cNvPr id="5" name="عنصر نائب للتذييل 4">
            <a:extLst>
              <a:ext uri="{FF2B5EF4-FFF2-40B4-BE49-F238E27FC236}">
                <a16:creationId xmlns:a16="http://schemas.microsoft.com/office/drawing/2014/main" id="{C20EA17E-138E-08C6-1CD4-B1E74FADAF0B}"/>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8" name="عنصر نائب لرقم الشريحة 7">
            <a:extLst>
              <a:ext uri="{FF2B5EF4-FFF2-40B4-BE49-F238E27FC236}">
                <a16:creationId xmlns:a16="http://schemas.microsoft.com/office/drawing/2014/main" id="{39936613-5F3A-4AA1-B0A0-886B8930D0D9}"/>
              </a:ext>
            </a:extLst>
          </p:cNvPr>
          <p:cNvSpPr>
            <a:spLocks noGrp="1"/>
          </p:cNvSpPr>
          <p:nvPr>
            <p:ph type="sldNum" sz="quarter" idx="12"/>
          </p:nvPr>
        </p:nvSpPr>
        <p:spPr/>
        <p:txBody>
          <a:bodyPr/>
          <a:lstStyle/>
          <a:p>
            <a:fld id="{501ED04E-D395-4889-B0AB-32BA2BD69EE6}" type="slidenum">
              <a:rPr lang="ar-SA" smtClean="0"/>
              <a:t>33</a:t>
            </a:fld>
            <a:endParaRPr lang="ar-SA"/>
          </a:p>
        </p:txBody>
      </p:sp>
    </p:spTree>
    <p:extLst>
      <p:ext uri="{BB962C8B-B14F-4D97-AF65-F5344CB8AC3E}">
        <p14:creationId xmlns:p14="http://schemas.microsoft.com/office/powerpoint/2010/main" val="20237333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5253460" y="704419"/>
            <a:ext cx="1685078" cy="400110"/>
          </a:xfrm>
          <a:prstGeom prst="rect">
            <a:avLst/>
          </a:prstGeom>
        </p:spPr>
        <p:txBody>
          <a:bodyPr wrap="none">
            <a:spAutoFit/>
          </a:bodyPr>
          <a:lstStyle/>
          <a:p>
            <a:pPr algn="ctr"/>
            <a:r>
              <a:rPr lang="ar-SA" sz="2000" b="1" dirty="0">
                <a:latin typeface="Sakkal Majalla" panose="02000000000000000000" pitchFamily="2" charset="-78"/>
                <a:ea typeface="GE SS Two Light" panose="020A0503020102020204" pitchFamily="18" charset="-78"/>
                <a:cs typeface="Sakkal Majalla" panose="02000000000000000000" pitchFamily="2" charset="-78"/>
              </a:rPr>
              <a:t>نموذج</a:t>
            </a:r>
            <a:r>
              <a:rPr lang="ar-SA" sz="2000" dirty="0">
                <a:solidFill>
                  <a:schemeClr val="bg1"/>
                </a:solidFill>
                <a:latin typeface="Sakkal Majalla" panose="02000000000000000000" pitchFamily="2" charset="-78"/>
                <a:ea typeface="GE SS Two Medium" panose="020A0503020102020204" pitchFamily="18" charset="-78"/>
                <a:cs typeface="Sakkal Majalla" panose="02000000000000000000" pitchFamily="2" charset="-78"/>
              </a:rPr>
              <a:t> </a:t>
            </a: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الاستراتيجية</a:t>
            </a:r>
          </a:p>
        </p:txBody>
      </p:sp>
      <p:graphicFrame>
        <p:nvGraphicFramePr>
          <p:cNvPr id="5" name="رسم تخطيطي 4"/>
          <p:cNvGraphicFramePr/>
          <p:nvPr>
            <p:extLst>
              <p:ext uri="{D42A27DB-BD31-4B8C-83A1-F6EECF244321}">
                <p14:modId xmlns:p14="http://schemas.microsoft.com/office/powerpoint/2010/main" val="2471403001"/>
              </p:ext>
            </p:extLst>
          </p:nvPr>
        </p:nvGraphicFramePr>
        <p:xfrm>
          <a:off x="1558923" y="1436589"/>
          <a:ext cx="907415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عنصر نائب للتذييل 5">
            <a:extLst>
              <a:ext uri="{FF2B5EF4-FFF2-40B4-BE49-F238E27FC236}">
                <a16:creationId xmlns:a16="http://schemas.microsoft.com/office/drawing/2014/main" id="{EF09B399-D569-93E1-A8DA-D1CCCA58181C}"/>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7" name="عنصر نائب لرقم الشريحة 6">
            <a:extLst>
              <a:ext uri="{FF2B5EF4-FFF2-40B4-BE49-F238E27FC236}">
                <a16:creationId xmlns:a16="http://schemas.microsoft.com/office/drawing/2014/main" id="{7C4ACE7A-E201-8577-2565-64C2DED69FC4}"/>
              </a:ext>
            </a:extLst>
          </p:cNvPr>
          <p:cNvSpPr>
            <a:spLocks noGrp="1"/>
          </p:cNvSpPr>
          <p:nvPr>
            <p:ph type="sldNum" sz="quarter" idx="12"/>
          </p:nvPr>
        </p:nvSpPr>
        <p:spPr/>
        <p:txBody>
          <a:bodyPr/>
          <a:lstStyle/>
          <a:p>
            <a:fld id="{501ED04E-D395-4889-B0AB-32BA2BD69EE6}" type="slidenum">
              <a:rPr lang="ar-SA" smtClean="0"/>
              <a:t>34</a:t>
            </a:fld>
            <a:endParaRPr lang="ar-SA"/>
          </a:p>
        </p:txBody>
      </p:sp>
    </p:spTree>
    <p:extLst>
      <p:ext uri="{BB962C8B-B14F-4D97-AF65-F5344CB8AC3E}">
        <p14:creationId xmlns:p14="http://schemas.microsoft.com/office/powerpoint/2010/main" val="32008028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4991364" y="783685"/>
            <a:ext cx="2209272" cy="400110"/>
          </a:xfrm>
          <a:prstGeom prst="rect">
            <a:avLst/>
          </a:prstGeom>
        </p:spPr>
        <p:txBody>
          <a:bodyPr wrap="square">
            <a:spAutoFit/>
          </a:bodyPr>
          <a:lstStyle/>
          <a:p>
            <a:pPr algn="ct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الخيار</a:t>
            </a:r>
            <a:r>
              <a:rPr lang="ar-SA" sz="2000" dirty="0">
                <a:solidFill>
                  <a:srgbClr val="C00000"/>
                </a:solidFill>
                <a:latin typeface="Sakkal Majalla" panose="02000000000000000000" pitchFamily="2" charset="-78"/>
                <a:ea typeface="GE SS Two Light" panose="020A0503020102020204" pitchFamily="18" charset="-78"/>
                <a:cs typeface="Sakkal Majalla" panose="02000000000000000000" pitchFamily="2" charset="-78"/>
              </a:rPr>
              <a:t> </a:t>
            </a: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الاستراتيجي</a:t>
            </a:r>
          </a:p>
        </p:txBody>
      </p:sp>
      <p:sp>
        <p:nvSpPr>
          <p:cNvPr id="26" name="مستطيل 25"/>
          <p:cNvSpPr/>
          <p:nvPr/>
        </p:nvSpPr>
        <p:spPr>
          <a:xfrm>
            <a:off x="1343025" y="1373499"/>
            <a:ext cx="9505950" cy="5740033"/>
          </a:xfrm>
          <a:prstGeom prst="rect">
            <a:avLst/>
          </a:prstGeom>
        </p:spPr>
        <p:txBody>
          <a:bodyPr wrap="square">
            <a:spAutoFit/>
          </a:bodyPr>
          <a:lstStyle/>
          <a:p>
            <a:pPr algn="just" rtl="1">
              <a:lnSpc>
                <a:spcPct val="150000"/>
              </a:lnSpc>
            </a:pPr>
            <a:r>
              <a:rPr lang="ar-SA" dirty="0">
                <a:latin typeface="Sakkal Majalla" panose="02000000000000000000" pitchFamily="2" charset="-78"/>
                <a:ea typeface="GE SS Two Medium" panose="020A0503020102020204" pitchFamily="18" charset="-78"/>
                <a:cs typeface="Sakkal Majalla" panose="02000000000000000000" pitchFamily="2" charset="-78"/>
              </a:rPr>
              <a:t>تهدف الجمعية من خلال الخطط الاستراتيجية إلى الوصول إلى الكفاءة والفاعلية وتحقيق الجودة والتميز الذي يمكنها من تقديم خدماتها ومنتجاتها بكلفة أقل وبصورة تحقق رغبات وتطلعات المستفيدين من خلال تقديم قيمة مضافة وهناك ثلاثة أنواع من الخيارات الاستراتيجية من أجل تحقيق الكفاءة والفاعلية والجودة والتميز وهي:</a:t>
            </a:r>
          </a:p>
          <a:p>
            <a:pPr algn="just" rtl="1">
              <a:lnSpc>
                <a:spcPct val="150000"/>
              </a:lnSpc>
            </a:pPr>
            <a:r>
              <a:rPr lang="ar-SA" b="1" dirty="0">
                <a:latin typeface="Sakkal Majalla" panose="02000000000000000000" pitchFamily="2" charset="-78"/>
                <a:ea typeface="GE SS Two Medium" panose="020A0503020102020204" pitchFamily="18" charset="-78"/>
                <a:cs typeface="Sakkal Majalla" panose="02000000000000000000" pitchFamily="2" charset="-78"/>
              </a:rPr>
              <a:t>1- جودة الخدمات والمنتجات.</a:t>
            </a:r>
          </a:p>
          <a:p>
            <a:pPr algn="just" rtl="1">
              <a:lnSpc>
                <a:spcPct val="150000"/>
              </a:lnSpc>
            </a:pPr>
            <a:r>
              <a:rPr lang="ar-SA" b="1" dirty="0">
                <a:latin typeface="Sakkal Majalla" panose="02000000000000000000" pitchFamily="2" charset="-78"/>
                <a:ea typeface="GE SS Two Medium" panose="020A0503020102020204" pitchFamily="18" charset="-78"/>
                <a:cs typeface="Sakkal Majalla" panose="02000000000000000000" pitchFamily="2" charset="-78"/>
              </a:rPr>
              <a:t>2- كفاءة وفعالية العمليات.</a:t>
            </a:r>
          </a:p>
          <a:p>
            <a:pPr algn="just" rtl="1">
              <a:lnSpc>
                <a:spcPct val="150000"/>
              </a:lnSpc>
            </a:pPr>
            <a:r>
              <a:rPr lang="ar-SA" b="1" dirty="0">
                <a:latin typeface="Sakkal Majalla" panose="02000000000000000000" pitchFamily="2" charset="-78"/>
                <a:ea typeface="GE SS Two Medium" panose="020A0503020102020204" pitchFamily="18" charset="-78"/>
                <a:cs typeface="Sakkal Majalla" panose="02000000000000000000" pitchFamily="2" charset="-78"/>
              </a:rPr>
              <a:t>3- تحقيق الاستدامة.</a:t>
            </a:r>
          </a:p>
          <a:p>
            <a:pPr algn="just" rtl="1">
              <a:lnSpc>
                <a:spcPct val="150000"/>
              </a:lnSpc>
            </a:pPr>
            <a:r>
              <a:rPr lang="ar-SA" dirty="0">
                <a:latin typeface="Sakkal Majalla" panose="02000000000000000000" pitchFamily="2" charset="-78"/>
                <a:ea typeface="GE SS Two Medium" panose="020A0503020102020204" pitchFamily="18" charset="-78"/>
                <a:cs typeface="Sakkal Majalla" panose="02000000000000000000" pitchFamily="2" charset="-78"/>
              </a:rPr>
              <a:t>ولأن الجمعية مؤسسة خيرية غير ربحية فإن مبادئ التنافسية ضمن مفهوم القطاع الخاص لا تنطبق بشكل كامل عليها لذا  فإن الجمعية تعمل على ترسيخ مفاهيم الأداء المرتفع بما يحقق قيمة مضافة للمستفيدين عن طريق تعزيز مفاهيم الأداء المتميز والجودة وتعزيز وتطوير خدماتها وتحقيق الاستدامة المالية إذ أن استمرارية عمل الجمعية مرتبطة بقدرتها على الإيفاء بالتزاماتها تجاه المستفيدين.</a:t>
            </a:r>
          </a:p>
          <a:p>
            <a:pPr algn="just" rtl="1">
              <a:lnSpc>
                <a:spcPct val="150000"/>
              </a:lnSpc>
            </a:pPr>
            <a:r>
              <a:rPr lang="ar-SA" dirty="0">
                <a:latin typeface="Sakkal Majalla" panose="02000000000000000000" pitchFamily="2" charset="-78"/>
                <a:ea typeface="GE SS Two Medium" panose="020A0503020102020204" pitchFamily="18" charset="-78"/>
                <a:cs typeface="Sakkal Majalla" panose="02000000000000000000" pitchFamily="2" charset="-78"/>
              </a:rPr>
              <a:t>وبالنتيجة فإن الخيار الاستراتيجي الذي ستتبعه الجمعية في استراتيجيتها للأعوام ( 2025م – 2029م) يعتبر مزيجاً من الخيارات الاستراتيجية المحققة للميزة التنافسية كما ستسهم الاستراتيجية بشكل مباشر في تحقيق الأهداف والغايات التي أنشأت الجمعية من أجلها فستعمل استراتيجية الجمعية على السعي نحو تحقيق أكبر قدر ممكن من القيمة المضافة للمستفيدين وبهذا فإن استراتيجية الجمعية تحمل في مضمونها مفهوم التميز في الخدمات والبرامج وجودة وكفاءة العمليات والوسائل المحققة للاستدامة المالية.</a:t>
            </a:r>
          </a:p>
          <a:p>
            <a:pPr algn="ctr"/>
            <a:endParaRPr lang="ar-SA" sz="1600" dirty="0"/>
          </a:p>
        </p:txBody>
      </p:sp>
      <p:sp>
        <p:nvSpPr>
          <p:cNvPr id="7" name="عنصر نائب للتذييل 6">
            <a:extLst>
              <a:ext uri="{FF2B5EF4-FFF2-40B4-BE49-F238E27FC236}">
                <a16:creationId xmlns:a16="http://schemas.microsoft.com/office/drawing/2014/main" id="{A0CA00F6-7773-C390-5B1B-99B83C437297}"/>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8" name="عنصر نائب لرقم الشريحة 7">
            <a:extLst>
              <a:ext uri="{FF2B5EF4-FFF2-40B4-BE49-F238E27FC236}">
                <a16:creationId xmlns:a16="http://schemas.microsoft.com/office/drawing/2014/main" id="{23B8787A-AE4C-6FFC-3486-30BBD2E73A19}"/>
              </a:ext>
            </a:extLst>
          </p:cNvPr>
          <p:cNvSpPr>
            <a:spLocks noGrp="1"/>
          </p:cNvSpPr>
          <p:nvPr>
            <p:ph type="sldNum" sz="quarter" idx="12"/>
          </p:nvPr>
        </p:nvSpPr>
        <p:spPr/>
        <p:txBody>
          <a:bodyPr/>
          <a:lstStyle/>
          <a:p>
            <a:fld id="{501ED04E-D395-4889-B0AB-32BA2BD69EE6}" type="slidenum">
              <a:rPr lang="ar-SA" smtClean="0"/>
              <a:t>35</a:t>
            </a:fld>
            <a:endParaRPr lang="ar-SA"/>
          </a:p>
        </p:txBody>
      </p:sp>
    </p:spTree>
    <p:extLst>
      <p:ext uri="{BB962C8B-B14F-4D97-AF65-F5344CB8AC3E}">
        <p14:creationId xmlns:p14="http://schemas.microsoft.com/office/powerpoint/2010/main" val="19476738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3980234" y="491476"/>
            <a:ext cx="4231531" cy="377026"/>
          </a:xfrm>
          <a:prstGeom prst="rect">
            <a:avLst/>
          </a:prstGeom>
        </p:spPr>
        <p:txBody>
          <a:bodyPr wrap="square">
            <a:spAutoFit/>
          </a:bodyPr>
          <a:lstStyle/>
          <a:p>
            <a:pPr algn="ctr" defTabSz="914400" rtl="1">
              <a:lnSpc>
                <a:spcPct val="90000"/>
              </a:lnSpc>
              <a:spcBef>
                <a:spcPct val="0"/>
              </a:spcBef>
            </a:pP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القضايا الاستراتيجية الحرجة</a:t>
            </a:r>
            <a:endParaRPr lang="ar-SA" sz="2000" dirty="0">
              <a:solidFill>
                <a:srgbClr val="C00000"/>
              </a:solidFill>
              <a:latin typeface="Sakkal Majalla" panose="02000000000000000000" pitchFamily="2" charset="-78"/>
              <a:ea typeface="GE SS Two Light" panose="020A0503020102020204" pitchFamily="18" charset="-78"/>
              <a:cs typeface="Sakkal Majalla" panose="02000000000000000000" pitchFamily="2" charset="-78"/>
            </a:endParaRPr>
          </a:p>
        </p:txBody>
      </p:sp>
      <p:sp>
        <p:nvSpPr>
          <p:cNvPr id="26" name="مستطيل 25"/>
          <p:cNvSpPr/>
          <p:nvPr/>
        </p:nvSpPr>
        <p:spPr>
          <a:xfrm>
            <a:off x="1343024" y="840033"/>
            <a:ext cx="9505950" cy="2416046"/>
          </a:xfrm>
          <a:prstGeom prst="rect">
            <a:avLst/>
          </a:prstGeom>
        </p:spPr>
        <p:txBody>
          <a:bodyPr wrap="square">
            <a:spAutoFit/>
          </a:bodyPr>
          <a:lstStyle/>
          <a:p>
            <a:pPr algn="just" rtl="1">
              <a:lnSpc>
                <a:spcPct val="150000"/>
              </a:lnSpc>
            </a:pPr>
            <a:r>
              <a:rPr lang="ar-SA" dirty="0">
                <a:latin typeface="Sakkal Majalla" panose="02000000000000000000" pitchFamily="2" charset="-78"/>
                <a:ea typeface="GE SS Two Medium" panose="020A0503020102020204" pitchFamily="18" charset="-78"/>
                <a:cs typeface="Sakkal Majalla" panose="02000000000000000000" pitchFamily="2" charset="-78"/>
              </a:rPr>
              <a:t>بناءً على نتائج وتوصيات التحليل البيئي للجمعية ( تحليل البيئة الداخلية وتحليل البيئة الخارجية) والمقارنة المرجعية ونتائج تحليل ومرئيات المستفيدين الخارجيين والداخليين قام فريق الخطة الاستراتيجية بتحليل الموقف الراهن وتعريف وتحديد القضايا الحرجة والنظر في معالجتها ضمن عملية صياغة الخطة الاستراتيجية (2025م – 2029م) وضمن هذا الاطار تم تحديد أهم العناصر الأساسية في التحليل الرباعي ممثلة في أهم نقاط القوة والضعف وكذلك أهم الفرص والتهديدات للجمعية، وفقا لذلك تم استخلاص أهم القضايا الحرجة بالاستناد إلى تقاطعات مصفوفة (</a:t>
            </a:r>
            <a:r>
              <a:rPr lang="en-US" dirty="0">
                <a:latin typeface="Sakkal Majalla" panose="02000000000000000000" pitchFamily="2" charset="-78"/>
                <a:ea typeface="GE SS Two Medium" panose="020A0503020102020204" pitchFamily="18" charset="-78"/>
                <a:cs typeface="Sakkal Majalla" panose="02000000000000000000" pitchFamily="2" charset="-78"/>
              </a:rPr>
              <a:t>TOWS</a:t>
            </a:r>
            <a:r>
              <a:rPr lang="ar-SA" dirty="0">
                <a:latin typeface="Sakkal Majalla" panose="02000000000000000000" pitchFamily="2" charset="-78"/>
                <a:ea typeface="GE SS Two Medium" panose="020A0503020102020204" pitchFamily="18" charset="-78"/>
                <a:cs typeface="Sakkal Majalla" panose="02000000000000000000" pitchFamily="2" charset="-78"/>
              </a:rPr>
              <a:t>) التي بينت أن الجمعية تواجه (5) قضايا حرجة بحيث يتطلب الأمر علاجها:</a:t>
            </a:r>
          </a:p>
          <a:p>
            <a:pPr algn="ctr"/>
            <a:endParaRPr lang="ar-SA" sz="1600" dirty="0"/>
          </a:p>
        </p:txBody>
      </p:sp>
      <p:graphicFrame>
        <p:nvGraphicFramePr>
          <p:cNvPr id="2" name="رسم تخطيطي 1"/>
          <p:cNvGraphicFramePr/>
          <p:nvPr>
            <p:extLst>
              <p:ext uri="{D42A27DB-BD31-4B8C-83A1-F6EECF244321}">
                <p14:modId xmlns:p14="http://schemas.microsoft.com/office/powerpoint/2010/main" val="2116059889"/>
              </p:ext>
            </p:extLst>
          </p:nvPr>
        </p:nvGraphicFramePr>
        <p:xfrm>
          <a:off x="3156457" y="3010417"/>
          <a:ext cx="5879084" cy="35666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عنصر نائب للتذييل 7">
            <a:extLst>
              <a:ext uri="{FF2B5EF4-FFF2-40B4-BE49-F238E27FC236}">
                <a16:creationId xmlns:a16="http://schemas.microsoft.com/office/drawing/2014/main" id="{D2D09487-0E26-F1BF-B417-18EEAEF7C2A9}"/>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9" name="عنصر نائب لرقم الشريحة 8">
            <a:extLst>
              <a:ext uri="{FF2B5EF4-FFF2-40B4-BE49-F238E27FC236}">
                <a16:creationId xmlns:a16="http://schemas.microsoft.com/office/drawing/2014/main" id="{C666BB3B-EBBE-29E1-2C0E-D2C5ED6B227B}"/>
              </a:ext>
            </a:extLst>
          </p:cNvPr>
          <p:cNvSpPr>
            <a:spLocks noGrp="1"/>
          </p:cNvSpPr>
          <p:nvPr>
            <p:ph type="sldNum" sz="quarter" idx="12"/>
          </p:nvPr>
        </p:nvSpPr>
        <p:spPr/>
        <p:txBody>
          <a:bodyPr/>
          <a:lstStyle/>
          <a:p>
            <a:fld id="{501ED04E-D395-4889-B0AB-32BA2BD69EE6}" type="slidenum">
              <a:rPr lang="ar-SA" smtClean="0"/>
              <a:t>36</a:t>
            </a:fld>
            <a:endParaRPr lang="ar-SA"/>
          </a:p>
        </p:txBody>
      </p:sp>
    </p:spTree>
    <p:extLst>
      <p:ext uri="{BB962C8B-B14F-4D97-AF65-F5344CB8AC3E}">
        <p14:creationId xmlns:p14="http://schemas.microsoft.com/office/powerpoint/2010/main" val="34451847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179721" y="598618"/>
            <a:ext cx="1832554" cy="400110"/>
          </a:xfrm>
          <a:prstGeom prst="rect">
            <a:avLst/>
          </a:prstGeom>
        </p:spPr>
        <p:txBody>
          <a:bodyPr wrap="none">
            <a:spAutoFit/>
          </a:bodyPr>
          <a:lstStyle/>
          <a:p>
            <a:pPr algn="ct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الأهداف</a:t>
            </a:r>
            <a:r>
              <a:rPr lang="ar-SA" sz="2000" b="1" dirty="0">
                <a:solidFill>
                  <a:schemeClr val="bg1"/>
                </a:solidFill>
                <a:latin typeface="Sakkal Majalla" panose="02000000000000000000" pitchFamily="2" charset="-78"/>
                <a:ea typeface="GE SS Two Medium" panose="020A0503020102020204" pitchFamily="18" charset="-78"/>
                <a:cs typeface="Sakkal Majalla" panose="02000000000000000000" pitchFamily="2" charset="-78"/>
              </a:rPr>
              <a:t> </a:t>
            </a: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الاستراتيجية</a:t>
            </a:r>
          </a:p>
        </p:txBody>
      </p:sp>
      <p:sp>
        <p:nvSpPr>
          <p:cNvPr id="23" name="مستطيل 22"/>
          <p:cNvSpPr/>
          <p:nvPr/>
        </p:nvSpPr>
        <p:spPr>
          <a:xfrm>
            <a:off x="4440737" y="1252188"/>
            <a:ext cx="3310523" cy="369332"/>
          </a:xfrm>
          <a:prstGeom prst="rect">
            <a:avLst/>
          </a:prstGeom>
        </p:spPr>
        <p:txBody>
          <a:bodyPr wrap="none">
            <a:spAutoFit/>
          </a:bodyPr>
          <a:lstStyle/>
          <a:p>
            <a:pPr algn="ctr"/>
            <a:r>
              <a:rPr lang="ar-SA" b="1" dirty="0">
                <a:latin typeface="Sakkal Majalla" panose="02000000000000000000" pitchFamily="2" charset="-78"/>
                <a:ea typeface="GE SS Two Light" panose="020A0503020102020204" pitchFamily="18" charset="-78"/>
                <a:cs typeface="Sakkal Majalla" panose="02000000000000000000" pitchFamily="2" charset="-78"/>
              </a:rPr>
              <a:t>تم تحديد (6) أهدف استراتيجية للجمعية وهي :</a:t>
            </a:r>
          </a:p>
        </p:txBody>
      </p:sp>
      <p:graphicFrame>
        <p:nvGraphicFramePr>
          <p:cNvPr id="5" name="جدول 5">
            <a:extLst>
              <a:ext uri="{FF2B5EF4-FFF2-40B4-BE49-F238E27FC236}">
                <a16:creationId xmlns:a16="http://schemas.microsoft.com/office/drawing/2014/main" id="{D91B5373-4DAA-4730-89B6-3D27DF8582E7}"/>
              </a:ext>
            </a:extLst>
          </p:cNvPr>
          <p:cNvGraphicFramePr>
            <a:graphicFrameLocks noGrp="1"/>
          </p:cNvGraphicFramePr>
          <p:nvPr>
            <p:extLst>
              <p:ext uri="{D42A27DB-BD31-4B8C-83A1-F6EECF244321}">
                <p14:modId xmlns:p14="http://schemas.microsoft.com/office/powerpoint/2010/main" val="2033755557"/>
              </p:ext>
            </p:extLst>
          </p:nvPr>
        </p:nvGraphicFramePr>
        <p:xfrm>
          <a:off x="1722579" y="1874980"/>
          <a:ext cx="8746836" cy="4169395"/>
        </p:xfrm>
        <a:graphic>
          <a:graphicData uri="http://schemas.openxmlformats.org/drawingml/2006/table">
            <a:tbl>
              <a:tblPr rtl="1" firstRow="1" bandRow="1">
                <a:tableStyleId>{5C22544A-7EE6-4342-B048-85BDC9FD1C3A}</a:tableStyleId>
              </a:tblPr>
              <a:tblGrid>
                <a:gridCol w="1639527">
                  <a:extLst>
                    <a:ext uri="{9D8B030D-6E8A-4147-A177-3AD203B41FA5}">
                      <a16:colId xmlns:a16="http://schemas.microsoft.com/office/drawing/2014/main" val="2787888487"/>
                    </a:ext>
                  </a:extLst>
                </a:gridCol>
                <a:gridCol w="1099055">
                  <a:extLst>
                    <a:ext uri="{9D8B030D-6E8A-4147-A177-3AD203B41FA5}">
                      <a16:colId xmlns:a16="http://schemas.microsoft.com/office/drawing/2014/main" val="3561991437"/>
                    </a:ext>
                  </a:extLst>
                </a:gridCol>
                <a:gridCol w="6008254">
                  <a:extLst>
                    <a:ext uri="{9D8B030D-6E8A-4147-A177-3AD203B41FA5}">
                      <a16:colId xmlns:a16="http://schemas.microsoft.com/office/drawing/2014/main" val="451973015"/>
                    </a:ext>
                  </a:extLst>
                </a:gridCol>
              </a:tblGrid>
              <a:tr h="748147">
                <a:tc>
                  <a:txBody>
                    <a:bodyPr/>
                    <a:lstStyle/>
                    <a:p>
                      <a:pPr algn="ctr" rtl="1"/>
                      <a:r>
                        <a:rPr lang="ar-SA" sz="1800" dirty="0">
                          <a:solidFill>
                            <a:schemeClr val="bg1"/>
                          </a:solidFill>
                          <a:latin typeface="Sakkal Majalla" panose="02000000000000000000" pitchFamily="2" charset="-78"/>
                          <a:cs typeface="Sakkal Majalla" panose="02000000000000000000" pitchFamily="2" charset="-78"/>
                        </a:rPr>
                        <a:t>المنظور</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a:r>
                        <a:rPr lang="ar-SA" sz="1800" dirty="0">
                          <a:solidFill>
                            <a:schemeClr val="bg1"/>
                          </a:solidFill>
                          <a:latin typeface="Sakkal Majalla" panose="02000000000000000000" pitchFamily="2" charset="-78"/>
                          <a:cs typeface="Sakkal Majalla" panose="02000000000000000000" pitchFamily="2" charset="-78"/>
                        </a:rPr>
                        <a:t>رقم الهدف</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a:r>
                        <a:rPr lang="ar-SA" sz="1800" dirty="0">
                          <a:solidFill>
                            <a:schemeClr val="bg1"/>
                          </a:solidFill>
                          <a:latin typeface="Sakkal Majalla" panose="02000000000000000000" pitchFamily="2" charset="-78"/>
                          <a:cs typeface="Sakkal Majalla" panose="02000000000000000000" pitchFamily="2" charset="-78"/>
                        </a:rPr>
                        <a:t>الهدف الاستراتيجي</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87028243"/>
                  </a:ext>
                </a:extLst>
              </a:tr>
              <a:tr h="570208">
                <a:tc row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dirty="0">
                          <a:solidFill>
                            <a:schemeClr val="tx1"/>
                          </a:solidFill>
                          <a:latin typeface="Sakkal Majalla" panose="02000000000000000000" pitchFamily="2" charset="-78"/>
                          <a:cs typeface="Sakkal Majalla" panose="02000000000000000000" pitchFamily="2" charset="-78"/>
                        </a:rPr>
                        <a:t>المستفيدون</a:t>
                      </a:r>
                      <a:endParaRPr lang="ar-SA" sz="1600" b="1"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a:r>
                        <a:rPr lang="ar-SA" sz="1600" b="1" dirty="0">
                          <a:solidFill>
                            <a:schemeClr val="tx1"/>
                          </a:solidFill>
                          <a:latin typeface="Sakkal Majalla" panose="02000000000000000000" pitchFamily="2" charset="-78"/>
                          <a:cs typeface="Sakkal Majalla" panose="02000000000000000000" pitchFamily="2" charset="-78"/>
                        </a:rPr>
                        <a:t>1</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600" dirty="0">
                          <a:solidFill>
                            <a:schemeClr val="tx1"/>
                          </a:solidFill>
                          <a:latin typeface="Sakkal Majalla" panose="02000000000000000000" pitchFamily="2" charset="-78"/>
                          <a:cs typeface="Sakkal Majalla" panose="02000000000000000000" pitchFamily="2" charset="-78"/>
                        </a:rPr>
                        <a:t>دعم الأفراد والأسر الأشد حاجة لتحقيق التكافل الاجتماعي</a:t>
                      </a:r>
                      <a:endParaRPr lang="ar-SA" sz="16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03196905"/>
                  </a:ext>
                </a:extLst>
              </a:tr>
              <a:tr h="570208">
                <a:tc vMerge="1">
                  <a:txBody>
                    <a:bodyPr/>
                    <a:lstStyle/>
                    <a:p>
                      <a:pPr algn="ctr" rtl="1"/>
                      <a:endParaRPr lang="ar-SA" dirty="0">
                        <a:solidFill>
                          <a:schemeClr val="tx1"/>
                        </a:solidFill>
                        <a:cs typeface="+mn-cs"/>
                      </a:endParaRPr>
                    </a:p>
                  </a:txBody>
                  <a:tcPr/>
                </a:tc>
                <a:tc>
                  <a:txBody>
                    <a:bodyPr/>
                    <a:lstStyle/>
                    <a:p>
                      <a:pPr algn="ctr" rtl="1"/>
                      <a:r>
                        <a:rPr lang="ar-SA" sz="1600" b="1" dirty="0">
                          <a:solidFill>
                            <a:schemeClr val="tx1"/>
                          </a:solidFill>
                          <a:latin typeface="Sakkal Majalla" panose="02000000000000000000" pitchFamily="2" charset="-78"/>
                          <a:cs typeface="Sakkal Majalla" panose="02000000000000000000" pitchFamily="2" charset="-78"/>
                        </a:rPr>
                        <a:t>2</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600" dirty="0">
                          <a:solidFill>
                            <a:schemeClr val="tx1"/>
                          </a:solidFill>
                          <a:latin typeface="Sakkal Majalla" panose="02000000000000000000" pitchFamily="2" charset="-78"/>
                          <a:cs typeface="Sakkal Majalla" panose="02000000000000000000" pitchFamily="2" charset="-78"/>
                        </a:rPr>
                        <a:t>تعزيز برامج التنمية المستدامة للفئات المحتاجة</a:t>
                      </a:r>
                      <a:endParaRPr lang="ar-SA" sz="16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31455243"/>
                  </a:ext>
                </a:extLst>
              </a:tr>
              <a:tr h="570208">
                <a:tc>
                  <a:txBody>
                    <a:bodyPr/>
                    <a:lstStyle/>
                    <a:p>
                      <a:pPr algn="ctr" rtl="1"/>
                      <a:r>
                        <a:rPr lang="ar-SA" sz="1600" b="1" dirty="0">
                          <a:solidFill>
                            <a:schemeClr val="tx1"/>
                          </a:solidFill>
                          <a:latin typeface="Sakkal Majalla" panose="02000000000000000000" pitchFamily="2" charset="-78"/>
                          <a:cs typeface="Sakkal Majalla" panose="02000000000000000000" pitchFamily="2" charset="-78"/>
                        </a:rPr>
                        <a:t>العمليات الداخلية</a:t>
                      </a:r>
                      <a:endParaRPr lang="ar-SA" sz="1600" b="1"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a:r>
                        <a:rPr lang="ar-SA" sz="1600" b="1" dirty="0">
                          <a:solidFill>
                            <a:schemeClr val="tx1"/>
                          </a:solidFill>
                          <a:latin typeface="Sakkal Majalla" panose="02000000000000000000" pitchFamily="2" charset="-78"/>
                          <a:cs typeface="Sakkal Majalla" panose="02000000000000000000" pitchFamily="2" charset="-78"/>
                        </a:rPr>
                        <a:t>3</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600" dirty="0">
                          <a:solidFill>
                            <a:schemeClr val="tx1"/>
                          </a:solidFill>
                          <a:latin typeface="Sakkal Majalla" panose="02000000000000000000" pitchFamily="2" charset="-78"/>
                          <a:cs typeface="Sakkal Majalla" panose="02000000000000000000" pitchFamily="2" charset="-78"/>
                        </a:rPr>
                        <a:t>تطوير وتفعيل النظم واللوائح الداخلية للجمعية</a:t>
                      </a:r>
                      <a:endParaRPr lang="ar-SA" sz="16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56811481"/>
                  </a:ext>
                </a:extLst>
              </a:tr>
              <a:tr h="570208">
                <a:tc row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dirty="0">
                          <a:solidFill>
                            <a:schemeClr val="tx1"/>
                          </a:solidFill>
                          <a:latin typeface="Sakkal Majalla" panose="02000000000000000000" pitchFamily="2" charset="-78"/>
                          <a:cs typeface="Sakkal Majalla" panose="02000000000000000000" pitchFamily="2" charset="-78"/>
                        </a:rPr>
                        <a:t>التعلم والنمو</a:t>
                      </a:r>
                      <a:endParaRPr lang="ar-SA" sz="1600" b="1"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a:r>
                        <a:rPr lang="ar-SA" sz="1600" b="1" dirty="0">
                          <a:solidFill>
                            <a:schemeClr val="tx1"/>
                          </a:solidFill>
                          <a:latin typeface="Sakkal Majalla" panose="02000000000000000000" pitchFamily="2" charset="-78"/>
                          <a:cs typeface="Sakkal Majalla" panose="02000000000000000000" pitchFamily="2" charset="-78"/>
                        </a:rPr>
                        <a:t>4</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600" dirty="0">
                          <a:solidFill>
                            <a:schemeClr val="tx1"/>
                          </a:solidFill>
                          <a:latin typeface="Sakkal Majalla" panose="02000000000000000000" pitchFamily="2" charset="-78"/>
                          <a:cs typeface="Sakkal Majalla" panose="02000000000000000000" pitchFamily="2" charset="-78"/>
                        </a:rPr>
                        <a:t>تطوير الأداء الإعلامي والعلاقات العامة والشراكات المجتمعية</a:t>
                      </a:r>
                      <a:endParaRPr lang="ar-SA" sz="16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25708970"/>
                  </a:ext>
                </a:extLst>
              </a:tr>
              <a:tr h="570208">
                <a:tc vMerge="1">
                  <a:txBody>
                    <a:bodyPr/>
                    <a:lstStyle/>
                    <a:p>
                      <a:pPr algn="ctr" rtl="1"/>
                      <a:endParaRPr lang="ar-SA" dirty="0">
                        <a:solidFill>
                          <a:schemeClr val="tx1"/>
                        </a:solidFill>
                        <a:cs typeface="+mn-cs"/>
                      </a:endParaRPr>
                    </a:p>
                  </a:txBody>
                  <a:tcPr/>
                </a:tc>
                <a:tc>
                  <a:txBody>
                    <a:bodyPr/>
                    <a:lstStyle/>
                    <a:p>
                      <a:pPr algn="ctr" rtl="1"/>
                      <a:r>
                        <a:rPr lang="ar-SA" sz="1600" b="1" dirty="0">
                          <a:solidFill>
                            <a:schemeClr val="tx1"/>
                          </a:solidFill>
                          <a:latin typeface="Sakkal Majalla" panose="02000000000000000000" pitchFamily="2" charset="-78"/>
                          <a:cs typeface="Sakkal Majalla" panose="02000000000000000000" pitchFamily="2" charset="-78"/>
                        </a:rPr>
                        <a:t>5</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600" dirty="0">
                          <a:solidFill>
                            <a:schemeClr val="tx1"/>
                          </a:solidFill>
                          <a:latin typeface="Sakkal Majalla" panose="02000000000000000000" pitchFamily="2" charset="-78"/>
                          <a:cs typeface="Sakkal Majalla" panose="02000000000000000000" pitchFamily="2" charset="-78"/>
                        </a:rPr>
                        <a:t>تطوير الأداء الإداري وتفعيل أدوار القيادات واستقطاب كفاءات إدارية متميزة</a:t>
                      </a:r>
                      <a:endParaRPr lang="ar-SA" sz="16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86452355"/>
                  </a:ext>
                </a:extLst>
              </a:tr>
              <a:tr h="570208">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dirty="0">
                          <a:solidFill>
                            <a:schemeClr val="tx1"/>
                          </a:solidFill>
                          <a:latin typeface="Sakkal Majalla" panose="02000000000000000000" pitchFamily="2" charset="-78"/>
                          <a:cs typeface="Sakkal Majalla" panose="02000000000000000000" pitchFamily="2" charset="-78"/>
                        </a:rPr>
                        <a:t>الجانب المالي</a:t>
                      </a:r>
                      <a:endParaRPr lang="ar-SA" sz="1600" b="1"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a:r>
                        <a:rPr lang="ar-SA" sz="1600" b="1" dirty="0">
                          <a:solidFill>
                            <a:schemeClr val="tx1"/>
                          </a:solidFill>
                          <a:latin typeface="Sakkal Majalla" panose="02000000000000000000" pitchFamily="2" charset="-78"/>
                          <a:cs typeface="Sakkal Majalla" panose="02000000000000000000" pitchFamily="2" charset="-78"/>
                        </a:rPr>
                        <a:t>6</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600" dirty="0">
                          <a:solidFill>
                            <a:schemeClr val="tx1"/>
                          </a:solidFill>
                          <a:latin typeface="Sakkal Majalla" panose="02000000000000000000" pitchFamily="2" charset="-78"/>
                          <a:cs typeface="Sakkal Majalla" panose="02000000000000000000" pitchFamily="2" charset="-78"/>
                        </a:rPr>
                        <a:t>تحقيق الاكتفاء الذاتي من الموارد المالية </a:t>
                      </a:r>
                      <a:endParaRPr lang="ar-SA" sz="16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73584498"/>
                  </a:ext>
                </a:extLst>
              </a:tr>
            </a:tbl>
          </a:graphicData>
        </a:graphic>
      </p:graphicFrame>
      <p:sp>
        <p:nvSpPr>
          <p:cNvPr id="6" name="عنصر نائب للتذييل 5">
            <a:extLst>
              <a:ext uri="{FF2B5EF4-FFF2-40B4-BE49-F238E27FC236}">
                <a16:creationId xmlns:a16="http://schemas.microsoft.com/office/drawing/2014/main" id="{9D14A0E6-432B-C564-DAF0-17E2A6F73467}"/>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7" name="عنصر نائب لرقم الشريحة 6">
            <a:extLst>
              <a:ext uri="{FF2B5EF4-FFF2-40B4-BE49-F238E27FC236}">
                <a16:creationId xmlns:a16="http://schemas.microsoft.com/office/drawing/2014/main" id="{946CA7C4-0FCA-B630-1AA5-AF320AB55359}"/>
              </a:ext>
            </a:extLst>
          </p:cNvPr>
          <p:cNvSpPr>
            <a:spLocks noGrp="1"/>
          </p:cNvSpPr>
          <p:nvPr>
            <p:ph type="sldNum" sz="quarter" idx="12"/>
          </p:nvPr>
        </p:nvSpPr>
        <p:spPr/>
        <p:txBody>
          <a:bodyPr/>
          <a:lstStyle/>
          <a:p>
            <a:fld id="{501ED04E-D395-4889-B0AB-32BA2BD69EE6}" type="slidenum">
              <a:rPr lang="ar-SA" smtClean="0"/>
              <a:t>37</a:t>
            </a:fld>
            <a:endParaRPr lang="ar-SA"/>
          </a:p>
        </p:txBody>
      </p:sp>
    </p:spTree>
    <p:extLst>
      <p:ext uri="{BB962C8B-B14F-4D97-AF65-F5344CB8AC3E}">
        <p14:creationId xmlns:p14="http://schemas.microsoft.com/office/powerpoint/2010/main" val="7178589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5093937" y="667430"/>
            <a:ext cx="2441448" cy="377026"/>
          </a:xfrm>
          <a:prstGeom prst="rect">
            <a:avLst/>
          </a:prstGeom>
        </p:spPr>
        <p:txBody>
          <a:bodyPr wrap="square">
            <a:spAutoFit/>
          </a:bodyPr>
          <a:lstStyle/>
          <a:p>
            <a:pPr algn="ctr" defTabSz="914400" rtl="1">
              <a:lnSpc>
                <a:spcPct val="90000"/>
              </a:lnSpc>
              <a:spcBef>
                <a:spcPct val="0"/>
              </a:spcBef>
            </a:pP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الأهداف الفرعية</a:t>
            </a:r>
          </a:p>
        </p:txBody>
      </p:sp>
      <p:graphicFrame>
        <p:nvGraphicFramePr>
          <p:cNvPr id="2" name="جدول 2">
            <a:extLst>
              <a:ext uri="{FF2B5EF4-FFF2-40B4-BE49-F238E27FC236}">
                <a16:creationId xmlns:a16="http://schemas.microsoft.com/office/drawing/2014/main" id="{6EC79704-A2AD-4750-B444-9A247E343DC4}"/>
              </a:ext>
            </a:extLst>
          </p:cNvPr>
          <p:cNvGraphicFramePr>
            <a:graphicFrameLocks noGrp="1"/>
          </p:cNvGraphicFramePr>
          <p:nvPr>
            <p:extLst>
              <p:ext uri="{D42A27DB-BD31-4B8C-83A1-F6EECF244321}">
                <p14:modId xmlns:p14="http://schemas.microsoft.com/office/powerpoint/2010/main" val="3049264736"/>
              </p:ext>
            </p:extLst>
          </p:nvPr>
        </p:nvGraphicFramePr>
        <p:xfrm>
          <a:off x="1704208" y="1296433"/>
          <a:ext cx="8982366" cy="5025797"/>
        </p:xfrm>
        <a:graphic>
          <a:graphicData uri="http://schemas.openxmlformats.org/drawingml/2006/table">
            <a:tbl>
              <a:tblPr rtl="1" firstRow="1" bandRow="1">
                <a:tableStyleId>{5C22544A-7EE6-4342-B048-85BDC9FD1C3A}</a:tableStyleId>
              </a:tblPr>
              <a:tblGrid>
                <a:gridCol w="3680693">
                  <a:extLst>
                    <a:ext uri="{9D8B030D-6E8A-4147-A177-3AD203B41FA5}">
                      <a16:colId xmlns:a16="http://schemas.microsoft.com/office/drawing/2014/main" val="3742188680"/>
                    </a:ext>
                  </a:extLst>
                </a:gridCol>
                <a:gridCol w="5301673">
                  <a:extLst>
                    <a:ext uri="{9D8B030D-6E8A-4147-A177-3AD203B41FA5}">
                      <a16:colId xmlns:a16="http://schemas.microsoft.com/office/drawing/2014/main" val="2761300757"/>
                    </a:ext>
                  </a:extLst>
                </a:gridCol>
              </a:tblGrid>
              <a:tr h="37084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1" u="none" kern="1200" dirty="0">
                          <a:solidFill>
                            <a:schemeClr val="bg1"/>
                          </a:solidFill>
                          <a:latin typeface="Sakkal Majalla" panose="02000000000000000000" pitchFamily="2" charset="-78"/>
                          <a:cs typeface="Sakkal Majalla" panose="02000000000000000000" pitchFamily="2" charset="-78"/>
                        </a:rPr>
                        <a:t>الهدف الاستراتيجي</a:t>
                      </a:r>
                      <a:endParaRPr lang="ar-SA" sz="18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1" u="none" kern="1200" dirty="0">
                          <a:solidFill>
                            <a:schemeClr val="bg1"/>
                          </a:solidFill>
                          <a:latin typeface="Sakkal Majalla" panose="02000000000000000000" pitchFamily="2" charset="-78"/>
                          <a:cs typeface="Sakkal Majalla" panose="02000000000000000000" pitchFamily="2" charset="-78"/>
                        </a:rPr>
                        <a:t>الأهداف الفرعية</a:t>
                      </a:r>
                      <a:endParaRPr lang="ar-SA" sz="18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extLst>
                  <a:ext uri="{0D108BD9-81ED-4DB2-BD59-A6C34878D82A}">
                    <a16:rowId xmlns:a16="http://schemas.microsoft.com/office/drawing/2014/main" val="1388218426"/>
                  </a:ext>
                </a:extLst>
              </a:tr>
              <a:tr h="1213887">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1" u="none" kern="1200" baseline="0" dirty="0">
                          <a:solidFill>
                            <a:schemeClr val="accent1">
                              <a:lumMod val="50000"/>
                            </a:schemeClr>
                          </a:solidFill>
                          <a:latin typeface="Sakkal Majalla" panose="02000000000000000000" pitchFamily="2" charset="-78"/>
                          <a:cs typeface="Sakkal Majalla" panose="02000000000000000000" pitchFamily="2" charset="-78"/>
                        </a:rPr>
                        <a:t>الهدف الاستراتيجي (1)</a:t>
                      </a:r>
                    </a:p>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0" u="none" dirty="0">
                          <a:solidFill>
                            <a:schemeClr val="tx1"/>
                          </a:solidFill>
                          <a:latin typeface="Sakkal Majalla" panose="02000000000000000000" pitchFamily="2" charset="-78"/>
                          <a:cs typeface="Sakkal Majalla" panose="02000000000000000000" pitchFamily="2" charset="-78"/>
                        </a:rPr>
                        <a:t>دعم الأفراد والأسر الأشد حاجة لتحقيق التكافل الاجتماعي</a:t>
                      </a:r>
                      <a:endParaRPr lang="ar-SA" sz="1600" b="0" u="none"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lvl="0" algn="r" defTabSz="914400" rtl="1">
                        <a:lnSpc>
                          <a:spcPct val="150000"/>
                        </a:lnSpc>
                        <a:defRPr/>
                      </a:pPr>
                      <a:r>
                        <a:rPr lang="ar-SA" sz="1600" b="0" u="none" dirty="0">
                          <a:solidFill>
                            <a:schemeClr val="tx1"/>
                          </a:solidFill>
                          <a:latin typeface="Sakkal Majalla" panose="02000000000000000000" pitchFamily="2" charset="-78"/>
                          <a:cs typeface="Sakkal Majalla" panose="02000000000000000000" pitchFamily="2" charset="-78"/>
                        </a:rPr>
                        <a:t>1- تعزيز وتطوير برامج ومشاريع دعم الأفراد</a:t>
                      </a:r>
                    </a:p>
                    <a:p>
                      <a:pPr lvl="0" algn="r" defTabSz="914400" rtl="1">
                        <a:lnSpc>
                          <a:spcPct val="150000"/>
                        </a:lnSpc>
                        <a:defRPr/>
                      </a:pPr>
                      <a:r>
                        <a:rPr lang="ar-SA" sz="1600" b="0" u="none" dirty="0">
                          <a:solidFill>
                            <a:schemeClr val="tx1"/>
                          </a:solidFill>
                          <a:latin typeface="Sakkal Majalla" panose="02000000000000000000" pitchFamily="2" charset="-78"/>
                          <a:cs typeface="Sakkal Majalla" panose="02000000000000000000" pitchFamily="2" charset="-78"/>
                        </a:rPr>
                        <a:t>2-</a:t>
                      </a:r>
                      <a:r>
                        <a:rPr lang="ar-SA" sz="1600" b="0" u="none" baseline="0" dirty="0">
                          <a:solidFill>
                            <a:schemeClr val="tx1"/>
                          </a:solidFill>
                          <a:latin typeface="Sakkal Majalla" panose="02000000000000000000" pitchFamily="2" charset="-78"/>
                          <a:cs typeface="Sakkal Majalla" panose="02000000000000000000" pitchFamily="2" charset="-78"/>
                        </a:rPr>
                        <a:t> تسهيل حصول المستفيدين على الدعم</a:t>
                      </a:r>
                      <a:endParaRPr lang="ar-SA" sz="1600" b="0" u="none" dirty="0">
                        <a:solidFill>
                          <a:schemeClr val="tx1"/>
                        </a:solidFill>
                        <a:latin typeface="Sakkal Majalla" panose="02000000000000000000" pitchFamily="2" charset="-78"/>
                        <a:cs typeface="Sakkal Majalla" panose="02000000000000000000" pitchFamily="2" charset="-78"/>
                      </a:endParaRPr>
                    </a:p>
                    <a:p>
                      <a:pPr lvl="0" algn="r" defTabSz="914400" rtl="1">
                        <a:lnSpc>
                          <a:spcPct val="150000"/>
                        </a:lnSpc>
                        <a:defRPr/>
                      </a:pPr>
                      <a:r>
                        <a:rPr lang="ar-SA" sz="1600" b="0" u="none" dirty="0">
                          <a:solidFill>
                            <a:schemeClr val="tx1"/>
                          </a:solidFill>
                          <a:latin typeface="Sakkal Majalla" panose="02000000000000000000" pitchFamily="2" charset="-78"/>
                          <a:cs typeface="Sakkal Majalla" panose="02000000000000000000" pitchFamily="2" charset="-78"/>
                        </a:rPr>
                        <a:t>3- تطوير منظومة دعم الأسر</a:t>
                      </a:r>
                      <a:endParaRPr lang="ar-SA" sz="1600" b="0" u="none"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tc>
                <a:extLst>
                  <a:ext uri="{0D108BD9-81ED-4DB2-BD59-A6C34878D82A}">
                    <a16:rowId xmlns:a16="http://schemas.microsoft.com/office/drawing/2014/main" val="62686928"/>
                  </a:ext>
                </a:extLst>
              </a:tr>
              <a:tr h="155131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1" u="none" kern="1200" baseline="0" dirty="0">
                          <a:solidFill>
                            <a:schemeClr val="accent1">
                              <a:lumMod val="50000"/>
                            </a:schemeClr>
                          </a:solidFill>
                          <a:latin typeface="Sakkal Majalla" panose="02000000000000000000" pitchFamily="2" charset="-78"/>
                          <a:ea typeface="+mn-ea"/>
                          <a:cs typeface="Sakkal Majalla" panose="02000000000000000000" pitchFamily="2" charset="-78"/>
                        </a:rPr>
                        <a:t>الهدف الاستراتيجي (2)</a:t>
                      </a:r>
                    </a:p>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dirty="0">
                          <a:solidFill>
                            <a:schemeClr val="tx1"/>
                          </a:solidFill>
                          <a:latin typeface="Sakkal Majalla" panose="02000000000000000000" pitchFamily="2" charset="-78"/>
                          <a:cs typeface="Sakkal Majalla" panose="02000000000000000000" pitchFamily="2" charset="-78"/>
                        </a:rPr>
                        <a:t>تعزيز برامج التنمية المستدامة للفئات المحتاجة</a:t>
                      </a:r>
                      <a:endParaRPr lang="ar-SA" sz="16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lvl="0" algn="r" defTabSz="914400" rtl="1">
                        <a:lnSpc>
                          <a:spcPct val="150000"/>
                        </a:lnSpc>
                        <a:defRPr/>
                      </a:pPr>
                      <a:r>
                        <a:rPr lang="ar-SA" sz="1600" b="0" u="none" dirty="0">
                          <a:solidFill>
                            <a:schemeClr val="tx1"/>
                          </a:solidFill>
                          <a:latin typeface="Sakkal Majalla" panose="02000000000000000000" pitchFamily="2" charset="-78"/>
                          <a:cs typeface="Sakkal Majalla" panose="02000000000000000000" pitchFamily="2" charset="-78"/>
                        </a:rPr>
                        <a:t>1- برنامج تمكين المرأة</a:t>
                      </a:r>
                    </a:p>
                    <a:p>
                      <a:pPr lvl="0" algn="r" defTabSz="914400" rtl="1">
                        <a:lnSpc>
                          <a:spcPct val="150000"/>
                        </a:lnSpc>
                        <a:defRPr/>
                      </a:pPr>
                      <a:r>
                        <a:rPr lang="ar-SA" sz="1600" b="0" u="none" dirty="0">
                          <a:solidFill>
                            <a:schemeClr val="tx1"/>
                          </a:solidFill>
                          <a:latin typeface="Sakkal Majalla" panose="02000000000000000000" pitchFamily="2" charset="-78"/>
                          <a:cs typeface="Sakkal Majalla" panose="02000000000000000000" pitchFamily="2" charset="-78"/>
                        </a:rPr>
                        <a:t>2- برنامج دعم الأسر المنتجة</a:t>
                      </a:r>
                    </a:p>
                    <a:p>
                      <a:pPr lvl="0" algn="r" defTabSz="914400" rtl="1">
                        <a:lnSpc>
                          <a:spcPct val="150000"/>
                        </a:lnSpc>
                        <a:defRPr/>
                      </a:pPr>
                      <a:r>
                        <a:rPr lang="ar-SA" sz="1600" b="0" u="none" dirty="0">
                          <a:solidFill>
                            <a:schemeClr val="tx1"/>
                          </a:solidFill>
                          <a:latin typeface="Sakkal Majalla" panose="02000000000000000000" pitchFamily="2" charset="-78"/>
                          <a:cs typeface="Sakkal Majalla" panose="02000000000000000000" pitchFamily="2" charset="-78"/>
                        </a:rPr>
                        <a:t>3- تدريب وتأهيل المستفيدين لسوق العمل</a:t>
                      </a:r>
                    </a:p>
                    <a:p>
                      <a:pPr lvl="0" algn="r" defTabSz="914400" rtl="1">
                        <a:lnSpc>
                          <a:spcPct val="150000"/>
                        </a:lnSpc>
                        <a:defRPr/>
                      </a:pPr>
                      <a:r>
                        <a:rPr lang="ar-SA" sz="1600" b="0" u="none" dirty="0">
                          <a:solidFill>
                            <a:schemeClr val="tx1"/>
                          </a:solidFill>
                          <a:latin typeface="Sakkal Majalla" panose="02000000000000000000" pitchFamily="2" charset="-78"/>
                          <a:cs typeface="Sakkal Majalla" panose="02000000000000000000" pitchFamily="2" charset="-78"/>
                        </a:rPr>
                        <a:t>4- تشجيع ودعم المشاريع التنموية للمستفيدين</a:t>
                      </a:r>
                      <a:endParaRPr lang="ar-SA" sz="1600" b="0" u="none"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tc>
                <a:extLst>
                  <a:ext uri="{0D108BD9-81ED-4DB2-BD59-A6C34878D82A}">
                    <a16:rowId xmlns:a16="http://schemas.microsoft.com/office/drawing/2014/main" val="664979418"/>
                  </a:ext>
                </a:extLst>
              </a:tr>
              <a:tr h="37084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1" u="none" kern="1200" baseline="0" dirty="0">
                          <a:solidFill>
                            <a:schemeClr val="accent1">
                              <a:lumMod val="50000"/>
                            </a:schemeClr>
                          </a:solidFill>
                          <a:latin typeface="Sakkal Majalla" panose="02000000000000000000" pitchFamily="2" charset="-78"/>
                          <a:ea typeface="+mn-ea"/>
                          <a:cs typeface="Sakkal Majalla" panose="02000000000000000000" pitchFamily="2" charset="-78"/>
                        </a:rPr>
                        <a:t>الهدف الاستراتيجي (3)</a:t>
                      </a:r>
                    </a:p>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dirty="0">
                          <a:solidFill>
                            <a:schemeClr val="tx1"/>
                          </a:solidFill>
                          <a:latin typeface="Sakkal Majalla" panose="02000000000000000000" pitchFamily="2" charset="-78"/>
                          <a:cs typeface="Sakkal Majalla" panose="02000000000000000000" pitchFamily="2" charset="-78"/>
                        </a:rPr>
                        <a:t>تطوير وتفعيل النظم واللوائح الداخلية للجمعية</a:t>
                      </a:r>
                      <a:endParaRPr lang="ar-SA" sz="16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lvl="0" algn="r" defTabSz="914400" rtl="1">
                        <a:lnSpc>
                          <a:spcPct val="150000"/>
                        </a:lnSpc>
                        <a:defRPr/>
                      </a:pPr>
                      <a:r>
                        <a:rPr lang="ar-SA" sz="1600" b="0" u="none" dirty="0">
                          <a:solidFill>
                            <a:schemeClr val="tx1"/>
                          </a:solidFill>
                          <a:latin typeface="Sakkal Majalla" panose="02000000000000000000" pitchFamily="2" charset="-78"/>
                          <a:cs typeface="Sakkal Majalla" panose="02000000000000000000" pitchFamily="2" charset="-78"/>
                        </a:rPr>
                        <a:t>1- مراجعة وتقويم الخطة الاستراتيجية وبناء الخطط التشغيلية</a:t>
                      </a:r>
                    </a:p>
                    <a:p>
                      <a:pPr lvl="0" algn="r" defTabSz="914400" rtl="1">
                        <a:lnSpc>
                          <a:spcPct val="150000"/>
                        </a:lnSpc>
                        <a:defRPr/>
                      </a:pPr>
                      <a:r>
                        <a:rPr lang="ar-SA" sz="1600" b="0" u="none" dirty="0">
                          <a:solidFill>
                            <a:schemeClr val="tx1"/>
                          </a:solidFill>
                          <a:latin typeface="Sakkal Majalla" panose="02000000000000000000" pitchFamily="2" charset="-78"/>
                          <a:cs typeface="Sakkal Majalla" panose="02000000000000000000" pitchFamily="2" charset="-78"/>
                        </a:rPr>
                        <a:t>2- بناء الأنظمة واللوائح والمنهجيات</a:t>
                      </a:r>
                    </a:p>
                    <a:p>
                      <a:pPr lvl="0" algn="r" defTabSz="914400" rtl="1">
                        <a:lnSpc>
                          <a:spcPct val="150000"/>
                        </a:lnSpc>
                        <a:defRPr/>
                      </a:pPr>
                      <a:r>
                        <a:rPr lang="ar-SA" sz="1600" b="0" u="none" dirty="0">
                          <a:solidFill>
                            <a:schemeClr val="tx1"/>
                          </a:solidFill>
                          <a:latin typeface="Sakkal Majalla" panose="02000000000000000000" pitchFamily="2" charset="-78"/>
                          <a:cs typeface="Sakkal Majalla" panose="02000000000000000000" pitchFamily="2" charset="-78"/>
                        </a:rPr>
                        <a:t>3- إعداد الدليل الإجرائي</a:t>
                      </a:r>
                    </a:p>
                    <a:p>
                      <a:pPr lvl="0" algn="r" defTabSz="914400" rtl="1">
                        <a:lnSpc>
                          <a:spcPct val="150000"/>
                        </a:lnSpc>
                        <a:defRPr/>
                      </a:pPr>
                      <a:r>
                        <a:rPr lang="ar-SA" sz="1600" b="0" u="none" dirty="0">
                          <a:solidFill>
                            <a:schemeClr val="tx1"/>
                          </a:solidFill>
                          <a:latin typeface="Sakkal Majalla" panose="02000000000000000000" pitchFamily="2" charset="-78"/>
                          <a:cs typeface="Sakkal Majalla" panose="02000000000000000000" pitchFamily="2" charset="-78"/>
                        </a:rPr>
                        <a:t>4- تطوير وتحديث الأنظمة واللوائح</a:t>
                      </a:r>
                    </a:p>
                    <a:p>
                      <a:pPr lvl="0" algn="r" defTabSz="914400" rtl="1">
                        <a:lnSpc>
                          <a:spcPct val="150000"/>
                        </a:lnSpc>
                        <a:defRPr/>
                      </a:pPr>
                      <a:r>
                        <a:rPr lang="ar-SA" sz="1600" b="0" u="none" dirty="0">
                          <a:solidFill>
                            <a:schemeClr val="tx1"/>
                          </a:solidFill>
                          <a:latin typeface="Sakkal Majalla" panose="02000000000000000000" pitchFamily="2" charset="-78"/>
                          <a:cs typeface="Sakkal Majalla" panose="02000000000000000000" pitchFamily="2" charset="-78"/>
                        </a:rPr>
                        <a:t>5- الحصول على شهادة الأيزو</a:t>
                      </a:r>
                      <a:endParaRPr lang="ar-SA" sz="1600" b="0" u="none"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tc>
                <a:extLst>
                  <a:ext uri="{0D108BD9-81ED-4DB2-BD59-A6C34878D82A}">
                    <a16:rowId xmlns:a16="http://schemas.microsoft.com/office/drawing/2014/main" val="1585033712"/>
                  </a:ext>
                </a:extLst>
              </a:tr>
            </a:tbl>
          </a:graphicData>
        </a:graphic>
      </p:graphicFrame>
      <p:sp>
        <p:nvSpPr>
          <p:cNvPr id="6" name="عنصر نائب للتذييل 5">
            <a:extLst>
              <a:ext uri="{FF2B5EF4-FFF2-40B4-BE49-F238E27FC236}">
                <a16:creationId xmlns:a16="http://schemas.microsoft.com/office/drawing/2014/main" id="{B76E9083-B201-2435-974C-5AEA18FBED22}"/>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7" name="عنصر نائب لرقم الشريحة 6">
            <a:extLst>
              <a:ext uri="{FF2B5EF4-FFF2-40B4-BE49-F238E27FC236}">
                <a16:creationId xmlns:a16="http://schemas.microsoft.com/office/drawing/2014/main" id="{296D3217-A354-D364-7FA6-155924EE91C7}"/>
              </a:ext>
            </a:extLst>
          </p:cNvPr>
          <p:cNvSpPr>
            <a:spLocks noGrp="1"/>
          </p:cNvSpPr>
          <p:nvPr>
            <p:ph type="sldNum" sz="quarter" idx="12"/>
          </p:nvPr>
        </p:nvSpPr>
        <p:spPr/>
        <p:txBody>
          <a:bodyPr/>
          <a:lstStyle/>
          <a:p>
            <a:fld id="{501ED04E-D395-4889-B0AB-32BA2BD69EE6}" type="slidenum">
              <a:rPr lang="ar-SA" smtClean="0"/>
              <a:t>38</a:t>
            </a:fld>
            <a:endParaRPr lang="ar-SA"/>
          </a:p>
        </p:txBody>
      </p:sp>
    </p:spTree>
    <p:extLst>
      <p:ext uri="{BB962C8B-B14F-4D97-AF65-F5344CB8AC3E}">
        <p14:creationId xmlns:p14="http://schemas.microsoft.com/office/powerpoint/2010/main" val="7445187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2">
            <a:extLst>
              <a:ext uri="{FF2B5EF4-FFF2-40B4-BE49-F238E27FC236}">
                <a16:creationId xmlns:a16="http://schemas.microsoft.com/office/drawing/2014/main" id="{6EC79704-A2AD-4750-B444-9A247E343DC4}"/>
              </a:ext>
            </a:extLst>
          </p:cNvPr>
          <p:cNvGraphicFramePr>
            <a:graphicFrameLocks noGrp="1"/>
          </p:cNvGraphicFramePr>
          <p:nvPr>
            <p:extLst>
              <p:ext uri="{D42A27DB-BD31-4B8C-83A1-F6EECF244321}">
                <p14:modId xmlns:p14="http://schemas.microsoft.com/office/powerpoint/2010/main" val="2799176034"/>
              </p:ext>
            </p:extLst>
          </p:nvPr>
        </p:nvGraphicFramePr>
        <p:xfrm>
          <a:off x="1604817" y="992105"/>
          <a:ext cx="8982366" cy="4950585"/>
        </p:xfrm>
        <a:graphic>
          <a:graphicData uri="http://schemas.openxmlformats.org/drawingml/2006/table">
            <a:tbl>
              <a:tblPr rtl="1" firstRow="1" bandRow="1">
                <a:tableStyleId>{5C22544A-7EE6-4342-B048-85BDC9FD1C3A}</a:tableStyleId>
              </a:tblPr>
              <a:tblGrid>
                <a:gridCol w="3680693">
                  <a:extLst>
                    <a:ext uri="{9D8B030D-6E8A-4147-A177-3AD203B41FA5}">
                      <a16:colId xmlns:a16="http://schemas.microsoft.com/office/drawing/2014/main" val="3742188680"/>
                    </a:ext>
                  </a:extLst>
                </a:gridCol>
                <a:gridCol w="5301673">
                  <a:extLst>
                    <a:ext uri="{9D8B030D-6E8A-4147-A177-3AD203B41FA5}">
                      <a16:colId xmlns:a16="http://schemas.microsoft.com/office/drawing/2014/main" val="2761300757"/>
                    </a:ext>
                  </a:extLst>
                </a:gridCol>
              </a:tblGrid>
              <a:tr h="309095">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1" u="none" kern="1200" dirty="0">
                          <a:solidFill>
                            <a:schemeClr val="bg1"/>
                          </a:solidFill>
                          <a:latin typeface="Sakkal Majalla" panose="02000000000000000000" pitchFamily="2" charset="-78"/>
                          <a:cs typeface="Sakkal Majalla" panose="02000000000000000000" pitchFamily="2" charset="-78"/>
                        </a:rPr>
                        <a:t>الهدف الاستراتيجي</a:t>
                      </a:r>
                      <a:endParaRPr lang="ar-SA" sz="18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1" u="none" kern="1200" dirty="0">
                          <a:solidFill>
                            <a:schemeClr val="bg1"/>
                          </a:solidFill>
                          <a:latin typeface="Sakkal Majalla" panose="02000000000000000000" pitchFamily="2" charset="-78"/>
                          <a:cs typeface="Sakkal Majalla" panose="02000000000000000000" pitchFamily="2" charset="-78"/>
                        </a:rPr>
                        <a:t>الأهداف الفرعية</a:t>
                      </a:r>
                      <a:endParaRPr lang="ar-SA" sz="18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extLst>
                  <a:ext uri="{0D108BD9-81ED-4DB2-BD59-A6C34878D82A}">
                    <a16:rowId xmlns:a16="http://schemas.microsoft.com/office/drawing/2014/main" val="1388218426"/>
                  </a:ext>
                </a:extLst>
              </a:tr>
              <a:tr h="145676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1" u="none" baseline="0" dirty="0">
                          <a:solidFill>
                            <a:schemeClr val="accent1">
                              <a:lumMod val="50000"/>
                            </a:schemeClr>
                          </a:solidFill>
                          <a:latin typeface="Sakkal Majalla" panose="02000000000000000000" pitchFamily="2" charset="-78"/>
                          <a:cs typeface="Sakkal Majalla" panose="02000000000000000000" pitchFamily="2" charset="-78"/>
                        </a:rPr>
                        <a:t>الهدف الاستراتيجي (4)</a:t>
                      </a:r>
                    </a:p>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dirty="0">
                          <a:solidFill>
                            <a:schemeClr val="tx1"/>
                          </a:solidFill>
                          <a:latin typeface="Sakkal Majalla" panose="02000000000000000000" pitchFamily="2" charset="-78"/>
                          <a:cs typeface="Sakkal Majalla" panose="02000000000000000000" pitchFamily="2" charset="-78"/>
                        </a:rPr>
                        <a:t>تطوير الأداء الإعلامي والعلاقات العامة والشراكات المجتمعية</a:t>
                      </a:r>
                    </a:p>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b="0" u="none" dirty="0">
                        <a:solidFill>
                          <a:schemeClr val="accent6">
                            <a:lumMod val="75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lvl="0" algn="r" defTabSz="914400" rtl="1">
                        <a:lnSpc>
                          <a:spcPct val="100000"/>
                        </a:lnSpc>
                        <a:defRPr/>
                      </a:pPr>
                      <a:r>
                        <a:rPr lang="ar-SA" sz="1600" b="0" u="none" dirty="0">
                          <a:solidFill>
                            <a:schemeClr val="tx1"/>
                          </a:solidFill>
                          <a:latin typeface="Sakkal Majalla" panose="02000000000000000000" pitchFamily="2" charset="-78"/>
                          <a:cs typeface="Sakkal Majalla" panose="02000000000000000000" pitchFamily="2" charset="-78"/>
                        </a:rPr>
                        <a:t>1- </a:t>
                      </a:r>
                      <a:r>
                        <a:rPr lang="ar-SA" sz="1600" kern="1200" dirty="0">
                          <a:solidFill>
                            <a:schemeClr val="tx1"/>
                          </a:solidFill>
                          <a:latin typeface="Sakkal Majalla" panose="02000000000000000000" pitchFamily="2" charset="-78"/>
                          <a:cs typeface="Sakkal Majalla" panose="02000000000000000000" pitchFamily="2" charset="-78"/>
                        </a:rPr>
                        <a:t>تنويع وتطوير البرامج والأنشطة الإعلامية</a:t>
                      </a:r>
                    </a:p>
                    <a:p>
                      <a:pPr lvl="0" algn="r" defTabSz="914400" rtl="1">
                        <a:lnSpc>
                          <a:spcPct val="100000"/>
                        </a:lnSpc>
                        <a:defRPr/>
                      </a:pPr>
                      <a:r>
                        <a:rPr lang="ar-SA" sz="1600" b="0" u="none" dirty="0">
                          <a:solidFill>
                            <a:schemeClr val="tx1"/>
                          </a:solidFill>
                          <a:latin typeface="Sakkal Majalla" panose="02000000000000000000" pitchFamily="2" charset="-78"/>
                          <a:cs typeface="Sakkal Majalla" panose="02000000000000000000" pitchFamily="2" charset="-78"/>
                        </a:rPr>
                        <a:t>2- المشاركة الفاعلة في وسائل الإعلام ووسائل التواصل الاجتماعي</a:t>
                      </a:r>
                    </a:p>
                    <a:p>
                      <a:pPr lvl="0" algn="r" defTabSz="914400" rtl="1">
                        <a:lnSpc>
                          <a:spcPct val="100000"/>
                        </a:lnSpc>
                        <a:defRPr/>
                      </a:pPr>
                      <a:r>
                        <a:rPr lang="ar-SA" sz="1600" b="0" u="none" dirty="0">
                          <a:solidFill>
                            <a:schemeClr val="tx1"/>
                          </a:solidFill>
                          <a:latin typeface="Sakkal Majalla" panose="02000000000000000000" pitchFamily="2" charset="-78"/>
                          <a:cs typeface="Sakkal Majalla" panose="02000000000000000000" pitchFamily="2" charset="-78"/>
                        </a:rPr>
                        <a:t>3- تفعيل برامج التواصل الداخلي والخارجي </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600" b="0" u="none" dirty="0">
                          <a:solidFill>
                            <a:schemeClr val="tx1"/>
                          </a:solidFill>
                          <a:latin typeface="Sakkal Majalla" panose="02000000000000000000" pitchFamily="2" charset="-78"/>
                          <a:cs typeface="Sakkal Majalla" panose="02000000000000000000" pitchFamily="2" charset="-78"/>
                        </a:rPr>
                        <a:t>4- </a:t>
                      </a:r>
                      <a:r>
                        <a:rPr lang="ar-SA" sz="1600" b="0" u="none" kern="1200" dirty="0">
                          <a:solidFill>
                            <a:schemeClr val="tx1"/>
                          </a:solidFill>
                          <a:latin typeface="Sakkal Majalla" panose="02000000000000000000" pitchFamily="2" charset="-78"/>
                          <a:cs typeface="Sakkal Majalla" panose="02000000000000000000" pitchFamily="2" charset="-78"/>
                        </a:rPr>
                        <a:t>تفعيل الحملات التسويقية وابتكار منتجات تسويقية جديدة</a:t>
                      </a:r>
                    </a:p>
                    <a:p>
                      <a:pPr lvl="0" algn="r" defTabSz="914400" rtl="1">
                        <a:lnSpc>
                          <a:spcPct val="100000"/>
                        </a:lnSpc>
                        <a:defRPr/>
                      </a:pPr>
                      <a:r>
                        <a:rPr lang="ar-SA" sz="1600" b="0" u="none" kern="1200" dirty="0">
                          <a:solidFill>
                            <a:schemeClr val="tx1"/>
                          </a:solidFill>
                          <a:latin typeface="Sakkal Majalla" panose="02000000000000000000" pitchFamily="2" charset="-78"/>
                          <a:cs typeface="Sakkal Majalla" panose="02000000000000000000" pitchFamily="2" charset="-78"/>
                        </a:rPr>
                        <a:t>5- تعزيز وتطوير الشراكات مع كافة القطاعات</a:t>
                      </a:r>
                      <a:endParaRPr lang="ar-SA" sz="1600" b="0" u="none"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tc>
                <a:extLst>
                  <a:ext uri="{0D108BD9-81ED-4DB2-BD59-A6C34878D82A}">
                    <a16:rowId xmlns:a16="http://schemas.microsoft.com/office/drawing/2014/main" val="62686928"/>
                  </a:ext>
                </a:extLst>
              </a:tr>
              <a:tr h="1446663">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1" u="none" kern="1200" baseline="0" dirty="0">
                          <a:solidFill>
                            <a:schemeClr val="accent1">
                              <a:lumMod val="50000"/>
                            </a:schemeClr>
                          </a:solidFill>
                          <a:latin typeface="Sakkal Majalla" panose="02000000000000000000" pitchFamily="2" charset="-78"/>
                          <a:ea typeface="+mn-ea"/>
                          <a:cs typeface="Sakkal Majalla" panose="02000000000000000000" pitchFamily="2" charset="-78"/>
                        </a:rPr>
                        <a:t>الهدف الاستراتيجي (5)</a:t>
                      </a:r>
                    </a:p>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dirty="0">
                          <a:solidFill>
                            <a:schemeClr val="tx1"/>
                          </a:solidFill>
                          <a:latin typeface="Sakkal Majalla" panose="02000000000000000000" pitchFamily="2" charset="-78"/>
                          <a:cs typeface="Sakkal Majalla" panose="02000000000000000000" pitchFamily="2" charset="-78"/>
                        </a:rPr>
                        <a:t>تطوير الأداء الإداري وتفعيل أدوار القيادات واستقطاب كفاءات إدارية متميزة</a:t>
                      </a:r>
                    </a:p>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b="0" u="none" dirty="0">
                        <a:solidFill>
                          <a:schemeClr val="accent6">
                            <a:lumMod val="75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lvl="0" algn="r" defTabSz="914400" rtl="1">
                        <a:lnSpc>
                          <a:spcPct val="100000"/>
                        </a:lnSpc>
                        <a:defRPr/>
                      </a:pPr>
                      <a:r>
                        <a:rPr lang="ar-SA" sz="1600" b="0" u="none" dirty="0">
                          <a:solidFill>
                            <a:schemeClr val="tx1"/>
                          </a:solidFill>
                          <a:latin typeface="Sakkal Majalla" panose="02000000000000000000" pitchFamily="2" charset="-78"/>
                          <a:cs typeface="Sakkal Majalla" panose="02000000000000000000" pitchFamily="2" charset="-78"/>
                        </a:rPr>
                        <a:t>1- تكثيف الدورات التدريبة والتطويرية للعاملين</a:t>
                      </a:r>
                    </a:p>
                    <a:p>
                      <a:pPr lvl="0" algn="r" defTabSz="914400" rtl="1">
                        <a:lnSpc>
                          <a:spcPct val="100000"/>
                        </a:lnSpc>
                        <a:defRPr/>
                      </a:pPr>
                      <a:r>
                        <a:rPr lang="ar-SA" sz="1600" b="0" u="none" dirty="0">
                          <a:solidFill>
                            <a:schemeClr val="tx1"/>
                          </a:solidFill>
                          <a:latin typeface="Sakkal Majalla" panose="02000000000000000000" pitchFamily="2" charset="-78"/>
                          <a:cs typeface="Sakkal Majalla" panose="02000000000000000000" pitchFamily="2" charset="-78"/>
                        </a:rPr>
                        <a:t>2- استقطاب الكوادر والكفاءات الإدارية</a:t>
                      </a:r>
                    </a:p>
                    <a:p>
                      <a:pPr lvl="0" algn="r" defTabSz="914400" rtl="1">
                        <a:lnSpc>
                          <a:spcPct val="100000"/>
                        </a:lnSpc>
                        <a:defRPr/>
                      </a:pPr>
                      <a:r>
                        <a:rPr lang="ar-SA" sz="1600" b="0" u="none" dirty="0">
                          <a:solidFill>
                            <a:schemeClr val="tx1"/>
                          </a:solidFill>
                          <a:latin typeface="Sakkal Majalla" panose="02000000000000000000" pitchFamily="2" charset="-78"/>
                          <a:cs typeface="Sakkal Majalla" panose="02000000000000000000" pitchFamily="2" charset="-78"/>
                        </a:rPr>
                        <a:t>3- دارسة الاحتياج التدريبي</a:t>
                      </a:r>
                    </a:p>
                    <a:p>
                      <a:pPr lvl="0" algn="r" defTabSz="914400" rtl="1">
                        <a:lnSpc>
                          <a:spcPct val="100000"/>
                        </a:lnSpc>
                        <a:defRPr/>
                      </a:pPr>
                      <a:r>
                        <a:rPr lang="ar-SA" sz="1600" b="0" u="none" dirty="0">
                          <a:solidFill>
                            <a:schemeClr val="tx1"/>
                          </a:solidFill>
                          <a:latin typeface="Sakkal Majalla" panose="02000000000000000000" pitchFamily="2" charset="-78"/>
                          <a:cs typeface="Sakkal Majalla" panose="02000000000000000000" pitchFamily="2" charset="-78"/>
                        </a:rPr>
                        <a:t>4- رفع مستوى الرضا الوظيفي للعاملين</a:t>
                      </a:r>
                    </a:p>
                    <a:p>
                      <a:pPr lvl="0" algn="r" defTabSz="914400" rtl="1">
                        <a:lnSpc>
                          <a:spcPct val="100000"/>
                        </a:lnSpc>
                        <a:defRPr/>
                      </a:pPr>
                      <a:r>
                        <a:rPr lang="ar-SA" sz="1600" b="0" u="none" dirty="0">
                          <a:solidFill>
                            <a:schemeClr val="tx1"/>
                          </a:solidFill>
                          <a:latin typeface="Sakkal Majalla" panose="02000000000000000000" pitchFamily="2" charset="-78"/>
                          <a:cs typeface="Sakkal Majalla" panose="02000000000000000000" pitchFamily="2" charset="-78"/>
                        </a:rPr>
                        <a:t>5- تطوير البنية التحتية التقنية وحوسبة كافة الأعمال</a:t>
                      </a:r>
                      <a:endParaRPr lang="ar-SA" sz="1600" b="0" u="none"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tc>
                <a:extLst>
                  <a:ext uri="{0D108BD9-81ED-4DB2-BD59-A6C34878D82A}">
                    <a16:rowId xmlns:a16="http://schemas.microsoft.com/office/drawing/2014/main" val="664979418"/>
                  </a:ext>
                </a:extLst>
              </a:tr>
              <a:tr h="1681402">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1" u="none" kern="1200" baseline="0" dirty="0">
                          <a:solidFill>
                            <a:schemeClr val="accent1">
                              <a:lumMod val="50000"/>
                            </a:schemeClr>
                          </a:solidFill>
                          <a:latin typeface="Sakkal Majalla" panose="02000000000000000000" pitchFamily="2" charset="-78"/>
                          <a:ea typeface="+mn-ea"/>
                          <a:cs typeface="Sakkal Majalla" panose="02000000000000000000" pitchFamily="2" charset="-78"/>
                        </a:rPr>
                        <a:t>الهدف الاستراتيجي (6)</a:t>
                      </a:r>
                    </a:p>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dirty="0">
                          <a:solidFill>
                            <a:schemeClr val="tx1"/>
                          </a:solidFill>
                          <a:latin typeface="Sakkal Majalla" panose="02000000000000000000" pitchFamily="2" charset="-78"/>
                          <a:cs typeface="Sakkal Majalla" panose="02000000000000000000" pitchFamily="2" charset="-78"/>
                        </a:rPr>
                        <a:t>تحقيق الاكتفاء الذاتي من الموارد المالية </a:t>
                      </a:r>
                    </a:p>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b="0" u="none" dirty="0">
                        <a:solidFill>
                          <a:schemeClr val="accent6">
                            <a:lumMod val="75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lvl="0" algn="r" defTabSz="914400" rtl="1">
                        <a:lnSpc>
                          <a:spcPct val="100000"/>
                        </a:lnSpc>
                        <a:defRPr/>
                      </a:pPr>
                      <a:r>
                        <a:rPr lang="ar-SA" sz="1600" b="0" u="none" dirty="0">
                          <a:solidFill>
                            <a:schemeClr val="tx1"/>
                          </a:solidFill>
                          <a:latin typeface="Sakkal Majalla" panose="02000000000000000000" pitchFamily="2" charset="-78"/>
                          <a:cs typeface="Sakkal Majalla" panose="02000000000000000000" pitchFamily="2" charset="-78"/>
                        </a:rPr>
                        <a:t>1- تفعيل قسم الموارد المالية</a:t>
                      </a:r>
                    </a:p>
                    <a:p>
                      <a:pPr lvl="0" algn="r" defTabSz="914400" rtl="1">
                        <a:lnSpc>
                          <a:spcPct val="100000"/>
                        </a:lnSpc>
                        <a:defRPr/>
                      </a:pPr>
                      <a:r>
                        <a:rPr lang="ar-SA" sz="1600" b="0" u="none" dirty="0">
                          <a:solidFill>
                            <a:schemeClr val="tx1"/>
                          </a:solidFill>
                          <a:latin typeface="Sakkal Majalla" panose="02000000000000000000" pitchFamily="2" charset="-78"/>
                          <a:cs typeface="Sakkal Majalla" panose="02000000000000000000" pitchFamily="2" charset="-78"/>
                        </a:rPr>
                        <a:t>2- العمل على إيجاد أوقاف</a:t>
                      </a:r>
                    </a:p>
                    <a:p>
                      <a:pPr lvl="0" algn="r" defTabSz="914400" rtl="1">
                        <a:lnSpc>
                          <a:spcPct val="100000"/>
                        </a:lnSpc>
                        <a:defRPr/>
                      </a:pPr>
                      <a:r>
                        <a:rPr lang="ar-SA" sz="1600" b="0" u="none" dirty="0">
                          <a:solidFill>
                            <a:schemeClr val="tx1"/>
                          </a:solidFill>
                          <a:latin typeface="Sakkal Majalla" panose="02000000000000000000" pitchFamily="2" charset="-78"/>
                          <a:cs typeface="Sakkal Majalla" panose="02000000000000000000" pitchFamily="2" charset="-78"/>
                        </a:rPr>
                        <a:t>3- التجهيز لبناء المقر الدائم للجمعية</a:t>
                      </a:r>
                    </a:p>
                    <a:p>
                      <a:pPr lvl="0" algn="r" defTabSz="914400" rtl="1">
                        <a:lnSpc>
                          <a:spcPct val="100000"/>
                        </a:lnSpc>
                        <a:defRPr/>
                      </a:pPr>
                      <a:r>
                        <a:rPr lang="ar-SA" sz="1600" b="0" u="none" dirty="0">
                          <a:solidFill>
                            <a:schemeClr val="tx1"/>
                          </a:solidFill>
                          <a:latin typeface="Sakkal Majalla" panose="02000000000000000000" pitchFamily="2" charset="-78"/>
                          <a:cs typeface="Sakkal Majalla" panose="02000000000000000000" pitchFamily="2" charset="-78"/>
                        </a:rPr>
                        <a:t>4- تفعيل الشراكة مع الجهات المانحة والداعمين</a:t>
                      </a:r>
                    </a:p>
                    <a:p>
                      <a:pPr lvl="0" algn="r" defTabSz="914400" rtl="1">
                        <a:lnSpc>
                          <a:spcPct val="100000"/>
                        </a:lnSpc>
                        <a:defRPr/>
                      </a:pPr>
                      <a:r>
                        <a:rPr lang="ar-SA" sz="1600" b="0" u="none" dirty="0">
                          <a:solidFill>
                            <a:schemeClr val="tx1"/>
                          </a:solidFill>
                          <a:latin typeface="Sakkal Majalla" panose="02000000000000000000" pitchFamily="2" charset="-78"/>
                          <a:cs typeface="Sakkal Majalla" panose="02000000000000000000" pitchFamily="2" charset="-78"/>
                        </a:rPr>
                        <a:t>5- تفعيل مشروع الاستقطاعات</a:t>
                      </a:r>
                    </a:p>
                    <a:p>
                      <a:pPr lvl="0" algn="r" defTabSz="914400" rtl="1">
                        <a:lnSpc>
                          <a:spcPct val="100000"/>
                        </a:lnSpc>
                        <a:defRPr/>
                      </a:pPr>
                      <a:r>
                        <a:rPr lang="ar-SA" sz="1600" b="0" u="none" dirty="0">
                          <a:solidFill>
                            <a:schemeClr val="tx1"/>
                          </a:solidFill>
                          <a:latin typeface="Sakkal Majalla" panose="02000000000000000000" pitchFamily="2" charset="-78"/>
                          <a:cs typeface="Sakkal Majalla" panose="02000000000000000000" pitchFamily="2" charset="-78"/>
                        </a:rPr>
                        <a:t>6- تفعيل التبرعات العينية</a:t>
                      </a:r>
                      <a:endParaRPr lang="ar-SA" sz="1600" b="0" u="none"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tc>
                <a:extLst>
                  <a:ext uri="{0D108BD9-81ED-4DB2-BD59-A6C34878D82A}">
                    <a16:rowId xmlns:a16="http://schemas.microsoft.com/office/drawing/2014/main" val="1585033712"/>
                  </a:ext>
                </a:extLst>
              </a:tr>
            </a:tbl>
          </a:graphicData>
        </a:graphic>
      </p:graphicFrame>
      <p:sp>
        <p:nvSpPr>
          <p:cNvPr id="6" name="مستطيل 5">
            <a:extLst>
              <a:ext uri="{FF2B5EF4-FFF2-40B4-BE49-F238E27FC236}">
                <a16:creationId xmlns:a16="http://schemas.microsoft.com/office/drawing/2014/main" id="{F332A16A-F0A1-4088-AF2D-9FE36E19FCD5}"/>
              </a:ext>
            </a:extLst>
          </p:cNvPr>
          <p:cNvSpPr/>
          <p:nvPr/>
        </p:nvSpPr>
        <p:spPr>
          <a:xfrm>
            <a:off x="4875276" y="475711"/>
            <a:ext cx="2441448" cy="377026"/>
          </a:xfrm>
          <a:prstGeom prst="rect">
            <a:avLst/>
          </a:prstGeom>
        </p:spPr>
        <p:txBody>
          <a:bodyPr wrap="square">
            <a:spAutoFit/>
          </a:bodyPr>
          <a:lstStyle/>
          <a:p>
            <a:pPr algn="ctr" defTabSz="914400" rtl="1">
              <a:lnSpc>
                <a:spcPct val="90000"/>
              </a:lnSpc>
              <a:spcBef>
                <a:spcPct val="0"/>
              </a:spcBef>
            </a:pP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الأهداف الفرعية</a:t>
            </a:r>
          </a:p>
        </p:txBody>
      </p:sp>
      <p:sp>
        <p:nvSpPr>
          <p:cNvPr id="5" name="عنصر نائب للتذييل 4">
            <a:extLst>
              <a:ext uri="{FF2B5EF4-FFF2-40B4-BE49-F238E27FC236}">
                <a16:creationId xmlns:a16="http://schemas.microsoft.com/office/drawing/2014/main" id="{8E41DD44-A600-3259-5F5D-FA9EA6D32E3B}"/>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7" name="عنصر نائب لرقم الشريحة 6">
            <a:extLst>
              <a:ext uri="{FF2B5EF4-FFF2-40B4-BE49-F238E27FC236}">
                <a16:creationId xmlns:a16="http://schemas.microsoft.com/office/drawing/2014/main" id="{D819E546-4DF6-3F24-9D20-8D21F186FB65}"/>
              </a:ext>
            </a:extLst>
          </p:cNvPr>
          <p:cNvSpPr>
            <a:spLocks noGrp="1"/>
          </p:cNvSpPr>
          <p:nvPr>
            <p:ph type="sldNum" sz="quarter" idx="12"/>
          </p:nvPr>
        </p:nvSpPr>
        <p:spPr/>
        <p:txBody>
          <a:bodyPr/>
          <a:lstStyle/>
          <a:p>
            <a:fld id="{501ED04E-D395-4889-B0AB-32BA2BD69EE6}" type="slidenum">
              <a:rPr lang="ar-SA" smtClean="0"/>
              <a:t>39</a:t>
            </a:fld>
            <a:endParaRPr lang="ar-SA"/>
          </a:p>
        </p:txBody>
      </p:sp>
    </p:spTree>
    <p:extLst>
      <p:ext uri="{BB962C8B-B14F-4D97-AF65-F5344CB8AC3E}">
        <p14:creationId xmlns:p14="http://schemas.microsoft.com/office/powerpoint/2010/main" val="17745436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مجموعة 5">
            <a:extLst>
              <a:ext uri="{FF2B5EF4-FFF2-40B4-BE49-F238E27FC236}">
                <a16:creationId xmlns:a16="http://schemas.microsoft.com/office/drawing/2014/main" id="{B35FCDF9-9E97-4EFF-9D67-13A87881254E}"/>
              </a:ext>
            </a:extLst>
          </p:cNvPr>
          <p:cNvGrpSpPr/>
          <p:nvPr/>
        </p:nvGrpSpPr>
        <p:grpSpPr>
          <a:xfrm>
            <a:off x="1926771" y="2177219"/>
            <a:ext cx="4169230" cy="3038332"/>
            <a:chOff x="2807856" y="2568801"/>
            <a:chExt cx="4052126" cy="3038332"/>
          </a:xfrm>
        </p:grpSpPr>
        <p:sp>
          <p:nvSpPr>
            <p:cNvPr id="7" name="مستطيل 6">
              <a:extLst>
                <a:ext uri="{FF2B5EF4-FFF2-40B4-BE49-F238E27FC236}">
                  <a16:creationId xmlns:a16="http://schemas.microsoft.com/office/drawing/2014/main" id="{4C610479-5AB6-444E-A8CB-763D2E0D1723}"/>
                </a:ext>
              </a:extLst>
            </p:cNvPr>
            <p:cNvSpPr/>
            <p:nvPr/>
          </p:nvSpPr>
          <p:spPr>
            <a:xfrm>
              <a:off x="2807856" y="2568801"/>
              <a:ext cx="3720012" cy="3038332"/>
            </a:xfrm>
            <a:prstGeom prst="rect">
              <a:avLst/>
            </a:prstGeom>
          </p:spPr>
          <p:txBody>
            <a:bodyPr wrap="square">
              <a:spAutoFit/>
            </a:bodyPr>
            <a:lstStyle/>
            <a:p>
              <a:pPr algn="r" rtl="1"/>
              <a:r>
                <a:rPr lang="ar-SA" b="1" dirty="0">
                  <a:solidFill>
                    <a:schemeClr val="accent1">
                      <a:lumMod val="50000"/>
                    </a:schemeClr>
                  </a:solidFill>
                  <a:latin typeface="Sakkal Majalla" panose="02000000000000000000" pitchFamily="2" charset="-78"/>
                  <a:cs typeface="Sakkal Majalla" panose="02000000000000000000" pitchFamily="2" charset="-78"/>
                </a:rPr>
                <a:t>رؤيتنا:</a:t>
              </a:r>
            </a:p>
            <a:p>
              <a:pPr algn="r" rtl="1"/>
              <a:r>
                <a:rPr lang="ar-SA" sz="1600" b="1" dirty="0">
                  <a:latin typeface="Sakkal Majalla" panose="02000000000000000000" pitchFamily="2" charset="-78"/>
                  <a:cs typeface="Sakkal Majalla" panose="02000000000000000000" pitchFamily="2" charset="-78"/>
                </a:rPr>
                <a:t>الريادة في العمل الاجتماعي المستدام </a:t>
              </a:r>
            </a:p>
            <a:p>
              <a:pPr algn="r" rtl="1"/>
              <a:endParaRPr lang="ar-SA" sz="1600" dirty="0">
                <a:latin typeface="Calibri" panose="020F0502020204030204" pitchFamily="34" charset="0"/>
              </a:endParaRPr>
            </a:p>
            <a:p>
              <a:pPr algn="just" rtl="1">
                <a:lnSpc>
                  <a:spcPct val="107000"/>
                </a:lnSpc>
              </a:pPr>
              <a:r>
                <a:rPr lang="ar-SA" b="1" dirty="0">
                  <a:solidFill>
                    <a:schemeClr val="accent1">
                      <a:lumMod val="50000"/>
                    </a:schemeClr>
                  </a:solidFill>
                  <a:latin typeface="Sakkal Majalla" panose="02000000000000000000" pitchFamily="2" charset="-78"/>
                  <a:cs typeface="Sakkal Majalla" panose="02000000000000000000" pitchFamily="2" charset="-78"/>
                </a:rPr>
                <a:t>رسالتنا:</a:t>
              </a:r>
            </a:p>
            <a:p>
              <a:pPr algn="just" rtl="1">
                <a:lnSpc>
                  <a:spcPct val="107000"/>
                </a:lnSpc>
              </a:pPr>
              <a:r>
                <a:rPr lang="ar-SA" sz="1600" b="1" dirty="0">
                  <a:latin typeface="Sakkal Majalla" panose="02000000000000000000" pitchFamily="2" charset="-78"/>
                  <a:cs typeface="Sakkal Majalla" panose="02000000000000000000" pitchFamily="2" charset="-78"/>
                </a:rPr>
                <a:t>تقديم الخدمات الاجتماعية لتحقيق التكافل وتنمية المجتمع بشراكات فاعلة ومن خلال بيئة عمل مميزة وكوادر بشرية مؤهلة </a:t>
              </a:r>
            </a:p>
            <a:p>
              <a:pPr algn="just" rtl="1">
                <a:lnSpc>
                  <a:spcPct val="107000"/>
                </a:lnSpc>
              </a:pPr>
              <a:endParaRPr lang="ar-SA" sz="1600" dirty="0">
                <a:latin typeface="Calibri" panose="020F0502020204030204" pitchFamily="34" charset="0"/>
              </a:endParaRPr>
            </a:p>
            <a:p>
              <a:pPr algn="just" rtl="1">
                <a:lnSpc>
                  <a:spcPct val="107000"/>
                </a:lnSpc>
              </a:pPr>
              <a:r>
                <a:rPr lang="ar-SA" b="1" dirty="0">
                  <a:solidFill>
                    <a:schemeClr val="accent1">
                      <a:lumMod val="50000"/>
                    </a:schemeClr>
                  </a:solidFill>
                  <a:latin typeface="Sakkal Majalla" panose="02000000000000000000" pitchFamily="2" charset="-78"/>
                  <a:cs typeface="Sakkal Majalla" panose="02000000000000000000" pitchFamily="2" charset="-78"/>
                </a:rPr>
                <a:t>قيمنا:</a:t>
              </a:r>
            </a:p>
            <a:p>
              <a:pPr algn="just" rtl="1">
                <a:lnSpc>
                  <a:spcPct val="107000"/>
                </a:lnSpc>
              </a:pPr>
              <a:r>
                <a:rPr lang="ar-SA" sz="1600" b="1" dirty="0">
                  <a:latin typeface="Sakkal Majalla" panose="02000000000000000000" pitchFamily="2" charset="-78"/>
                  <a:cs typeface="Sakkal Majalla" panose="02000000000000000000" pitchFamily="2" charset="-78"/>
                </a:rPr>
                <a:t>الإخلاص – النزاهة – العدل – الجودة – الالتزام</a:t>
              </a:r>
              <a:endParaRPr lang="en-US" sz="1600" b="1" dirty="0">
                <a:latin typeface="Sakkal Majalla" panose="02000000000000000000" pitchFamily="2" charset="-78"/>
                <a:cs typeface="Sakkal Majalla" panose="02000000000000000000" pitchFamily="2" charset="-78"/>
              </a:endParaRPr>
            </a:p>
            <a:p>
              <a:pPr algn="just" rtl="1">
                <a:lnSpc>
                  <a:spcPct val="107000"/>
                </a:lnSpc>
                <a:spcAft>
                  <a:spcPts val="800"/>
                </a:spcAft>
              </a:pPr>
              <a:endParaRPr lang="en-US" sz="1100" dirty="0">
                <a:latin typeface="Calibri" panose="020F0502020204030204" pitchFamily="34" charset="0"/>
                <a:ea typeface="Calibri" panose="020F0502020204030204" pitchFamily="34" charset="0"/>
                <a:cs typeface="Arial" panose="020B0604020202020204" pitchFamily="34" charset="0"/>
              </a:endParaRPr>
            </a:p>
            <a:p>
              <a:pPr algn="r" rtl="1"/>
              <a:endParaRPr lang="ar-SA" sz="1600" dirty="0"/>
            </a:p>
          </p:txBody>
        </p:sp>
        <p:pic>
          <p:nvPicPr>
            <p:cNvPr id="8" name="صورة 7">
              <a:extLst>
                <a:ext uri="{FF2B5EF4-FFF2-40B4-BE49-F238E27FC236}">
                  <a16:creationId xmlns:a16="http://schemas.microsoft.com/office/drawing/2014/main" id="{1275F10D-0C58-4701-88F0-EE8F9893E353}"/>
                </a:ext>
              </a:extLst>
            </p:cNvPr>
            <p:cNvPicPr>
              <a:picLocks noChangeAspect="1"/>
            </p:cNvPicPr>
            <p:nvPr/>
          </p:nvPicPr>
          <p:blipFill>
            <a:blip r:embed="rId2"/>
            <a:stretch>
              <a:fillRect/>
            </a:stretch>
          </p:blipFill>
          <p:spPr>
            <a:xfrm rot="16200000">
              <a:off x="5511425" y="3810341"/>
              <a:ext cx="2489589" cy="207524"/>
            </a:xfrm>
            <a:prstGeom prst="rect">
              <a:avLst/>
            </a:prstGeom>
          </p:spPr>
        </p:pic>
      </p:grpSp>
      <p:sp>
        <p:nvSpPr>
          <p:cNvPr id="10" name="عنصر نائب للتذييل 9">
            <a:extLst>
              <a:ext uri="{FF2B5EF4-FFF2-40B4-BE49-F238E27FC236}">
                <a16:creationId xmlns:a16="http://schemas.microsoft.com/office/drawing/2014/main" id="{B0773F9D-A1F7-EE67-C227-83039C8E0421}"/>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11" name="عنصر نائب لرقم الشريحة 10">
            <a:extLst>
              <a:ext uri="{FF2B5EF4-FFF2-40B4-BE49-F238E27FC236}">
                <a16:creationId xmlns:a16="http://schemas.microsoft.com/office/drawing/2014/main" id="{18284306-6FD4-413C-F7D8-CCA0F69AF691}"/>
              </a:ext>
            </a:extLst>
          </p:cNvPr>
          <p:cNvSpPr>
            <a:spLocks noGrp="1"/>
          </p:cNvSpPr>
          <p:nvPr>
            <p:ph type="sldNum" sz="quarter" idx="12"/>
          </p:nvPr>
        </p:nvSpPr>
        <p:spPr/>
        <p:txBody>
          <a:bodyPr/>
          <a:lstStyle/>
          <a:p>
            <a:fld id="{501ED04E-D395-4889-B0AB-32BA2BD69EE6}" type="slidenum">
              <a:rPr lang="ar-SA" smtClean="0"/>
              <a:t>4</a:t>
            </a:fld>
            <a:endParaRPr lang="ar-SA"/>
          </a:p>
        </p:txBody>
      </p:sp>
      <p:pic>
        <p:nvPicPr>
          <p:cNvPr id="3" name="صورة 2">
            <a:extLst>
              <a:ext uri="{FF2B5EF4-FFF2-40B4-BE49-F238E27FC236}">
                <a16:creationId xmlns:a16="http://schemas.microsoft.com/office/drawing/2014/main" id="{B827ADEC-D56E-FE59-28C9-CF635C0C21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0592" y="2262484"/>
            <a:ext cx="2221448" cy="2355235"/>
          </a:xfrm>
          <a:prstGeom prst="rect">
            <a:avLst/>
          </a:prstGeom>
        </p:spPr>
      </p:pic>
    </p:spTree>
    <p:extLst>
      <p:ext uri="{BB962C8B-B14F-4D97-AF65-F5344CB8AC3E}">
        <p14:creationId xmlns:p14="http://schemas.microsoft.com/office/powerpoint/2010/main" val="18323164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جدول 2">
            <a:extLst>
              <a:ext uri="{FF2B5EF4-FFF2-40B4-BE49-F238E27FC236}">
                <a16:creationId xmlns:a16="http://schemas.microsoft.com/office/drawing/2014/main" id="{76C033EF-CA74-4157-AEBF-4AFB36D18709}"/>
              </a:ext>
            </a:extLst>
          </p:cNvPr>
          <p:cNvGraphicFramePr>
            <a:graphicFrameLocks noGrp="1"/>
          </p:cNvGraphicFramePr>
          <p:nvPr>
            <p:extLst>
              <p:ext uri="{D42A27DB-BD31-4B8C-83A1-F6EECF244321}">
                <p14:modId xmlns:p14="http://schemas.microsoft.com/office/powerpoint/2010/main" val="3364316805"/>
              </p:ext>
            </p:extLst>
          </p:nvPr>
        </p:nvGraphicFramePr>
        <p:xfrm>
          <a:off x="1318517" y="1203716"/>
          <a:ext cx="9554966" cy="4861804"/>
        </p:xfrm>
        <a:graphic>
          <a:graphicData uri="http://schemas.openxmlformats.org/drawingml/2006/table">
            <a:tbl>
              <a:tblPr rtl="1" firstRow="1" bandRow="1">
                <a:tableStyleId>{5C22544A-7EE6-4342-B048-85BDC9FD1C3A}</a:tableStyleId>
              </a:tblPr>
              <a:tblGrid>
                <a:gridCol w="4664468">
                  <a:extLst>
                    <a:ext uri="{9D8B030D-6E8A-4147-A177-3AD203B41FA5}">
                      <a16:colId xmlns:a16="http://schemas.microsoft.com/office/drawing/2014/main" val="1617581490"/>
                    </a:ext>
                  </a:extLst>
                </a:gridCol>
                <a:gridCol w="4890498">
                  <a:extLst>
                    <a:ext uri="{9D8B030D-6E8A-4147-A177-3AD203B41FA5}">
                      <a16:colId xmlns:a16="http://schemas.microsoft.com/office/drawing/2014/main" val="2761300757"/>
                    </a:ext>
                  </a:extLst>
                </a:gridCol>
              </a:tblGrid>
              <a:tr h="661597">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1" u="none" kern="1200" dirty="0">
                          <a:solidFill>
                            <a:schemeClr val="bg1"/>
                          </a:solidFill>
                          <a:latin typeface="Sakkal Majalla" panose="02000000000000000000" pitchFamily="2" charset="-78"/>
                          <a:cs typeface="Sakkal Majalla" panose="02000000000000000000" pitchFamily="2" charset="-78"/>
                        </a:rPr>
                        <a:t>الهدف الاستراتيجي (1)</a:t>
                      </a:r>
                    </a:p>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1" u="none" dirty="0">
                          <a:solidFill>
                            <a:schemeClr val="bg1"/>
                          </a:solidFill>
                          <a:latin typeface="Sakkal Majalla" panose="02000000000000000000" pitchFamily="2" charset="-78"/>
                          <a:cs typeface="Sakkal Majalla" panose="02000000000000000000" pitchFamily="2" charset="-78"/>
                        </a:rPr>
                        <a:t>دعم الأفراد والأسر الأشد حاجة لتحقيق التكافل الاجتماعي</a:t>
                      </a:r>
                      <a:endParaRPr lang="ar-SA" sz="1800" b="1" u="none"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800" b="1" u="none" kern="1200" dirty="0">
                        <a:solidFill>
                          <a:schemeClr val="accent6">
                            <a:lumMod val="50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extLst>
                  <a:ext uri="{0D108BD9-81ED-4DB2-BD59-A6C34878D82A}">
                    <a16:rowId xmlns:a16="http://schemas.microsoft.com/office/drawing/2014/main" val="10000"/>
                  </a:ext>
                </a:extLst>
              </a:tr>
              <a:tr h="439646">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u="none" kern="1200" baseline="0" dirty="0">
                          <a:solidFill>
                            <a:schemeClr val="accent1">
                              <a:lumMod val="50000"/>
                            </a:schemeClr>
                          </a:solidFill>
                          <a:latin typeface="Sakkal Majalla" panose="02000000000000000000" pitchFamily="2" charset="-78"/>
                          <a:cs typeface="Sakkal Majalla" panose="02000000000000000000" pitchFamily="2" charset="-78"/>
                        </a:rPr>
                        <a:t>الهدف الفرعي</a:t>
                      </a:r>
                      <a:endParaRPr lang="ar-SA" sz="1600" b="1" u="none" kern="1200" baseline="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u="none" kern="1200" baseline="0" dirty="0">
                          <a:solidFill>
                            <a:schemeClr val="accent1">
                              <a:lumMod val="50000"/>
                            </a:schemeClr>
                          </a:solidFill>
                          <a:latin typeface="Sakkal Majalla" panose="02000000000000000000" pitchFamily="2" charset="-78"/>
                          <a:cs typeface="Sakkal Majalla" panose="02000000000000000000" pitchFamily="2" charset="-78"/>
                        </a:rPr>
                        <a:t>المشاريع</a:t>
                      </a:r>
                      <a:endParaRPr lang="ar-SA" sz="1600" b="1" u="none" kern="1200" baseline="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extLst>
                  <a:ext uri="{0D108BD9-81ED-4DB2-BD59-A6C34878D82A}">
                    <a16:rowId xmlns:a16="http://schemas.microsoft.com/office/drawing/2014/main" val="1388218426"/>
                  </a:ext>
                </a:extLst>
              </a:tr>
              <a:tr h="2075972">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0" u="none" dirty="0">
                          <a:solidFill>
                            <a:schemeClr val="tx1"/>
                          </a:solidFill>
                          <a:latin typeface="Sakkal Majalla" panose="02000000000000000000" pitchFamily="2" charset="-78"/>
                          <a:cs typeface="Sakkal Majalla" panose="02000000000000000000" pitchFamily="2" charset="-78"/>
                        </a:rPr>
                        <a:t>1- تعزيز وتطوير برامج ومشاريع دعم الأفراد</a:t>
                      </a:r>
                      <a:endParaRPr lang="ar-SA" sz="1800" b="0" u="none"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SA" sz="1600" dirty="0">
                          <a:effectLst/>
                          <a:latin typeface="Sakkal Majalla" panose="02000000000000000000" pitchFamily="2" charset="-78"/>
                          <a:cs typeface="Sakkal Majalla" panose="02000000000000000000" pitchFamily="2" charset="-78"/>
                        </a:rPr>
                        <a:t>مشروع مؤونة الشتاء</a:t>
                      </a:r>
                    </a:p>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SA" sz="1600" dirty="0">
                          <a:effectLst/>
                          <a:latin typeface="Sakkal Majalla" panose="02000000000000000000" pitchFamily="2" charset="-78"/>
                          <a:cs typeface="Sakkal Majalla" panose="02000000000000000000" pitchFamily="2" charset="-78"/>
                        </a:rPr>
                        <a:t>السلة الغذائية</a:t>
                      </a:r>
                      <a:endParaRPr lang="en-US" sz="1600" dirty="0">
                        <a:effectLst/>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SA" sz="1600" dirty="0">
                          <a:effectLst/>
                          <a:latin typeface="Sakkal Majalla" panose="02000000000000000000" pitchFamily="2" charset="-78"/>
                          <a:cs typeface="Sakkal Majalla" panose="02000000000000000000" pitchFamily="2" charset="-78"/>
                        </a:rPr>
                        <a:t>مؤونة رمضان</a:t>
                      </a:r>
                      <a:endParaRPr lang="en-US" sz="1600" dirty="0">
                        <a:effectLst/>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SA" sz="1600" dirty="0">
                          <a:effectLst/>
                          <a:latin typeface="Sakkal Majalla" panose="02000000000000000000" pitchFamily="2" charset="-78"/>
                          <a:cs typeface="Sakkal Majalla" panose="02000000000000000000" pitchFamily="2" charset="-78"/>
                        </a:rPr>
                        <a:t>ترميم المنازل</a:t>
                      </a:r>
                    </a:p>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SA" sz="1600" dirty="0">
                          <a:effectLst/>
                          <a:latin typeface="Sakkal Majalla" panose="02000000000000000000" pitchFamily="2" charset="-78"/>
                          <a:cs typeface="Sakkal Majalla" panose="02000000000000000000" pitchFamily="2" charset="-78"/>
                        </a:rPr>
                        <a:t>مساعدة دعم ايجار المنازل</a:t>
                      </a:r>
                      <a:endParaRPr lang="en-US" sz="1600" dirty="0">
                        <a:effectLst/>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SA" sz="1600" dirty="0">
                          <a:effectLst/>
                          <a:latin typeface="Sakkal Majalla" panose="02000000000000000000" pitchFamily="2" charset="-78"/>
                          <a:cs typeface="Sakkal Majalla" panose="02000000000000000000" pitchFamily="2" charset="-78"/>
                        </a:rPr>
                        <a:t>مساعدة فرحة العيدين</a:t>
                      </a:r>
                      <a:endParaRPr lang="en-US" sz="1600" dirty="0">
                        <a:effectLst/>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SA" sz="1600" dirty="0">
                          <a:effectLst/>
                          <a:latin typeface="Sakkal Majalla" panose="02000000000000000000" pitchFamily="2" charset="-78"/>
                          <a:cs typeface="Sakkal Majalla" panose="02000000000000000000" pitchFamily="2" charset="-78"/>
                        </a:rPr>
                        <a:t>مساعدة أسر السجناء</a:t>
                      </a:r>
                      <a:endParaRPr lang="en-US" sz="1600" dirty="0">
                        <a:effectLst/>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SA" sz="1600" dirty="0">
                          <a:effectLst/>
                          <a:latin typeface="Sakkal Majalla" panose="02000000000000000000" pitchFamily="2" charset="-78"/>
                          <a:cs typeface="Sakkal Majalla" panose="02000000000000000000" pitchFamily="2" charset="-78"/>
                        </a:rPr>
                        <a:t>الأجهزة الكهربائية</a:t>
                      </a:r>
                      <a:endParaRPr lang="ar-SA" sz="16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tc>
                <a:extLst>
                  <a:ext uri="{0D108BD9-81ED-4DB2-BD59-A6C34878D82A}">
                    <a16:rowId xmlns:a16="http://schemas.microsoft.com/office/drawing/2014/main" val="62686928"/>
                  </a:ext>
                </a:extLst>
              </a:tr>
              <a:tr h="835702">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0" u="none" dirty="0">
                          <a:solidFill>
                            <a:schemeClr val="tx1"/>
                          </a:solidFill>
                          <a:latin typeface="Sakkal Majalla" panose="02000000000000000000" pitchFamily="2" charset="-78"/>
                          <a:cs typeface="Sakkal Majalla" panose="02000000000000000000" pitchFamily="2" charset="-78"/>
                        </a:rPr>
                        <a:t>2- </a:t>
                      </a:r>
                      <a:r>
                        <a:rPr lang="ar-SA" sz="1800" b="0" dirty="0">
                          <a:effectLst/>
                          <a:latin typeface="Sakkal Majalla" panose="02000000000000000000" pitchFamily="2" charset="-78"/>
                          <a:cs typeface="Sakkal Majalla" panose="02000000000000000000" pitchFamily="2" charset="-78"/>
                        </a:rPr>
                        <a:t>تسهيل حصول المستفيدين على الدعم</a:t>
                      </a:r>
                      <a:endParaRPr lang="en-US" sz="1600" b="0" dirty="0">
                        <a:effectLst/>
                        <a:latin typeface="Sakkal Majalla" panose="02000000000000000000" pitchFamily="2" charset="-78"/>
                        <a:ea typeface="Calibri" panose="020F0502020204030204" pitchFamily="34" charset="0"/>
                        <a:cs typeface="Sakkal Majalla" panose="02000000000000000000" pitchFamily="2" charset="-78"/>
                      </a:endParaRPr>
                    </a:p>
                  </a:txBody>
                  <a:tcPr anchor="ctr"/>
                </a:tc>
                <a:tc>
                  <a:txBody>
                    <a:bodyPr/>
                    <a:lstStyle/>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حوسبة البحث الاجتماعي</a:t>
                      </a:r>
                      <a:endParaRPr lang="en-US" sz="1600" kern="1200" dirty="0">
                        <a:solidFill>
                          <a:schemeClr val="dk1"/>
                        </a:solidFill>
                        <a:effectLst/>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تطوير سياسات البحث الاجتماعي</a:t>
                      </a:r>
                      <a:endParaRPr lang="ar-SA" sz="1200" kern="1200" dirty="0">
                        <a:solidFill>
                          <a:schemeClr val="dk1"/>
                        </a:solidFill>
                        <a:effectLst/>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بطاقات المستفيدين الإلكترونية</a:t>
                      </a:r>
                      <a:endParaRPr lang="en-US" sz="1600" kern="1200" dirty="0">
                        <a:solidFill>
                          <a:schemeClr val="dk1"/>
                        </a:solidFill>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tc>
                <a:extLst>
                  <a:ext uri="{0D108BD9-81ED-4DB2-BD59-A6C34878D82A}">
                    <a16:rowId xmlns:a16="http://schemas.microsoft.com/office/drawing/2014/main" val="664979418"/>
                  </a:ext>
                </a:extLst>
              </a:tr>
              <a:tr h="848887">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0" u="none" dirty="0">
                          <a:solidFill>
                            <a:schemeClr val="tx1"/>
                          </a:solidFill>
                          <a:latin typeface="Sakkal Majalla" panose="02000000000000000000" pitchFamily="2" charset="-78"/>
                          <a:cs typeface="Sakkal Majalla" panose="02000000000000000000" pitchFamily="2" charset="-78"/>
                        </a:rPr>
                        <a:t>3- تطوير منظومة دعم الأسر</a:t>
                      </a:r>
                      <a:endParaRPr lang="ar-SA" sz="1800" b="0" u="none"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تكريم المتفوقين</a:t>
                      </a:r>
                    </a:p>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التأمين الصحي</a:t>
                      </a:r>
                    </a:p>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الشراكات مع المدارس لعمل برامج ترفيهية وتربوية</a:t>
                      </a:r>
                      <a:endParaRPr lang="en-US" sz="1600" kern="1200" dirty="0">
                        <a:solidFill>
                          <a:schemeClr val="dk1"/>
                        </a:solidFill>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tc>
                <a:extLst>
                  <a:ext uri="{0D108BD9-81ED-4DB2-BD59-A6C34878D82A}">
                    <a16:rowId xmlns:a16="http://schemas.microsoft.com/office/drawing/2014/main" val="1585033712"/>
                  </a:ext>
                </a:extLst>
              </a:tr>
            </a:tbl>
          </a:graphicData>
        </a:graphic>
      </p:graphicFrame>
      <p:sp>
        <p:nvSpPr>
          <p:cNvPr id="6" name="مستطيل 5">
            <a:extLst>
              <a:ext uri="{FF2B5EF4-FFF2-40B4-BE49-F238E27FC236}">
                <a16:creationId xmlns:a16="http://schemas.microsoft.com/office/drawing/2014/main" id="{8C827479-10EC-4792-80ED-C62CE440EAF6}"/>
              </a:ext>
            </a:extLst>
          </p:cNvPr>
          <p:cNvSpPr/>
          <p:nvPr/>
        </p:nvSpPr>
        <p:spPr>
          <a:xfrm>
            <a:off x="4893384" y="562413"/>
            <a:ext cx="2441448" cy="377026"/>
          </a:xfrm>
          <a:prstGeom prst="rect">
            <a:avLst/>
          </a:prstGeom>
        </p:spPr>
        <p:txBody>
          <a:bodyPr wrap="square">
            <a:spAutoFit/>
          </a:bodyPr>
          <a:lstStyle/>
          <a:p>
            <a:pPr algn="ctr" defTabSz="914400" rtl="1">
              <a:lnSpc>
                <a:spcPct val="90000"/>
              </a:lnSpc>
              <a:spcBef>
                <a:spcPct val="0"/>
              </a:spcBef>
            </a:pP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المشاريع التنفيذية</a:t>
            </a:r>
          </a:p>
        </p:txBody>
      </p:sp>
      <p:sp>
        <p:nvSpPr>
          <p:cNvPr id="4" name="عنصر نائب للتذييل 3">
            <a:extLst>
              <a:ext uri="{FF2B5EF4-FFF2-40B4-BE49-F238E27FC236}">
                <a16:creationId xmlns:a16="http://schemas.microsoft.com/office/drawing/2014/main" id="{E45903F8-1B26-26DB-E7ED-9CDCBB6CF553}"/>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7" name="عنصر نائب لرقم الشريحة 6">
            <a:extLst>
              <a:ext uri="{FF2B5EF4-FFF2-40B4-BE49-F238E27FC236}">
                <a16:creationId xmlns:a16="http://schemas.microsoft.com/office/drawing/2014/main" id="{9DAD3984-3BEF-21BA-7505-2D9188794BE9}"/>
              </a:ext>
            </a:extLst>
          </p:cNvPr>
          <p:cNvSpPr>
            <a:spLocks noGrp="1"/>
          </p:cNvSpPr>
          <p:nvPr>
            <p:ph type="sldNum" sz="quarter" idx="12"/>
          </p:nvPr>
        </p:nvSpPr>
        <p:spPr/>
        <p:txBody>
          <a:bodyPr/>
          <a:lstStyle/>
          <a:p>
            <a:fld id="{501ED04E-D395-4889-B0AB-32BA2BD69EE6}" type="slidenum">
              <a:rPr lang="ar-SA" smtClean="0"/>
              <a:t>40</a:t>
            </a:fld>
            <a:endParaRPr lang="ar-SA"/>
          </a:p>
        </p:txBody>
      </p:sp>
    </p:spTree>
    <p:extLst>
      <p:ext uri="{BB962C8B-B14F-4D97-AF65-F5344CB8AC3E}">
        <p14:creationId xmlns:p14="http://schemas.microsoft.com/office/powerpoint/2010/main" val="4815410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2">
            <a:extLst>
              <a:ext uri="{FF2B5EF4-FFF2-40B4-BE49-F238E27FC236}">
                <a16:creationId xmlns:a16="http://schemas.microsoft.com/office/drawing/2014/main" id="{6EC79704-A2AD-4750-B444-9A247E343DC4}"/>
              </a:ext>
            </a:extLst>
          </p:cNvPr>
          <p:cNvGraphicFramePr>
            <a:graphicFrameLocks noGrp="1"/>
          </p:cNvGraphicFramePr>
          <p:nvPr>
            <p:extLst>
              <p:ext uri="{D42A27DB-BD31-4B8C-83A1-F6EECF244321}">
                <p14:modId xmlns:p14="http://schemas.microsoft.com/office/powerpoint/2010/main" val="3111744371"/>
              </p:ext>
            </p:extLst>
          </p:nvPr>
        </p:nvGraphicFramePr>
        <p:xfrm>
          <a:off x="1258432" y="1190436"/>
          <a:ext cx="9552041" cy="4628262"/>
        </p:xfrm>
        <a:graphic>
          <a:graphicData uri="http://schemas.openxmlformats.org/drawingml/2006/table">
            <a:tbl>
              <a:tblPr rtl="1" firstRow="1" bandRow="1">
                <a:tableStyleId>{5C22544A-7EE6-4342-B048-85BDC9FD1C3A}</a:tableStyleId>
              </a:tblPr>
              <a:tblGrid>
                <a:gridCol w="4663980">
                  <a:extLst>
                    <a:ext uri="{9D8B030D-6E8A-4147-A177-3AD203B41FA5}">
                      <a16:colId xmlns:a16="http://schemas.microsoft.com/office/drawing/2014/main" val="1617581490"/>
                    </a:ext>
                  </a:extLst>
                </a:gridCol>
                <a:gridCol w="4888061">
                  <a:extLst>
                    <a:ext uri="{9D8B030D-6E8A-4147-A177-3AD203B41FA5}">
                      <a16:colId xmlns:a16="http://schemas.microsoft.com/office/drawing/2014/main" val="2761300757"/>
                    </a:ext>
                  </a:extLst>
                </a:gridCol>
              </a:tblGrid>
              <a:tr h="20333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1" u="none" kern="1200" dirty="0">
                          <a:solidFill>
                            <a:schemeClr val="bg1"/>
                          </a:solidFill>
                          <a:latin typeface="Sakkal Majalla" panose="02000000000000000000" pitchFamily="2" charset="-78"/>
                          <a:cs typeface="Sakkal Majalla" panose="02000000000000000000" pitchFamily="2" charset="-78"/>
                        </a:rPr>
                        <a:t>الهدف الاستراتيجي (2)</a:t>
                      </a:r>
                    </a:p>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dirty="0">
                          <a:solidFill>
                            <a:schemeClr val="bg1"/>
                          </a:solidFill>
                          <a:latin typeface="Sakkal Majalla" panose="02000000000000000000" pitchFamily="2" charset="-78"/>
                          <a:cs typeface="Sakkal Majalla" panose="02000000000000000000" pitchFamily="2" charset="-78"/>
                        </a:rPr>
                        <a:t>تعزيز برامج التنمية المستدامة للفئات المحتاجة</a:t>
                      </a:r>
                      <a:endParaRPr lang="ar-SA" sz="18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800" b="1" u="none" kern="1200" dirty="0">
                        <a:solidFill>
                          <a:schemeClr val="accent6">
                            <a:lumMod val="50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extLst>
                  <a:ext uri="{0D108BD9-81ED-4DB2-BD59-A6C34878D82A}">
                    <a16:rowId xmlns:a16="http://schemas.microsoft.com/office/drawing/2014/main" val="10000"/>
                  </a:ext>
                </a:extLst>
              </a:tr>
              <a:tr h="20333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u="none" kern="1200" baseline="0" dirty="0">
                          <a:solidFill>
                            <a:schemeClr val="accent1">
                              <a:lumMod val="50000"/>
                            </a:schemeClr>
                          </a:solidFill>
                          <a:latin typeface="Sakkal Majalla" panose="02000000000000000000" pitchFamily="2" charset="-78"/>
                          <a:cs typeface="Sakkal Majalla" panose="02000000000000000000" pitchFamily="2" charset="-78"/>
                        </a:rPr>
                        <a:t>الهدف الفرعي</a:t>
                      </a:r>
                      <a:endParaRPr lang="ar-SA" sz="1600" b="1" u="none" kern="1200" baseline="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u="none" kern="1200" baseline="0" dirty="0">
                          <a:solidFill>
                            <a:schemeClr val="accent1">
                              <a:lumMod val="50000"/>
                            </a:schemeClr>
                          </a:solidFill>
                          <a:latin typeface="Sakkal Majalla" panose="02000000000000000000" pitchFamily="2" charset="-78"/>
                          <a:cs typeface="Sakkal Majalla" panose="02000000000000000000" pitchFamily="2" charset="-78"/>
                        </a:rPr>
                        <a:t>المشاريع</a:t>
                      </a:r>
                      <a:endParaRPr lang="ar-SA" sz="1600" b="1" u="none" kern="1200" baseline="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extLst>
                  <a:ext uri="{0D108BD9-81ED-4DB2-BD59-A6C34878D82A}">
                    <a16:rowId xmlns:a16="http://schemas.microsoft.com/office/drawing/2014/main" val="1388218426"/>
                  </a:ext>
                </a:extLst>
              </a:tr>
              <a:tr h="370840">
                <a:tc>
                  <a:txBody>
                    <a:bodyPr/>
                    <a:lstStyle/>
                    <a:p>
                      <a:pPr lvl="0" algn="ctr" defTabSz="914400" rtl="1">
                        <a:lnSpc>
                          <a:spcPct val="150000"/>
                        </a:lnSpc>
                        <a:defRPr/>
                      </a:pPr>
                      <a:r>
                        <a:rPr lang="ar-SA" sz="1800" kern="1200" dirty="0">
                          <a:solidFill>
                            <a:schemeClr val="dk1"/>
                          </a:solidFill>
                          <a:effectLst/>
                          <a:latin typeface="Sakkal Majalla" panose="02000000000000000000" pitchFamily="2" charset="-78"/>
                          <a:cs typeface="Sakkal Majalla" panose="02000000000000000000" pitchFamily="2" charset="-78"/>
                        </a:rPr>
                        <a:t>1- برنامج تمكين المرأة</a:t>
                      </a:r>
                      <a:endParaRPr lang="ar-SA" sz="1800" kern="1200" dirty="0">
                        <a:solidFill>
                          <a:schemeClr val="dk1"/>
                        </a:solidFill>
                        <a:effectLst/>
                        <a:latin typeface="Sakkal Majalla" panose="02000000000000000000" pitchFamily="2" charset="-78"/>
                        <a:ea typeface="+mn-ea"/>
                        <a:cs typeface="Sakkal Majalla" panose="02000000000000000000" pitchFamily="2" charset="-78"/>
                      </a:endParaRPr>
                    </a:p>
                  </a:txBody>
                  <a:tcPr anchor="ctr"/>
                </a:tc>
                <a:tc>
                  <a:txBody>
                    <a:bodyPr/>
                    <a:lstStyle/>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فن الاتصال والتواصل</a:t>
                      </a:r>
                      <a:endParaRPr lang="en-US" sz="1600" kern="1200" dirty="0">
                        <a:solidFill>
                          <a:schemeClr val="dk1"/>
                        </a:solidFill>
                        <a:effectLst/>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فن صناعة الاكسسوارات</a:t>
                      </a:r>
                      <a:endParaRPr lang="en-US" sz="1600" kern="1200" dirty="0">
                        <a:solidFill>
                          <a:schemeClr val="dk1"/>
                        </a:solidFill>
                        <a:effectLst/>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تنسيق الديكور وفن الاتيكيت</a:t>
                      </a:r>
                      <a:endParaRPr lang="en-US" sz="1600" kern="1200" dirty="0">
                        <a:solidFill>
                          <a:schemeClr val="dk1"/>
                        </a:solidFill>
                        <a:effectLst/>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مجال التجميل والمكياج</a:t>
                      </a:r>
                      <a:endParaRPr lang="en-US" sz="1600" kern="1200" dirty="0">
                        <a:solidFill>
                          <a:schemeClr val="dk1"/>
                        </a:solidFill>
                        <a:effectLst/>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مجال التسويق الالكتروني</a:t>
                      </a:r>
                      <a:endParaRPr lang="en-US" sz="1600" kern="1200" dirty="0">
                        <a:solidFill>
                          <a:schemeClr val="dk1"/>
                        </a:solidFill>
                        <a:effectLst/>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مجال الخياطة</a:t>
                      </a:r>
                      <a:endParaRPr lang="en-US" sz="1600" kern="1200" dirty="0">
                        <a:solidFill>
                          <a:schemeClr val="dk1"/>
                        </a:solidFill>
                        <a:effectLst/>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مجال نقش الحناء</a:t>
                      </a:r>
                      <a:endParaRPr lang="en-US" sz="1600" kern="1200" dirty="0">
                        <a:solidFill>
                          <a:schemeClr val="dk1"/>
                        </a:solidFill>
                        <a:effectLst/>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مجال الطبخ</a:t>
                      </a:r>
                      <a:endParaRPr lang="en-US" sz="1600" kern="1200" dirty="0">
                        <a:solidFill>
                          <a:schemeClr val="dk1"/>
                        </a:solidFill>
                        <a:effectLst/>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فن </a:t>
                      </a:r>
                      <a:r>
                        <a:rPr lang="ar-SA" sz="1600" kern="1200" dirty="0" err="1">
                          <a:solidFill>
                            <a:schemeClr val="dk1"/>
                          </a:solidFill>
                          <a:effectLst/>
                          <a:latin typeface="Sakkal Majalla" panose="02000000000000000000" pitchFamily="2" charset="-78"/>
                          <a:cs typeface="Sakkal Majalla" panose="02000000000000000000" pitchFamily="2" charset="-78"/>
                        </a:rPr>
                        <a:t>الديكوباج</a:t>
                      </a:r>
                      <a:endParaRPr lang="en-US" sz="1600" kern="1200" dirty="0">
                        <a:solidFill>
                          <a:schemeClr val="dk1"/>
                        </a:solidFill>
                        <a:effectLst/>
                        <a:latin typeface="Sakkal Majalla" panose="02000000000000000000" pitchFamily="2" charset="-78"/>
                        <a:ea typeface="+mn-ea"/>
                        <a:cs typeface="Sakkal Majalla" panose="02000000000000000000" pitchFamily="2" charset="-78"/>
                      </a:endParaRPr>
                    </a:p>
                  </a:txBody>
                  <a:tcPr marL="68580" marR="68580" marT="0" marB="0"/>
                </a:tc>
                <a:extLst>
                  <a:ext uri="{0D108BD9-81ED-4DB2-BD59-A6C34878D82A}">
                    <a16:rowId xmlns:a16="http://schemas.microsoft.com/office/drawing/2014/main" val="62686928"/>
                  </a:ext>
                </a:extLst>
              </a:tr>
              <a:tr h="37084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kern="1200" dirty="0">
                          <a:solidFill>
                            <a:schemeClr val="dk1"/>
                          </a:solidFill>
                          <a:effectLst/>
                          <a:latin typeface="Sakkal Majalla" panose="02000000000000000000" pitchFamily="2" charset="-78"/>
                          <a:cs typeface="Sakkal Majalla" panose="02000000000000000000" pitchFamily="2" charset="-78"/>
                        </a:rPr>
                        <a:t>2- دعم الأسر المنتجة</a:t>
                      </a:r>
                      <a:endParaRPr lang="ar-SA" sz="1800" kern="1200" dirty="0">
                        <a:solidFill>
                          <a:schemeClr val="dk1"/>
                        </a:solidFill>
                        <a:effectLst/>
                        <a:latin typeface="Sakkal Majalla" panose="02000000000000000000" pitchFamily="2" charset="-78"/>
                        <a:ea typeface="+mn-ea"/>
                        <a:cs typeface="Sakkal Majalla" panose="02000000000000000000" pitchFamily="2" charset="-78"/>
                      </a:endParaRPr>
                    </a:p>
                  </a:txBody>
                  <a:tcPr anchor="ctr"/>
                </a:tc>
                <a:tc>
                  <a:txBody>
                    <a:bodyPr/>
                    <a:lstStyle/>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انشاء محل لبيع منتجات الاسر المنتجة</a:t>
                      </a:r>
                      <a:endParaRPr lang="en-US" sz="1600" kern="1200" dirty="0">
                        <a:solidFill>
                          <a:schemeClr val="dk1"/>
                        </a:solidFill>
                        <a:effectLst/>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قروض الاسر المنتجة</a:t>
                      </a:r>
                      <a:endParaRPr lang="en-US" sz="1600" kern="1200" dirty="0">
                        <a:solidFill>
                          <a:schemeClr val="dk1"/>
                        </a:solidFill>
                        <a:effectLst/>
                        <a:latin typeface="Sakkal Majalla" panose="02000000000000000000" pitchFamily="2" charset="-78"/>
                        <a:ea typeface="+mn-ea"/>
                        <a:cs typeface="Sakkal Majalla" panose="02000000000000000000" pitchFamily="2" charset="-78"/>
                      </a:endParaRPr>
                    </a:p>
                  </a:txBody>
                  <a:tcPr marL="68580" marR="68580" marT="0" marB="0"/>
                </a:tc>
                <a:extLst>
                  <a:ext uri="{0D108BD9-81ED-4DB2-BD59-A6C34878D82A}">
                    <a16:rowId xmlns:a16="http://schemas.microsoft.com/office/drawing/2014/main" val="664979418"/>
                  </a:ext>
                </a:extLst>
              </a:tr>
              <a:tr h="37084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kern="1200" dirty="0">
                          <a:solidFill>
                            <a:schemeClr val="dk1"/>
                          </a:solidFill>
                          <a:effectLst/>
                          <a:latin typeface="Sakkal Majalla" panose="02000000000000000000" pitchFamily="2" charset="-78"/>
                          <a:cs typeface="Sakkal Majalla" panose="02000000000000000000" pitchFamily="2" charset="-78"/>
                        </a:rPr>
                        <a:t>3-تدريب وتأهيل المستفيدين لسوق العمل</a:t>
                      </a:r>
                      <a:endParaRPr lang="ar-SA" sz="1800" kern="1200" dirty="0">
                        <a:solidFill>
                          <a:schemeClr val="dk1"/>
                        </a:solidFill>
                        <a:effectLst/>
                        <a:latin typeface="Sakkal Majalla" panose="02000000000000000000" pitchFamily="2" charset="-78"/>
                        <a:ea typeface="+mn-ea"/>
                        <a:cs typeface="Sakkal Majalla" panose="02000000000000000000" pitchFamily="2" charset="-78"/>
                      </a:endParaRPr>
                    </a:p>
                  </a:txBody>
                  <a:tcPr anchor="ctr"/>
                </a:tc>
                <a:tc>
                  <a:txBody>
                    <a:bodyPr/>
                    <a:lstStyle/>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دلني على السوق</a:t>
                      </a:r>
                      <a:endParaRPr lang="en-US" sz="1600" kern="1200" dirty="0">
                        <a:solidFill>
                          <a:schemeClr val="dk1"/>
                        </a:solidFill>
                        <a:effectLst/>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حاضنة الأفكار</a:t>
                      </a:r>
                      <a:endParaRPr lang="en-US" sz="1600" kern="1200" dirty="0">
                        <a:solidFill>
                          <a:schemeClr val="dk1"/>
                        </a:solidFill>
                        <a:effectLst/>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القرض الحسن</a:t>
                      </a:r>
                      <a:endParaRPr lang="en-US" sz="1600" kern="1200" dirty="0">
                        <a:solidFill>
                          <a:schemeClr val="dk1"/>
                        </a:solidFill>
                        <a:effectLst/>
                        <a:latin typeface="Sakkal Majalla" panose="02000000000000000000" pitchFamily="2" charset="-78"/>
                        <a:ea typeface="+mn-ea"/>
                        <a:cs typeface="Sakkal Majalla" panose="02000000000000000000" pitchFamily="2" charset="-78"/>
                      </a:endParaRPr>
                    </a:p>
                  </a:txBody>
                  <a:tcPr marL="68580" marR="68580" marT="0" marB="0"/>
                </a:tc>
                <a:extLst>
                  <a:ext uri="{0D108BD9-81ED-4DB2-BD59-A6C34878D82A}">
                    <a16:rowId xmlns:a16="http://schemas.microsoft.com/office/drawing/2014/main" val="1585033712"/>
                  </a:ext>
                </a:extLst>
              </a:tr>
            </a:tbl>
          </a:graphicData>
        </a:graphic>
      </p:graphicFrame>
      <p:sp>
        <p:nvSpPr>
          <p:cNvPr id="5" name="مستطيل 4">
            <a:extLst>
              <a:ext uri="{FF2B5EF4-FFF2-40B4-BE49-F238E27FC236}">
                <a16:creationId xmlns:a16="http://schemas.microsoft.com/office/drawing/2014/main" id="{E9125EFB-0BE5-41F9-BFC4-471FD4E4B4D5}"/>
              </a:ext>
            </a:extLst>
          </p:cNvPr>
          <p:cNvSpPr/>
          <p:nvPr/>
        </p:nvSpPr>
        <p:spPr>
          <a:xfrm>
            <a:off x="4893384" y="562413"/>
            <a:ext cx="2441448" cy="377026"/>
          </a:xfrm>
          <a:prstGeom prst="rect">
            <a:avLst/>
          </a:prstGeom>
        </p:spPr>
        <p:txBody>
          <a:bodyPr wrap="square">
            <a:spAutoFit/>
          </a:bodyPr>
          <a:lstStyle/>
          <a:p>
            <a:pPr algn="ctr" defTabSz="914400" rtl="1">
              <a:lnSpc>
                <a:spcPct val="90000"/>
              </a:lnSpc>
              <a:spcBef>
                <a:spcPct val="0"/>
              </a:spcBef>
            </a:pP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المشاريع التنفيذية</a:t>
            </a:r>
          </a:p>
        </p:txBody>
      </p:sp>
      <p:sp>
        <p:nvSpPr>
          <p:cNvPr id="6" name="عنصر نائب للتذييل 5">
            <a:extLst>
              <a:ext uri="{FF2B5EF4-FFF2-40B4-BE49-F238E27FC236}">
                <a16:creationId xmlns:a16="http://schemas.microsoft.com/office/drawing/2014/main" id="{56B7FE4A-C3D1-820E-7102-D3C11E13DAB0}"/>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7" name="عنصر نائب لرقم الشريحة 6">
            <a:extLst>
              <a:ext uri="{FF2B5EF4-FFF2-40B4-BE49-F238E27FC236}">
                <a16:creationId xmlns:a16="http://schemas.microsoft.com/office/drawing/2014/main" id="{6027A522-A15B-3CA4-1FA2-E5AD7D572839}"/>
              </a:ext>
            </a:extLst>
          </p:cNvPr>
          <p:cNvSpPr>
            <a:spLocks noGrp="1"/>
          </p:cNvSpPr>
          <p:nvPr>
            <p:ph type="sldNum" sz="quarter" idx="12"/>
          </p:nvPr>
        </p:nvSpPr>
        <p:spPr/>
        <p:txBody>
          <a:bodyPr/>
          <a:lstStyle/>
          <a:p>
            <a:fld id="{501ED04E-D395-4889-B0AB-32BA2BD69EE6}" type="slidenum">
              <a:rPr lang="ar-SA" smtClean="0"/>
              <a:t>41</a:t>
            </a:fld>
            <a:endParaRPr lang="ar-SA"/>
          </a:p>
        </p:txBody>
      </p:sp>
    </p:spTree>
    <p:extLst>
      <p:ext uri="{BB962C8B-B14F-4D97-AF65-F5344CB8AC3E}">
        <p14:creationId xmlns:p14="http://schemas.microsoft.com/office/powerpoint/2010/main" val="12004870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2">
            <a:extLst>
              <a:ext uri="{FF2B5EF4-FFF2-40B4-BE49-F238E27FC236}">
                <a16:creationId xmlns:a16="http://schemas.microsoft.com/office/drawing/2014/main" id="{6EC79704-A2AD-4750-B444-9A247E343DC4}"/>
              </a:ext>
            </a:extLst>
          </p:cNvPr>
          <p:cNvGraphicFramePr>
            <a:graphicFrameLocks noGrp="1"/>
          </p:cNvGraphicFramePr>
          <p:nvPr>
            <p:extLst>
              <p:ext uri="{D42A27DB-BD31-4B8C-83A1-F6EECF244321}">
                <p14:modId xmlns:p14="http://schemas.microsoft.com/office/powerpoint/2010/main" val="2251578003"/>
              </p:ext>
            </p:extLst>
          </p:nvPr>
        </p:nvGraphicFramePr>
        <p:xfrm>
          <a:off x="1285994" y="904594"/>
          <a:ext cx="9552041" cy="6147626"/>
        </p:xfrm>
        <a:graphic>
          <a:graphicData uri="http://schemas.openxmlformats.org/drawingml/2006/table">
            <a:tbl>
              <a:tblPr rtl="1" firstRow="1" bandRow="1">
                <a:tableStyleId>{5C22544A-7EE6-4342-B048-85BDC9FD1C3A}</a:tableStyleId>
              </a:tblPr>
              <a:tblGrid>
                <a:gridCol w="4663980">
                  <a:extLst>
                    <a:ext uri="{9D8B030D-6E8A-4147-A177-3AD203B41FA5}">
                      <a16:colId xmlns:a16="http://schemas.microsoft.com/office/drawing/2014/main" val="1617581490"/>
                    </a:ext>
                  </a:extLst>
                </a:gridCol>
                <a:gridCol w="4888061">
                  <a:extLst>
                    <a:ext uri="{9D8B030D-6E8A-4147-A177-3AD203B41FA5}">
                      <a16:colId xmlns:a16="http://schemas.microsoft.com/office/drawing/2014/main" val="2761300757"/>
                    </a:ext>
                  </a:extLst>
                </a:gridCol>
              </a:tblGrid>
              <a:tr h="550424">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1" u="none" kern="1200" dirty="0">
                          <a:solidFill>
                            <a:schemeClr val="bg1"/>
                          </a:solidFill>
                          <a:latin typeface="Sakkal Majalla" panose="02000000000000000000" pitchFamily="2" charset="-78"/>
                          <a:cs typeface="Sakkal Majalla" panose="02000000000000000000" pitchFamily="2" charset="-78"/>
                        </a:rPr>
                        <a:t>الهدف الاستراتيجي (3)</a:t>
                      </a:r>
                    </a:p>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dirty="0">
                          <a:solidFill>
                            <a:schemeClr val="bg1"/>
                          </a:solidFill>
                          <a:latin typeface="Sakkal Majalla" panose="02000000000000000000" pitchFamily="2" charset="-78"/>
                          <a:cs typeface="Sakkal Majalla" panose="02000000000000000000" pitchFamily="2" charset="-78"/>
                        </a:rPr>
                        <a:t>تطوير وتفعيل النظم واللوائح الداخلية للجمعية</a:t>
                      </a:r>
                      <a:endParaRPr lang="ar-SA" sz="18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800" b="1" u="none" kern="1200" dirty="0">
                        <a:solidFill>
                          <a:schemeClr val="accent6">
                            <a:lumMod val="50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extLst>
                  <a:ext uri="{0D108BD9-81ED-4DB2-BD59-A6C34878D82A}">
                    <a16:rowId xmlns:a16="http://schemas.microsoft.com/office/drawing/2014/main" val="10000"/>
                  </a:ext>
                </a:extLst>
              </a:tr>
              <a:tr h="20333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u="none" kern="1200" baseline="0" dirty="0">
                          <a:solidFill>
                            <a:schemeClr val="accent1">
                              <a:lumMod val="50000"/>
                            </a:schemeClr>
                          </a:solidFill>
                          <a:latin typeface="Sakkal Majalla" panose="02000000000000000000" pitchFamily="2" charset="-78"/>
                          <a:cs typeface="Sakkal Majalla" panose="02000000000000000000" pitchFamily="2" charset="-78"/>
                        </a:rPr>
                        <a:t>الهدف الفرعي</a:t>
                      </a:r>
                      <a:endParaRPr lang="ar-SA" sz="1600" b="1" u="none" kern="1200" baseline="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u="none" kern="1200" baseline="0" dirty="0">
                          <a:solidFill>
                            <a:schemeClr val="accent1">
                              <a:lumMod val="50000"/>
                            </a:schemeClr>
                          </a:solidFill>
                          <a:latin typeface="Sakkal Majalla" panose="02000000000000000000" pitchFamily="2" charset="-78"/>
                          <a:cs typeface="Sakkal Majalla" panose="02000000000000000000" pitchFamily="2" charset="-78"/>
                        </a:rPr>
                        <a:t>المشاريع</a:t>
                      </a:r>
                      <a:endParaRPr lang="ar-SA" sz="1600" b="1" u="none" kern="1200" baseline="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extLst>
                  <a:ext uri="{0D108BD9-81ED-4DB2-BD59-A6C34878D82A}">
                    <a16:rowId xmlns:a16="http://schemas.microsoft.com/office/drawing/2014/main" val="1388218426"/>
                  </a:ext>
                </a:extLst>
              </a:tr>
              <a:tr h="619406">
                <a:tc>
                  <a:txBody>
                    <a:bodyPr/>
                    <a:lstStyle/>
                    <a:p>
                      <a:pPr lvl="0" algn="ctr" defTabSz="914400" rtl="1">
                        <a:lnSpc>
                          <a:spcPct val="150000"/>
                        </a:lnSpc>
                        <a:defRPr/>
                      </a:pPr>
                      <a:r>
                        <a:rPr lang="ar-SA" sz="1800" b="0" u="none" dirty="0">
                          <a:solidFill>
                            <a:schemeClr val="tx1"/>
                          </a:solidFill>
                          <a:latin typeface="Sakkal Majalla" panose="02000000000000000000" pitchFamily="2" charset="-78"/>
                          <a:cs typeface="Sakkal Majalla" panose="02000000000000000000" pitchFamily="2" charset="-78"/>
                        </a:rPr>
                        <a:t>1- مراجعة وتقويم الخطة الاستراتيجية وبناء الخطط التشغيلية</a:t>
                      </a:r>
                      <a:endParaRPr lang="ar-SA" sz="1800" b="0" u="none"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285750" lvl="0" indent="-285750" algn="r" defTabSz="914400" rtl="1">
                        <a:lnSpc>
                          <a:spcPct val="150000"/>
                        </a:lnSpc>
                        <a:buFont typeface="Wingdings" panose="05000000000000000000" pitchFamily="2" charset="2"/>
                        <a:buChar char="§"/>
                        <a:defRPr/>
                      </a:pPr>
                      <a:r>
                        <a:rPr lang="ar-SA" sz="1600" kern="1200" dirty="0">
                          <a:solidFill>
                            <a:schemeClr val="dk1"/>
                          </a:solidFill>
                          <a:effectLst/>
                          <a:latin typeface="Sakkal Majalla" panose="02000000000000000000" pitchFamily="2" charset="-78"/>
                          <a:cs typeface="Sakkal Majalla" panose="02000000000000000000" pitchFamily="2" charset="-78"/>
                        </a:rPr>
                        <a:t>مراجعة </a:t>
                      </a:r>
                      <a:r>
                        <a:rPr lang="ar-SA" sz="1600" b="0" u="none" dirty="0">
                          <a:solidFill>
                            <a:schemeClr val="tx1"/>
                          </a:solidFill>
                          <a:latin typeface="Sakkal Majalla" panose="02000000000000000000" pitchFamily="2" charset="-78"/>
                          <a:cs typeface="Sakkal Majalla" panose="02000000000000000000" pitchFamily="2" charset="-78"/>
                        </a:rPr>
                        <a:t>وتقويم الخطة الاستراتيجية وبناء الخطط التشغيلية</a:t>
                      </a:r>
                    </a:p>
                    <a:p>
                      <a:pPr marL="285750" indent="-285750" algn="r" rtl="1">
                        <a:lnSpc>
                          <a:spcPct val="107000"/>
                        </a:lnSpc>
                        <a:spcAft>
                          <a:spcPts val="0"/>
                        </a:spcAft>
                        <a:buFont typeface="Wingdings" panose="05000000000000000000" pitchFamily="2" charset="2"/>
                        <a:buChar char="§"/>
                      </a:pPr>
                      <a:r>
                        <a:rPr lang="ar-SA" sz="1600" dirty="0">
                          <a:effectLst/>
                          <a:latin typeface="Sakkal Majalla" panose="02000000000000000000" pitchFamily="2" charset="-78"/>
                          <a:cs typeface="Sakkal Majalla" panose="02000000000000000000" pitchFamily="2" charset="-78"/>
                        </a:rPr>
                        <a:t>التقارير الدورية لمتابعة الخطط</a:t>
                      </a: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dirty="0">
                          <a:effectLst/>
                          <a:latin typeface="Sakkal Majalla" panose="02000000000000000000" pitchFamily="2" charset="-78"/>
                          <a:cs typeface="Sakkal Majalla" panose="02000000000000000000" pitchFamily="2" charset="-78"/>
                        </a:rPr>
                        <a:t>حوسبة مؤشرات الأداء (عمل برنامج حاسوبي لمؤشرات الأداء)</a:t>
                      </a:r>
                      <a:endParaRPr lang="en-US" sz="16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tc>
                <a:extLst>
                  <a:ext uri="{0D108BD9-81ED-4DB2-BD59-A6C34878D82A}">
                    <a16:rowId xmlns:a16="http://schemas.microsoft.com/office/drawing/2014/main" val="62686928"/>
                  </a:ext>
                </a:extLst>
              </a:tr>
              <a:tr h="283955">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0" u="none" dirty="0">
                          <a:solidFill>
                            <a:schemeClr val="tx1"/>
                          </a:solidFill>
                          <a:latin typeface="Sakkal Majalla" panose="02000000000000000000" pitchFamily="2" charset="-78"/>
                          <a:cs typeface="Sakkal Majalla" panose="02000000000000000000" pitchFamily="2" charset="-78"/>
                        </a:rPr>
                        <a:t>2- بناء الأنظمة واللوائح والمنهجيات</a:t>
                      </a:r>
                      <a:endParaRPr lang="ar-SA" sz="1800" b="0" u="none"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دليل السياسات الإعلامية</a:t>
                      </a: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دليل سياسات</a:t>
                      </a:r>
                      <a:r>
                        <a:rPr lang="ar-SA" sz="1600" kern="1200" baseline="0" dirty="0">
                          <a:solidFill>
                            <a:schemeClr val="dk1"/>
                          </a:solidFill>
                          <a:effectLst/>
                          <a:latin typeface="Sakkal Majalla" panose="02000000000000000000" pitchFamily="2" charset="-78"/>
                          <a:cs typeface="Sakkal Majalla" panose="02000000000000000000" pitchFamily="2" charset="-78"/>
                        </a:rPr>
                        <a:t> تنمية الموارد المالية</a:t>
                      </a:r>
                      <a:endParaRPr lang="ar-SA" sz="1600" kern="1200" dirty="0">
                        <a:solidFill>
                          <a:schemeClr val="dk1"/>
                        </a:solidFill>
                        <a:effectLst/>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دليل إدارة المتطوعين</a:t>
                      </a: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لائحة</a:t>
                      </a:r>
                      <a:r>
                        <a:rPr lang="ar-SA" sz="1600" kern="1200" baseline="0" dirty="0">
                          <a:solidFill>
                            <a:schemeClr val="dk1"/>
                          </a:solidFill>
                          <a:effectLst/>
                          <a:latin typeface="Sakkal Majalla" panose="02000000000000000000" pitchFamily="2" charset="-78"/>
                          <a:cs typeface="Sakkal Majalla" panose="02000000000000000000" pitchFamily="2" charset="-78"/>
                        </a:rPr>
                        <a:t> </a:t>
                      </a:r>
                      <a:r>
                        <a:rPr lang="ar-SA" sz="1600" kern="1200" dirty="0">
                          <a:solidFill>
                            <a:schemeClr val="dk1"/>
                          </a:solidFill>
                          <a:effectLst/>
                          <a:latin typeface="Sakkal Majalla" panose="02000000000000000000" pitchFamily="2" charset="-78"/>
                          <a:cs typeface="Sakkal Majalla" panose="02000000000000000000" pitchFamily="2" charset="-78"/>
                        </a:rPr>
                        <a:t>الصلاحيات الإدارية</a:t>
                      </a: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لائحة المراقبة ومتابعة الأداء</a:t>
                      </a: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الدليل الإجرائي</a:t>
                      </a: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الميثاق الأخلاقي</a:t>
                      </a:r>
                      <a:endParaRPr lang="ar-SA" sz="1600" kern="1200" dirty="0">
                        <a:solidFill>
                          <a:schemeClr val="dk1"/>
                        </a:solidFill>
                        <a:effectLst/>
                        <a:latin typeface="Sakkal Majalla" panose="02000000000000000000" pitchFamily="2" charset="-78"/>
                        <a:ea typeface="+mn-ea"/>
                        <a:cs typeface="Sakkal Majalla" panose="02000000000000000000" pitchFamily="2" charset="-78"/>
                      </a:endParaRPr>
                    </a:p>
                  </a:txBody>
                  <a:tcPr marL="68580" marR="68580" marT="0" marB="0"/>
                </a:tc>
                <a:extLst>
                  <a:ext uri="{0D108BD9-81ED-4DB2-BD59-A6C34878D82A}">
                    <a16:rowId xmlns:a16="http://schemas.microsoft.com/office/drawing/2014/main" val="664979418"/>
                  </a:ext>
                </a:extLst>
              </a:tr>
              <a:tr h="213689">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0" u="none" dirty="0">
                          <a:solidFill>
                            <a:schemeClr val="tx1"/>
                          </a:solidFill>
                          <a:latin typeface="Sakkal Majalla" panose="02000000000000000000" pitchFamily="2" charset="-78"/>
                          <a:cs typeface="Sakkal Majalla" panose="02000000000000000000" pitchFamily="2" charset="-78"/>
                        </a:rPr>
                        <a:t>3- تطوير وتحديث الأنظمة واللوائح</a:t>
                      </a:r>
                      <a:endParaRPr lang="ar-SA" sz="1800" b="0" u="none"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الدليل التنظيمي</a:t>
                      </a: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الهيكل التنظيمي</a:t>
                      </a: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التشكيلات الإدارية</a:t>
                      </a: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الوصف الوظيفي</a:t>
                      </a:r>
                      <a:endParaRPr lang="en-US" sz="1600" kern="1200" dirty="0">
                        <a:solidFill>
                          <a:schemeClr val="dk1"/>
                        </a:solidFill>
                        <a:effectLst/>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اللائحة المالية</a:t>
                      </a: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لائحة الموارد البشرية</a:t>
                      </a:r>
                      <a:endParaRPr lang="en-US" sz="1600" kern="1200" dirty="0">
                        <a:solidFill>
                          <a:schemeClr val="dk1"/>
                        </a:solidFill>
                        <a:effectLst/>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لائحة خدمات المستفيدين</a:t>
                      </a:r>
                      <a:endParaRPr lang="en-US" sz="1600" kern="1200" dirty="0">
                        <a:solidFill>
                          <a:schemeClr val="dk1"/>
                        </a:solidFill>
                        <a:effectLst/>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دليل </a:t>
                      </a:r>
                      <a:r>
                        <a:rPr lang="ar-SA" sz="1600" kern="1200" dirty="0" err="1">
                          <a:solidFill>
                            <a:schemeClr val="dk1"/>
                          </a:solidFill>
                          <a:effectLst/>
                          <a:latin typeface="Sakkal Majalla" panose="02000000000000000000" pitchFamily="2" charset="-78"/>
                          <a:cs typeface="Sakkal Majalla" panose="02000000000000000000" pitchFamily="2" charset="-78"/>
                        </a:rPr>
                        <a:t>الحوكمة</a:t>
                      </a:r>
                      <a:endParaRPr lang="en-US" sz="1600" kern="1200" dirty="0">
                        <a:solidFill>
                          <a:schemeClr val="dk1"/>
                        </a:solidFill>
                        <a:effectLst/>
                        <a:latin typeface="Sakkal Majalla" panose="02000000000000000000" pitchFamily="2" charset="-78"/>
                        <a:ea typeface="+mn-ea"/>
                        <a:cs typeface="Sakkal Majalla" panose="02000000000000000000" pitchFamily="2" charset="-78"/>
                      </a:endParaRPr>
                    </a:p>
                  </a:txBody>
                  <a:tcPr marL="68580" marR="68580" marT="0" marB="0"/>
                </a:tc>
                <a:extLst>
                  <a:ext uri="{0D108BD9-81ED-4DB2-BD59-A6C34878D82A}">
                    <a16:rowId xmlns:a16="http://schemas.microsoft.com/office/drawing/2014/main" val="1585033712"/>
                  </a:ext>
                </a:extLst>
              </a:tr>
              <a:tr h="37084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0" u="none" dirty="0">
                          <a:solidFill>
                            <a:schemeClr val="tx1"/>
                          </a:solidFill>
                          <a:latin typeface="Sakkal Majalla" panose="02000000000000000000" pitchFamily="2" charset="-78"/>
                          <a:cs typeface="Sakkal Majalla" panose="02000000000000000000" pitchFamily="2" charset="-78"/>
                        </a:rPr>
                        <a:t>4- الحصول على شهادة الأيزو</a:t>
                      </a:r>
                      <a:endParaRPr lang="ar-SA" sz="1800" b="0" u="none"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285750" indent="-285750" algn="r" rtl="1">
                        <a:lnSpc>
                          <a:spcPct val="107000"/>
                        </a:lnSpc>
                        <a:spcAft>
                          <a:spcPts val="0"/>
                        </a:spcAft>
                        <a:buFont typeface="Wingdings" panose="05000000000000000000" pitchFamily="2" charset="2"/>
                        <a:buChar char="§"/>
                      </a:pPr>
                      <a:r>
                        <a:rPr lang="ar-SA" sz="1600" kern="1200" dirty="0">
                          <a:solidFill>
                            <a:schemeClr val="dk1"/>
                          </a:solidFill>
                          <a:effectLst/>
                          <a:latin typeface="Sakkal Majalla" panose="02000000000000000000" pitchFamily="2" charset="-78"/>
                          <a:cs typeface="Sakkal Majalla" panose="02000000000000000000" pitchFamily="2" charset="-78"/>
                        </a:rPr>
                        <a:t>تطبيق أنظمة الجودة للحصول على الشهادة</a:t>
                      </a:r>
                      <a:endParaRPr lang="en-US" sz="1600" kern="1200" dirty="0">
                        <a:solidFill>
                          <a:schemeClr val="dk1"/>
                        </a:solidFill>
                        <a:effectLst/>
                        <a:latin typeface="Sakkal Majalla" panose="02000000000000000000" pitchFamily="2" charset="-78"/>
                        <a:ea typeface="+mn-ea"/>
                        <a:cs typeface="Sakkal Majalla" panose="02000000000000000000" pitchFamily="2" charset="-78"/>
                      </a:endParaRPr>
                    </a:p>
                  </a:txBody>
                  <a:tcPr marL="68580" marR="68580" marT="0" marB="0"/>
                </a:tc>
                <a:extLst>
                  <a:ext uri="{0D108BD9-81ED-4DB2-BD59-A6C34878D82A}">
                    <a16:rowId xmlns:a16="http://schemas.microsoft.com/office/drawing/2014/main" val="10005"/>
                  </a:ext>
                </a:extLst>
              </a:tr>
            </a:tbl>
          </a:graphicData>
        </a:graphic>
      </p:graphicFrame>
      <p:sp>
        <p:nvSpPr>
          <p:cNvPr id="5" name="مستطيل 4">
            <a:extLst>
              <a:ext uri="{FF2B5EF4-FFF2-40B4-BE49-F238E27FC236}">
                <a16:creationId xmlns:a16="http://schemas.microsoft.com/office/drawing/2014/main" id="{E9125EFB-0BE5-41F9-BFC4-471FD4E4B4D5}"/>
              </a:ext>
            </a:extLst>
          </p:cNvPr>
          <p:cNvSpPr/>
          <p:nvPr/>
        </p:nvSpPr>
        <p:spPr>
          <a:xfrm>
            <a:off x="4893384" y="484589"/>
            <a:ext cx="2441448" cy="377026"/>
          </a:xfrm>
          <a:prstGeom prst="rect">
            <a:avLst/>
          </a:prstGeom>
        </p:spPr>
        <p:txBody>
          <a:bodyPr wrap="square">
            <a:spAutoFit/>
          </a:bodyPr>
          <a:lstStyle/>
          <a:p>
            <a:pPr algn="ctr" defTabSz="914400" rtl="1">
              <a:lnSpc>
                <a:spcPct val="90000"/>
              </a:lnSpc>
              <a:spcBef>
                <a:spcPct val="0"/>
              </a:spcBef>
            </a:pP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المشاريع التنفيذية</a:t>
            </a:r>
          </a:p>
        </p:txBody>
      </p:sp>
      <p:sp>
        <p:nvSpPr>
          <p:cNvPr id="6" name="عنصر نائب للتذييل 5">
            <a:extLst>
              <a:ext uri="{FF2B5EF4-FFF2-40B4-BE49-F238E27FC236}">
                <a16:creationId xmlns:a16="http://schemas.microsoft.com/office/drawing/2014/main" id="{43796537-3963-4023-FB57-601166617274}"/>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7" name="عنصر نائب لرقم الشريحة 6">
            <a:extLst>
              <a:ext uri="{FF2B5EF4-FFF2-40B4-BE49-F238E27FC236}">
                <a16:creationId xmlns:a16="http://schemas.microsoft.com/office/drawing/2014/main" id="{57A98BA5-BB21-7EB7-BD43-604CE2D5B2F8}"/>
              </a:ext>
            </a:extLst>
          </p:cNvPr>
          <p:cNvSpPr>
            <a:spLocks noGrp="1"/>
          </p:cNvSpPr>
          <p:nvPr>
            <p:ph type="sldNum" sz="quarter" idx="12"/>
          </p:nvPr>
        </p:nvSpPr>
        <p:spPr/>
        <p:txBody>
          <a:bodyPr/>
          <a:lstStyle/>
          <a:p>
            <a:fld id="{501ED04E-D395-4889-B0AB-32BA2BD69EE6}" type="slidenum">
              <a:rPr lang="ar-SA" smtClean="0"/>
              <a:t>42</a:t>
            </a:fld>
            <a:endParaRPr lang="ar-SA"/>
          </a:p>
        </p:txBody>
      </p:sp>
    </p:spTree>
    <p:extLst>
      <p:ext uri="{BB962C8B-B14F-4D97-AF65-F5344CB8AC3E}">
        <p14:creationId xmlns:p14="http://schemas.microsoft.com/office/powerpoint/2010/main" val="17073346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2">
            <a:extLst>
              <a:ext uri="{FF2B5EF4-FFF2-40B4-BE49-F238E27FC236}">
                <a16:creationId xmlns:a16="http://schemas.microsoft.com/office/drawing/2014/main" id="{6EC79704-A2AD-4750-B444-9A247E343DC4}"/>
              </a:ext>
            </a:extLst>
          </p:cNvPr>
          <p:cNvGraphicFramePr>
            <a:graphicFrameLocks noGrp="1"/>
          </p:cNvGraphicFramePr>
          <p:nvPr>
            <p:extLst>
              <p:ext uri="{D42A27DB-BD31-4B8C-83A1-F6EECF244321}">
                <p14:modId xmlns:p14="http://schemas.microsoft.com/office/powerpoint/2010/main" val="4175130249"/>
              </p:ext>
            </p:extLst>
          </p:nvPr>
        </p:nvGraphicFramePr>
        <p:xfrm>
          <a:off x="1258432" y="1190434"/>
          <a:ext cx="9552041" cy="5337520"/>
        </p:xfrm>
        <a:graphic>
          <a:graphicData uri="http://schemas.openxmlformats.org/drawingml/2006/table">
            <a:tbl>
              <a:tblPr rtl="1" firstRow="1" bandRow="1">
                <a:tableStyleId>{5C22544A-7EE6-4342-B048-85BDC9FD1C3A}</a:tableStyleId>
              </a:tblPr>
              <a:tblGrid>
                <a:gridCol w="4663980">
                  <a:extLst>
                    <a:ext uri="{9D8B030D-6E8A-4147-A177-3AD203B41FA5}">
                      <a16:colId xmlns:a16="http://schemas.microsoft.com/office/drawing/2014/main" val="1617581490"/>
                    </a:ext>
                  </a:extLst>
                </a:gridCol>
                <a:gridCol w="4888061">
                  <a:extLst>
                    <a:ext uri="{9D8B030D-6E8A-4147-A177-3AD203B41FA5}">
                      <a16:colId xmlns:a16="http://schemas.microsoft.com/office/drawing/2014/main" val="2761300757"/>
                    </a:ext>
                  </a:extLst>
                </a:gridCol>
              </a:tblGrid>
              <a:tr h="819435">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1" u="none" dirty="0">
                          <a:solidFill>
                            <a:schemeClr val="bg1"/>
                          </a:solidFill>
                          <a:latin typeface="Sakkal Majalla" panose="02000000000000000000" pitchFamily="2" charset="-78"/>
                          <a:cs typeface="Sakkal Majalla" panose="02000000000000000000" pitchFamily="2" charset="-78"/>
                        </a:rPr>
                        <a:t>الهدف الاستراتيجي (4)</a:t>
                      </a:r>
                    </a:p>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dirty="0">
                          <a:solidFill>
                            <a:schemeClr val="bg1"/>
                          </a:solidFill>
                          <a:latin typeface="Sakkal Majalla" panose="02000000000000000000" pitchFamily="2" charset="-78"/>
                          <a:cs typeface="Sakkal Majalla" panose="02000000000000000000" pitchFamily="2" charset="-78"/>
                        </a:rPr>
                        <a:t>تطوير الأداء الإعلامي والعلاقات العامة والشراكات المجتمعية</a:t>
                      </a:r>
                      <a:endParaRPr lang="ar-SA" sz="18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800" b="1" u="none" kern="1200" dirty="0">
                        <a:solidFill>
                          <a:schemeClr val="accent6">
                            <a:lumMod val="50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extLst>
                  <a:ext uri="{0D108BD9-81ED-4DB2-BD59-A6C34878D82A}">
                    <a16:rowId xmlns:a16="http://schemas.microsoft.com/office/drawing/2014/main" val="10000"/>
                  </a:ext>
                </a:extLst>
              </a:tr>
              <a:tr h="379828">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u="none" kern="1200" baseline="0" dirty="0">
                          <a:solidFill>
                            <a:schemeClr val="accent1">
                              <a:lumMod val="50000"/>
                            </a:schemeClr>
                          </a:solidFill>
                          <a:latin typeface="Sakkal Majalla" panose="02000000000000000000" pitchFamily="2" charset="-78"/>
                          <a:cs typeface="Sakkal Majalla" panose="02000000000000000000" pitchFamily="2" charset="-78"/>
                        </a:rPr>
                        <a:t>الهدف الفرعي</a:t>
                      </a:r>
                      <a:endParaRPr lang="ar-SA" sz="1600" b="1" u="none" kern="1200" baseline="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u="none" kern="1200" baseline="0" dirty="0">
                          <a:solidFill>
                            <a:schemeClr val="accent1">
                              <a:lumMod val="50000"/>
                            </a:schemeClr>
                          </a:solidFill>
                          <a:latin typeface="Sakkal Majalla" panose="02000000000000000000" pitchFamily="2" charset="-78"/>
                          <a:cs typeface="Sakkal Majalla" panose="02000000000000000000" pitchFamily="2" charset="-78"/>
                        </a:rPr>
                        <a:t>المشاريع</a:t>
                      </a:r>
                      <a:endParaRPr lang="ar-SA" sz="1600" b="1" u="none" kern="1200" baseline="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extLst>
                  <a:ext uri="{0D108BD9-81ED-4DB2-BD59-A6C34878D82A}">
                    <a16:rowId xmlns:a16="http://schemas.microsoft.com/office/drawing/2014/main" val="1388218426"/>
                  </a:ext>
                </a:extLst>
              </a:tr>
              <a:tr h="886770">
                <a:tc>
                  <a:txBody>
                    <a:bodyPr/>
                    <a:lstStyle/>
                    <a:p>
                      <a:pPr marL="0" marR="0" lvl="0" indent="0" algn="ctr" defTabSz="914400" rtl="1" eaLnBrk="1" fontAlgn="auto" latinLnBrk="0" hangingPunct="1">
                        <a:lnSpc>
                          <a:spcPct val="150000"/>
                        </a:lnSpc>
                        <a:spcBef>
                          <a:spcPts val="0"/>
                        </a:spcBef>
                        <a:spcAft>
                          <a:spcPts val="0"/>
                        </a:spcAft>
                        <a:buClrTx/>
                        <a:buSzTx/>
                        <a:buFontTx/>
                        <a:buNone/>
                        <a:tabLst/>
                        <a:defRPr/>
                      </a:pPr>
                      <a:r>
                        <a:rPr lang="ar-SA" sz="1800" dirty="0">
                          <a:latin typeface="Sakkal Majalla" panose="02000000000000000000" pitchFamily="2" charset="-78"/>
                          <a:cs typeface="Sakkal Majalla" panose="02000000000000000000" pitchFamily="2" charset="-78"/>
                        </a:rPr>
                        <a:t>1- تنويع وتطوير البرامج والأنشطة الإعلامية</a:t>
                      </a:r>
                      <a:endParaRPr lang="ar-SA" sz="1800" dirty="0">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latin typeface="Sakkal Majalla" panose="02000000000000000000" pitchFamily="2" charset="-78"/>
                          <a:cs typeface="Sakkal Majalla" panose="02000000000000000000" pitchFamily="2" charset="-78"/>
                        </a:rPr>
                        <a:t>تطوير موقع الجمعية الإلكتروني</a:t>
                      </a:r>
                      <a:endParaRPr lang="en-US" sz="1600" kern="1200" dirty="0">
                        <a:solidFill>
                          <a:schemeClr val="dk1"/>
                        </a:solidFill>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latin typeface="Sakkal Majalla" panose="02000000000000000000" pitchFamily="2" charset="-78"/>
                          <a:cs typeface="Sakkal Majalla" panose="02000000000000000000" pitchFamily="2" charset="-78"/>
                        </a:rPr>
                        <a:t>المشاركة الفاعلة في وسائل الاعلام</a:t>
                      </a: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latin typeface="Sakkal Majalla" panose="02000000000000000000" pitchFamily="2" charset="-78"/>
                          <a:cs typeface="Sakkal Majalla" panose="02000000000000000000" pitchFamily="2" charset="-78"/>
                        </a:rPr>
                        <a:t>تطوير وسائل التواصل الاجتماعي</a:t>
                      </a:r>
                      <a:endParaRPr lang="en-US" sz="1600" kern="1200" dirty="0">
                        <a:solidFill>
                          <a:schemeClr val="dk1"/>
                        </a:solidFill>
                        <a:latin typeface="Sakkal Majalla" panose="02000000000000000000" pitchFamily="2" charset="-78"/>
                        <a:ea typeface="GE SS Two Light" panose="020A0503020102020204" pitchFamily="18" charset="-78"/>
                        <a:cs typeface="Sakkal Majalla" panose="02000000000000000000" pitchFamily="2" charset="-78"/>
                      </a:endParaRPr>
                    </a:p>
                  </a:txBody>
                  <a:tcPr marL="68580" marR="68580" marT="0" marB="0"/>
                </a:tc>
                <a:extLst>
                  <a:ext uri="{0D108BD9-81ED-4DB2-BD59-A6C34878D82A}">
                    <a16:rowId xmlns:a16="http://schemas.microsoft.com/office/drawing/2014/main" val="62686928"/>
                  </a:ext>
                </a:extLst>
              </a:tr>
              <a:tr h="1477949">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dirty="0">
                          <a:latin typeface="Sakkal Majalla" panose="02000000000000000000" pitchFamily="2" charset="-78"/>
                          <a:cs typeface="Sakkal Majalla" panose="02000000000000000000" pitchFamily="2" charset="-78"/>
                        </a:rPr>
                        <a:t>2- تفعيل برامج التواصل الداخلي والخارجي </a:t>
                      </a:r>
                      <a:endParaRPr lang="ar-SA" sz="1800" dirty="0">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latin typeface="Sakkal Majalla" panose="02000000000000000000" pitchFamily="2" charset="-78"/>
                          <a:cs typeface="Sakkal Majalla" panose="02000000000000000000" pitchFamily="2" charset="-78"/>
                        </a:rPr>
                        <a:t>انشاء معرض متنقل للجمعية</a:t>
                      </a:r>
                      <a:endParaRPr lang="en-US" sz="1600" kern="1200" dirty="0">
                        <a:solidFill>
                          <a:schemeClr val="dk1"/>
                        </a:solidFill>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latin typeface="Sakkal Majalla" panose="02000000000000000000" pitchFamily="2" charset="-78"/>
                          <a:cs typeface="Sakkal Majalla" panose="02000000000000000000" pitchFamily="2" charset="-78"/>
                        </a:rPr>
                        <a:t>المراسلات</a:t>
                      </a:r>
                      <a:endParaRPr lang="en-US" sz="1600" kern="1200" dirty="0">
                        <a:solidFill>
                          <a:schemeClr val="dk1"/>
                        </a:solidFill>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latin typeface="Sakkal Majalla" panose="02000000000000000000" pitchFamily="2" charset="-78"/>
                          <a:cs typeface="Sakkal Majalla" panose="02000000000000000000" pitchFamily="2" charset="-78"/>
                        </a:rPr>
                        <a:t>الزيارات </a:t>
                      </a: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latin typeface="Sakkal Majalla" panose="02000000000000000000" pitchFamily="2" charset="-78"/>
                          <a:cs typeface="Sakkal Majalla" panose="02000000000000000000" pitchFamily="2" charset="-78"/>
                        </a:rPr>
                        <a:t>انشاء مجموعة للتواصل بين العاملين </a:t>
                      </a: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latin typeface="Sakkal Majalla" panose="02000000000000000000" pitchFamily="2" charset="-78"/>
                          <a:cs typeface="Sakkal Majalla" panose="02000000000000000000" pitchFamily="2" charset="-78"/>
                        </a:rPr>
                        <a:t>تفعيل المناشط الاجتماعية والرحلات </a:t>
                      </a:r>
                      <a:endParaRPr lang="ar-SA" sz="1600" kern="1200" dirty="0">
                        <a:solidFill>
                          <a:schemeClr val="dk1"/>
                        </a:solidFill>
                        <a:latin typeface="Sakkal Majalla" panose="02000000000000000000" pitchFamily="2" charset="-78"/>
                        <a:ea typeface="GE SS Two Light" panose="020A0503020102020204" pitchFamily="18" charset="-78"/>
                        <a:cs typeface="Sakkal Majalla" panose="02000000000000000000" pitchFamily="2" charset="-78"/>
                      </a:endParaRPr>
                    </a:p>
                  </a:txBody>
                  <a:tcPr marL="68580" marR="68580" marT="0" marB="0"/>
                </a:tc>
                <a:extLst>
                  <a:ext uri="{0D108BD9-81ED-4DB2-BD59-A6C34878D82A}">
                    <a16:rowId xmlns:a16="http://schemas.microsoft.com/office/drawing/2014/main" val="664979418"/>
                  </a:ext>
                </a:extLst>
              </a:tr>
              <a:tr h="591179">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dirty="0">
                          <a:latin typeface="Sakkal Majalla" panose="02000000000000000000" pitchFamily="2" charset="-78"/>
                          <a:cs typeface="Sakkal Majalla" panose="02000000000000000000" pitchFamily="2" charset="-78"/>
                        </a:rPr>
                        <a:t>3- تفعيل الحملات التسويقية وابتكار منتجات تسويقية جديدة</a:t>
                      </a:r>
                      <a:endParaRPr lang="ar-SA" sz="1800" dirty="0">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latin typeface="Sakkal Majalla" panose="02000000000000000000" pitchFamily="2" charset="-78"/>
                          <a:cs typeface="Sakkal Majalla" panose="02000000000000000000" pitchFamily="2" charset="-78"/>
                        </a:rPr>
                        <a:t>بناء فريق تسويقي</a:t>
                      </a:r>
                      <a:endParaRPr lang="en-US" sz="1600" kern="1200" dirty="0">
                        <a:solidFill>
                          <a:schemeClr val="dk1"/>
                        </a:solidFill>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latin typeface="Sakkal Majalla" panose="02000000000000000000" pitchFamily="2" charset="-78"/>
                          <a:cs typeface="Sakkal Majalla" panose="02000000000000000000" pitchFamily="2" charset="-78"/>
                        </a:rPr>
                        <a:t>التسويق الرقمي لمشاريع الجمعية</a:t>
                      </a:r>
                      <a:endParaRPr lang="en-US" sz="1600" kern="1200" dirty="0">
                        <a:solidFill>
                          <a:schemeClr val="dk1"/>
                        </a:solidFill>
                        <a:latin typeface="Sakkal Majalla" panose="02000000000000000000" pitchFamily="2" charset="-78"/>
                        <a:ea typeface="GE SS Two Light" panose="020A0503020102020204" pitchFamily="18" charset="-78"/>
                        <a:cs typeface="Sakkal Majalla" panose="02000000000000000000" pitchFamily="2" charset="-78"/>
                      </a:endParaRPr>
                    </a:p>
                  </a:txBody>
                  <a:tcPr marL="68580" marR="68580" marT="0" marB="0"/>
                </a:tc>
                <a:extLst>
                  <a:ext uri="{0D108BD9-81ED-4DB2-BD59-A6C34878D82A}">
                    <a16:rowId xmlns:a16="http://schemas.microsoft.com/office/drawing/2014/main" val="1585033712"/>
                  </a:ext>
                </a:extLst>
              </a:tr>
              <a:tr h="1182359">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dirty="0">
                          <a:latin typeface="Sakkal Majalla" panose="02000000000000000000" pitchFamily="2" charset="-78"/>
                          <a:cs typeface="Sakkal Majalla" panose="02000000000000000000" pitchFamily="2" charset="-78"/>
                        </a:rPr>
                        <a:t>4- تعزيز وتطوير الشراكات مع كافة القطاعات</a:t>
                      </a:r>
                      <a:endParaRPr lang="ar-SA" sz="1800" dirty="0">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latin typeface="Sakkal Majalla" panose="02000000000000000000" pitchFamily="2" charset="-78"/>
                          <a:cs typeface="Sakkal Majalla" panose="02000000000000000000" pitchFamily="2" charset="-78"/>
                        </a:rPr>
                        <a:t>انشاء دليل وسياسات الشراكات</a:t>
                      </a:r>
                      <a:endParaRPr lang="en-US" sz="1600" kern="1200" dirty="0">
                        <a:solidFill>
                          <a:schemeClr val="dk1"/>
                        </a:solidFill>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latin typeface="Sakkal Majalla" panose="02000000000000000000" pitchFamily="2" charset="-78"/>
                          <a:cs typeface="Sakkal Majalla" panose="02000000000000000000" pitchFamily="2" charset="-78"/>
                        </a:rPr>
                        <a:t>شراكات مع جهات خيرية</a:t>
                      </a:r>
                      <a:endParaRPr lang="en-US" sz="1600" kern="1200" dirty="0">
                        <a:solidFill>
                          <a:schemeClr val="dk1"/>
                        </a:solidFill>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latin typeface="Sakkal Majalla" panose="02000000000000000000" pitchFamily="2" charset="-78"/>
                          <a:cs typeface="Sakkal Majalla" panose="02000000000000000000" pitchFamily="2" charset="-78"/>
                        </a:rPr>
                        <a:t>شراكات مع جهات حكومية</a:t>
                      </a: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latin typeface="Sakkal Majalla" panose="02000000000000000000" pitchFamily="2" charset="-78"/>
                          <a:cs typeface="Sakkal Majalla" panose="02000000000000000000" pitchFamily="2" charset="-78"/>
                        </a:rPr>
                        <a:t>شراكات مع الشركات الخاصة</a:t>
                      </a:r>
                      <a:endParaRPr lang="en-US" sz="1600" kern="1200" dirty="0">
                        <a:solidFill>
                          <a:schemeClr val="dk1"/>
                        </a:solidFill>
                        <a:latin typeface="Sakkal Majalla" panose="02000000000000000000" pitchFamily="2" charset="-78"/>
                        <a:ea typeface="GE SS Two Light" panose="020A0503020102020204" pitchFamily="18" charset="-78"/>
                        <a:cs typeface="Sakkal Majalla" panose="02000000000000000000" pitchFamily="2" charset="-78"/>
                      </a:endParaRPr>
                    </a:p>
                  </a:txBody>
                  <a:tcPr marL="68580" marR="68580" marT="0" marB="0"/>
                </a:tc>
                <a:extLst>
                  <a:ext uri="{0D108BD9-81ED-4DB2-BD59-A6C34878D82A}">
                    <a16:rowId xmlns:a16="http://schemas.microsoft.com/office/drawing/2014/main" val="10005"/>
                  </a:ext>
                </a:extLst>
              </a:tr>
            </a:tbl>
          </a:graphicData>
        </a:graphic>
      </p:graphicFrame>
      <p:sp>
        <p:nvSpPr>
          <p:cNvPr id="5" name="مستطيل 4">
            <a:extLst>
              <a:ext uri="{FF2B5EF4-FFF2-40B4-BE49-F238E27FC236}">
                <a16:creationId xmlns:a16="http://schemas.microsoft.com/office/drawing/2014/main" id="{E9125EFB-0BE5-41F9-BFC4-471FD4E4B4D5}"/>
              </a:ext>
            </a:extLst>
          </p:cNvPr>
          <p:cNvSpPr/>
          <p:nvPr/>
        </p:nvSpPr>
        <p:spPr>
          <a:xfrm>
            <a:off x="4893384" y="562413"/>
            <a:ext cx="2441448" cy="377026"/>
          </a:xfrm>
          <a:prstGeom prst="rect">
            <a:avLst/>
          </a:prstGeom>
        </p:spPr>
        <p:txBody>
          <a:bodyPr wrap="square">
            <a:spAutoFit/>
          </a:bodyPr>
          <a:lstStyle/>
          <a:p>
            <a:pPr algn="ctr" defTabSz="914400" rtl="1">
              <a:lnSpc>
                <a:spcPct val="90000"/>
              </a:lnSpc>
              <a:spcBef>
                <a:spcPct val="0"/>
              </a:spcBef>
            </a:pP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المشاريع التنفيذية</a:t>
            </a:r>
          </a:p>
        </p:txBody>
      </p:sp>
      <p:sp>
        <p:nvSpPr>
          <p:cNvPr id="6" name="عنصر نائب للتذييل 5">
            <a:extLst>
              <a:ext uri="{FF2B5EF4-FFF2-40B4-BE49-F238E27FC236}">
                <a16:creationId xmlns:a16="http://schemas.microsoft.com/office/drawing/2014/main" id="{1FF2384A-3DF5-DDB8-FC82-010CD59EB523}"/>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7" name="عنصر نائب لرقم الشريحة 6">
            <a:extLst>
              <a:ext uri="{FF2B5EF4-FFF2-40B4-BE49-F238E27FC236}">
                <a16:creationId xmlns:a16="http://schemas.microsoft.com/office/drawing/2014/main" id="{185A9B2E-46D1-CBB4-2579-DC95517B9549}"/>
              </a:ext>
            </a:extLst>
          </p:cNvPr>
          <p:cNvSpPr>
            <a:spLocks noGrp="1"/>
          </p:cNvSpPr>
          <p:nvPr>
            <p:ph type="sldNum" sz="quarter" idx="12"/>
          </p:nvPr>
        </p:nvSpPr>
        <p:spPr/>
        <p:txBody>
          <a:bodyPr/>
          <a:lstStyle/>
          <a:p>
            <a:fld id="{501ED04E-D395-4889-B0AB-32BA2BD69EE6}" type="slidenum">
              <a:rPr lang="ar-SA" smtClean="0"/>
              <a:t>43</a:t>
            </a:fld>
            <a:endParaRPr lang="ar-SA"/>
          </a:p>
        </p:txBody>
      </p:sp>
    </p:spTree>
    <p:extLst>
      <p:ext uri="{BB962C8B-B14F-4D97-AF65-F5344CB8AC3E}">
        <p14:creationId xmlns:p14="http://schemas.microsoft.com/office/powerpoint/2010/main" val="38345659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2">
            <a:extLst>
              <a:ext uri="{FF2B5EF4-FFF2-40B4-BE49-F238E27FC236}">
                <a16:creationId xmlns:a16="http://schemas.microsoft.com/office/drawing/2014/main" id="{6EC79704-A2AD-4750-B444-9A247E343DC4}"/>
              </a:ext>
            </a:extLst>
          </p:cNvPr>
          <p:cNvGraphicFramePr>
            <a:graphicFrameLocks noGrp="1"/>
          </p:cNvGraphicFramePr>
          <p:nvPr>
            <p:extLst>
              <p:ext uri="{D42A27DB-BD31-4B8C-83A1-F6EECF244321}">
                <p14:modId xmlns:p14="http://schemas.microsoft.com/office/powerpoint/2010/main" val="1685891432"/>
              </p:ext>
            </p:extLst>
          </p:nvPr>
        </p:nvGraphicFramePr>
        <p:xfrm>
          <a:off x="1319979" y="1245025"/>
          <a:ext cx="9552041" cy="4354593"/>
        </p:xfrm>
        <a:graphic>
          <a:graphicData uri="http://schemas.openxmlformats.org/drawingml/2006/table">
            <a:tbl>
              <a:tblPr rtl="1" firstRow="1" bandRow="1">
                <a:tableStyleId>{5C22544A-7EE6-4342-B048-85BDC9FD1C3A}</a:tableStyleId>
              </a:tblPr>
              <a:tblGrid>
                <a:gridCol w="5324660">
                  <a:extLst>
                    <a:ext uri="{9D8B030D-6E8A-4147-A177-3AD203B41FA5}">
                      <a16:colId xmlns:a16="http://schemas.microsoft.com/office/drawing/2014/main" val="1617581490"/>
                    </a:ext>
                  </a:extLst>
                </a:gridCol>
                <a:gridCol w="4227381">
                  <a:extLst>
                    <a:ext uri="{9D8B030D-6E8A-4147-A177-3AD203B41FA5}">
                      <a16:colId xmlns:a16="http://schemas.microsoft.com/office/drawing/2014/main" val="2761300757"/>
                    </a:ext>
                  </a:extLst>
                </a:gridCol>
              </a:tblGrid>
              <a:tr h="684927">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1" u="none" kern="1200" dirty="0">
                          <a:solidFill>
                            <a:schemeClr val="bg1"/>
                          </a:solidFill>
                          <a:latin typeface="Sakkal Majalla" panose="02000000000000000000" pitchFamily="2" charset="-78"/>
                          <a:cs typeface="Sakkal Majalla" panose="02000000000000000000" pitchFamily="2" charset="-78"/>
                        </a:rPr>
                        <a:t>الهدف الاستراتيجي (5)</a:t>
                      </a:r>
                    </a:p>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dirty="0">
                          <a:solidFill>
                            <a:schemeClr val="bg1"/>
                          </a:solidFill>
                          <a:latin typeface="Sakkal Majalla" panose="02000000000000000000" pitchFamily="2" charset="-78"/>
                          <a:cs typeface="Sakkal Majalla" panose="02000000000000000000" pitchFamily="2" charset="-78"/>
                        </a:rPr>
                        <a:t>تطوير الأداء الإداري وتفعيل أدوار القيادات واستقطاب كفاءات إدارية متميزة</a:t>
                      </a:r>
                      <a:endParaRPr lang="ar-SA" sz="18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800" b="1" u="none" kern="1200" dirty="0">
                        <a:solidFill>
                          <a:schemeClr val="accent6">
                            <a:lumMod val="50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extLst>
                  <a:ext uri="{0D108BD9-81ED-4DB2-BD59-A6C34878D82A}">
                    <a16:rowId xmlns:a16="http://schemas.microsoft.com/office/drawing/2014/main" val="10000"/>
                  </a:ext>
                </a:extLst>
              </a:tr>
              <a:tr h="279044">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u="none" kern="1200" baseline="0" dirty="0">
                          <a:solidFill>
                            <a:schemeClr val="accent1">
                              <a:lumMod val="50000"/>
                            </a:schemeClr>
                          </a:solidFill>
                          <a:latin typeface="Sakkal Majalla" panose="02000000000000000000" pitchFamily="2" charset="-78"/>
                          <a:cs typeface="Sakkal Majalla" panose="02000000000000000000" pitchFamily="2" charset="-78"/>
                        </a:rPr>
                        <a:t>الهدف الفرعي</a:t>
                      </a:r>
                      <a:endParaRPr lang="ar-SA" sz="1600" b="1" u="none" kern="1200" baseline="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u="none" kern="1200" baseline="0" dirty="0">
                          <a:solidFill>
                            <a:schemeClr val="accent1">
                              <a:lumMod val="50000"/>
                            </a:schemeClr>
                          </a:solidFill>
                          <a:latin typeface="Sakkal Majalla" panose="02000000000000000000" pitchFamily="2" charset="-78"/>
                          <a:cs typeface="Sakkal Majalla" panose="02000000000000000000" pitchFamily="2" charset="-78"/>
                        </a:rPr>
                        <a:t>المشاريع</a:t>
                      </a:r>
                      <a:endParaRPr lang="ar-SA" sz="1600" b="1" u="none" kern="1200" baseline="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extLst>
                  <a:ext uri="{0D108BD9-81ED-4DB2-BD59-A6C34878D82A}">
                    <a16:rowId xmlns:a16="http://schemas.microsoft.com/office/drawing/2014/main" val="1388218426"/>
                  </a:ext>
                </a:extLst>
              </a:tr>
              <a:tr h="1255208">
                <a:tc>
                  <a:txBody>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lang="ar-SA" sz="1800" b="0" u="none" dirty="0">
                          <a:solidFill>
                            <a:schemeClr val="tx1"/>
                          </a:solidFill>
                          <a:latin typeface="Sakkal Majalla" panose="02000000000000000000" pitchFamily="2" charset="-78"/>
                          <a:cs typeface="Sakkal Majalla" panose="02000000000000000000" pitchFamily="2" charset="-78"/>
                        </a:rPr>
                        <a:t>1- تكثيف الدورات التدريبة والتطويرية للعاملين</a:t>
                      </a:r>
                      <a:endParaRPr lang="ar-SA" sz="1800" b="0" u="none"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dirty="0">
                          <a:effectLst/>
                          <a:latin typeface="Sakkal Majalla" panose="02000000000000000000" pitchFamily="2" charset="-78"/>
                          <a:cs typeface="Sakkal Majalla" panose="02000000000000000000" pitchFamily="2" charset="-78"/>
                        </a:rPr>
                        <a:t>الدورات التدريبية للقيادات بالجمعية</a:t>
                      </a:r>
                      <a:endParaRPr lang="en-US" sz="1600" dirty="0">
                        <a:effectLst/>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dirty="0">
                          <a:effectLst/>
                          <a:latin typeface="Sakkal Majalla" panose="02000000000000000000" pitchFamily="2" charset="-78"/>
                          <a:cs typeface="Sakkal Majalla" panose="02000000000000000000" pitchFamily="2" charset="-78"/>
                        </a:rPr>
                        <a:t>دورات تأهيل الموظفين</a:t>
                      </a:r>
                      <a:endParaRPr lang="en-US" sz="1600" dirty="0">
                        <a:effectLst/>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dirty="0">
                          <a:effectLst/>
                          <a:latin typeface="Sakkal Majalla" panose="02000000000000000000" pitchFamily="2" charset="-78"/>
                          <a:cs typeface="Sakkal Majalla" panose="02000000000000000000" pitchFamily="2" charset="-78"/>
                        </a:rPr>
                        <a:t>دورات تأهيل الموظفات</a:t>
                      </a:r>
                      <a:endParaRPr lang="en-US" sz="1600" dirty="0">
                        <a:effectLst/>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dirty="0">
                          <a:effectLst/>
                          <a:latin typeface="Sakkal Majalla" panose="02000000000000000000" pitchFamily="2" charset="-78"/>
                          <a:cs typeface="Sakkal Majalla" panose="02000000000000000000" pitchFamily="2" charset="-78"/>
                        </a:rPr>
                        <a:t>دراسة الاحتياج التدريبي</a:t>
                      </a:r>
                      <a:endParaRPr lang="en-US" sz="16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extLst>
                  <a:ext uri="{0D108BD9-81ED-4DB2-BD59-A6C34878D82A}">
                    <a16:rowId xmlns:a16="http://schemas.microsoft.com/office/drawing/2014/main" val="62686928"/>
                  </a:ext>
                </a:extLst>
              </a:tr>
              <a:tr h="554951">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800" b="0" u="none" dirty="0">
                          <a:solidFill>
                            <a:schemeClr val="tx1"/>
                          </a:solidFill>
                          <a:latin typeface="Sakkal Majalla" panose="02000000000000000000" pitchFamily="2" charset="-78"/>
                          <a:cs typeface="Sakkal Majalla" panose="02000000000000000000" pitchFamily="2" charset="-78"/>
                        </a:rPr>
                        <a:t>2- استقطاب الكوادر والكفاءات الإدارية</a:t>
                      </a:r>
                      <a:endParaRPr lang="ar-SA" sz="1800" b="0" u="none"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تحديد الاحتياج من الكوادر والكفاءات</a:t>
                      </a: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تغطية  احتياجات الجمعية من العاملين المؤهلين</a:t>
                      </a:r>
                      <a:endParaRPr lang="en-US" sz="1600" kern="1200" dirty="0">
                        <a:solidFill>
                          <a:schemeClr val="dk1"/>
                        </a:solidFill>
                        <a:effectLst/>
                        <a:latin typeface="Sakkal Majalla" panose="02000000000000000000" pitchFamily="2" charset="-78"/>
                        <a:ea typeface="+mn-ea"/>
                        <a:cs typeface="Sakkal Majalla" panose="02000000000000000000" pitchFamily="2" charset="-78"/>
                      </a:endParaRPr>
                    </a:p>
                  </a:txBody>
                  <a:tcPr marL="68580" marR="68580" marT="0" marB="0" anchor="ctr"/>
                </a:tc>
                <a:extLst>
                  <a:ext uri="{0D108BD9-81ED-4DB2-BD59-A6C34878D82A}">
                    <a16:rowId xmlns:a16="http://schemas.microsoft.com/office/drawing/2014/main" val="664979418"/>
                  </a:ext>
                </a:extLst>
              </a:tr>
              <a:tr h="676320">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800" b="0" u="none" dirty="0">
                          <a:solidFill>
                            <a:schemeClr val="tx1"/>
                          </a:solidFill>
                          <a:latin typeface="Sakkal Majalla" panose="02000000000000000000" pitchFamily="2" charset="-78"/>
                          <a:cs typeface="Sakkal Majalla" panose="02000000000000000000" pitchFamily="2" charset="-78"/>
                        </a:rPr>
                        <a:t>4- رفع مستوى الرضا الوظيفي للعاملين</a:t>
                      </a:r>
                      <a:endParaRPr lang="ar-SA" sz="1800" b="0" u="none"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285750" indent="-285750" algn="r" rtl="1">
                        <a:lnSpc>
                          <a:spcPct val="107000"/>
                        </a:lnSpc>
                        <a:spcAft>
                          <a:spcPts val="0"/>
                        </a:spcAft>
                        <a:buFont typeface="Wingdings" panose="05000000000000000000" pitchFamily="2" charset="2"/>
                        <a:buChar char="§"/>
                      </a:pPr>
                      <a:r>
                        <a:rPr lang="ar-SA" sz="1600" kern="1200" dirty="0">
                          <a:solidFill>
                            <a:schemeClr val="dk1"/>
                          </a:solidFill>
                          <a:effectLst/>
                          <a:latin typeface="Sakkal Majalla" panose="02000000000000000000" pitchFamily="2" charset="-78"/>
                          <a:cs typeface="Sakkal Majalla" panose="02000000000000000000" pitchFamily="2" charset="-78"/>
                        </a:rPr>
                        <a:t>تطوير بيئة العمل</a:t>
                      </a: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تفعيل الحوافز</a:t>
                      </a:r>
                      <a:endParaRPr lang="en-US" sz="1600" kern="1200" dirty="0">
                        <a:solidFill>
                          <a:schemeClr val="dk1"/>
                        </a:solidFill>
                        <a:effectLst/>
                        <a:latin typeface="Sakkal Majalla" panose="02000000000000000000" pitchFamily="2" charset="-78"/>
                        <a:ea typeface="+mn-ea"/>
                        <a:cs typeface="Sakkal Majalla" panose="02000000000000000000" pitchFamily="2" charset="-78"/>
                      </a:endParaRPr>
                    </a:p>
                  </a:txBody>
                  <a:tcPr marL="68580" marR="68580" marT="0" marB="0" anchor="ctr"/>
                </a:tc>
                <a:extLst>
                  <a:ext uri="{0D108BD9-81ED-4DB2-BD59-A6C34878D82A}">
                    <a16:rowId xmlns:a16="http://schemas.microsoft.com/office/drawing/2014/main" val="1585033712"/>
                  </a:ext>
                </a:extLst>
              </a:tr>
              <a:tr h="847907">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800" b="0" u="none" dirty="0">
                          <a:solidFill>
                            <a:schemeClr val="tx1"/>
                          </a:solidFill>
                          <a:latin typeface="Sakkal Majalla" panose="02000000000000000000" pitchFamily="2" charset="-78"/>
                          <a:cs typeface="Sakkal Majalla" panose="02000000000000000000" pitchFamily="2" charset="-78"/>
                        </a:rPr>
                        <a:t>5- تطوير البنية التحتية التقنية وحوسبة كافة الأعمال</a:t>
                      </a:r>
                      <a:endParaRPr lang="ar-SA" sz="1800" b="0" u="none"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توفير البرامج التقنية المساعدة</a:t>
                      </a: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kern="1200" dirty="0">
                          <a:solidFill>
                            <a:schemeClr val="dk1"/>
                          </a:solidFill>
                          <a:effectLst/>
                          <a:latin typeface="Sakkal Majalla" panose="02000000000000000000" pitchFamily="2" charset="-78"/>
                          <a:cs typeface="Sakkal Majalla" panose="02000000000000000000" pitchFamily="2" charset="-78"/>
                        </a:rPr>
                        <a:t>تطوير الشبكة الداخلية (تقنية المعلومات)</a:t>
                      </a:r>
                      <a:endParaRPr lang="ar-SA" sz="1600" kern="1200" dirty="0">
                        <a:solidFill>
                          <a:schemeClr val="dk1"/>
                        </a:solidFill>
                        <a:effectLst/>
                        <a:latin typeface="Sakkal Majalla" panose="02000000000000000000" pitchFamily="2" charset="-78"/>
                        <a:ea typeface="+mn-ea"/>
                        <a:cs typeface="Sakkal Majalla" panose="02000000000000000000" pitchFamily="2" charset="-78"/>
                      </a:endParaRPr>
                    </a:p>
                  </a:txBody>
                  <a:tcPr marL="68580" marR="68580" marT="0" marB="0" anchor="ctr"/>
                </a:tc>
                <a:extLst>
                  <a:ext uri="{0D108BD9-81ED-4DB2-BD59-A6C34878D82A}">
                    <a16:rowId xmlns:a16="http://schemas.microsoft.com/office/drawing/2014/main" val="10005"/>
                  </a:ext>
                </a:extLst>
              </a:tr>
            </a:tbl>
          </a:graphicData>
        </a:graphic>
      </p:graphicFrame>
      <p:sp>
        <p:nvSpPr>
          <p:cNvPr id="5" name="مستطيل 4">
            <a:extLst>
              <a:ext uri="{FF2B5EF4-FFF2-40B4-BE49-F238E27FC236}">
                <a16:creationId xmlns:a16="http://schemas.microsoft.com/office/drawing/2014/main" id="{E9125EFB-0BE5-41F9-BFC4-471FD4E4B4D5}"/>
              </a:ext>
            </a:extLst>
          </p:cNvPr>
          <p:cNvSpPr/>
          <p:nvPr/>
        </p:nvSpPr>
        <p:spPr>
          <a:xfrm>
            <a:off x="4893384" y="562413"/>
            <a:ext cx="2441448" cy="377026"/>
          </a:xfrm>
          <a:prstGeom prst="rect">
            <a:avLst/>
          </a:prstGeom>
        </p:spPr>
        <p:txBody>
          <a:bodyPr wrap="square">
            <a:spAutoFit/>
          </a:bodyPr>
          <a:lstStyle/>
          <a:p>
            <a:pPr algn="ctr" defTabSz="914400" rtl="1">
              <a:lnSpc>
                <a:spcPct val="90000"/>
              </a:lnSpc>
              <a:spcBef>
                <a:spcPct val="0"/>
              </a:spcBef>
            </a:pP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المشاريع التنفيذية</a:t>
            </a:r>
          </a:p>
        </p:txBody>
      </p:sp>
      <p:sp>
        <p:nvSpPr>
          <p:cNvPr id="6" name="عنصر نائب للتذييل 5">
            <a:extLst>
              <a:ext uri="{FF2B5EF4-FFF2-40B4-BE49-F238E27FC236}">
                <a16:creationId xmlns:a16="http://schemas.microsoft.com/office/drawing/2014/main" id="{70138745-08DD-30AB-AA07-7145B1501B94}"/>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7" name="عنصر نائب لرقم الشريحة 6">
            <a:extLst>
              <a:ext uri="{FF2B5EF4-FFF2-40B4-BE49-F238E27FC236}">
                <a16:creationId xmlns:a16="http://schemas.microsoft.com/office/drawing/2014/main" id="{BE4DEC7E-045F-0319-C76A-15B94843C202}"/>
              </a:ext>
            </a:extLst>
          </p:cNvPr>
          <p:cNvSpPr>
            <a:spLocks noGrp="1"/>
          </p:cNvSpPr>
          <p:nvPr>
            <p:ph type="sldNum" sz="quarter" idx="12"/>
          </p:nvPr>
        </p:nvSpPr>
        <p:spPr/>
        <p:txBody>
          <a:bodyPr/>
          <a:lstStyle/>
          <a:p>
            <a:fld id="{501ED04E-D395-4889-B0AB-32BA2BD69EE6}" type="slidenum">
              <a:rPr lang="ar-SA" smtClean="0"/>
              <a:t>44</a:t>
            </a:fld>
            <a:endParaRPr lang="ar-SA"/>
          </a:p>
        </p:txBody>
      </p:sp>
    </p:spTree>
    <p:extLst>
      <p:ext uri="{BB962C8B-B14F-4D97-AF65-F5344CB8AC3E}">
        <p14:creationId xmlns:p14="http://schemas.microsoft.com/office/powerpoint/2010/main" val="21904262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2">
            <a:extLst>
              <a:ext uri="{FF2B5EF4-FFF2-40B4-BE49-F238E27FC236}">
                <a16:creationId xmlns:a16="http://schemas.microsoft.com/office/drawing/2014/main" id="{6EC79704-A2AD-4750-B444-9A247E343DC4}"/>
              </a:ext>
            </a:extLst>
          </p:cNvPr>
          <p:cNvGraphicFramePr>
            <a:graphicFrameLocks noGrp="1"/>
          </p:cNvGraphicFramePr>
          <p:nvPr>
            <p:extLst>
              <p:ext uri="{D42A27DB-BD31-4B8C-83A1-F6EECF244321}">
                <p14:modId xmlns:p14="http://schemas.microsoft.com/office/powerpoint/2010/main" val="1067821034"/>
              </p:ext>
            </p:extLst>
          </p:nvPr>
        </p:nvGraphicFramePr>
        <p:xfrm>
          <a:off x="1319979" y="803970"/>
          <a:ext cx="9552041" cy="6193793"/>
        </p:xfrm>
        <a:graphic>
          <a:graphicData uri="http://schemas.openxmlformats.org/drawingml/2006/table">
            <a:tbl>
              <a:tblPr rtl="1" firstRow="1" bandRow="1">
                <a:tableStyleId>{5C22544A-7EE6-4342-B048-85BDC9FD1C3A}</a:tableStyleId>
              </a:tblPr>
              <a:tblGrid>
                <a:gridCol w="4663980">
                  <a:extLst>
                    <a:ext uri="{9D8B030D-6E8A-4147-A177-3AD203B41FA5}">
                      <a16:colId xmlns:a16="http://schemas.microsoft.com/office/drawing/2014/main" val="1617581490"/>
                    </a:ext>
                  </a:extLst>
                </a:gridCol>
                <a:gridCol w="4888061">
                  <a:extLst>
                    <a:ext uri="{9D8B030D-6E8A-4147-A177-3AD203B41FA5}">
                      <a16:colId xmlns:a16="http://schemas.microsoft.com/office/drawing/2014/main" val="2761300757"/>
                    </a:ext>
                  </a:extLst>
                </a:gridCol>
              </a:tblGrid>
              <a:tr h="554226">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1" u="none" kern="1200" dirty="0">
                          <a:solidFill>
                            <a:schemeClr val="bg1"/>
                          </a:solidFill>
                          <a:latin typeface="Sakkal Majalla" panose="02000000000000000000" pitchFamily="2" charset="-78"/>
                          <a:cs typeface="Sakkal Majalla" panose="02000000000000000000" pitchFamily="2" charset="-78"/>
                        </a:rPr>
                        <a:t>الهدف الاستراتيجي (6)</a:t>
                      </a:r>
                    </a:p>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dirty="0">
                          <a:solidFill>
                            <a:schemeClr val="bg1"/>
                          </a:solidFill>
                          <a:latin typeface="Sakkal Majalla" panose="02000000000000000000" pitchFamily="2" charset="-78"/>
                          <a:cs typeface="Sakkal Majalla" panose="02000000000000000000" pitchFamily="2" charset="-78"/>
                        </a:rPr>
                        <a:t>تحقيق الاكتفاء الذاتي من الموارد المالية </a:t>
                      </a:r>
                      <a:endParaRPr lang="ar-SA" sz="18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800" b="1" u="none" kern="1200" dirty="0">
                        <a:solidFill>
                          <a:schemeClr val="accent6">
                            <a:lumMod val="50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extLst>
                  <a:ext uri="{0D108BD9-81ED-4DB2-BD59-A6C34878D82A}">
                    <a16:rowId xmlns:a16="http://schemas.microsoft.com/office/drawing/2014/main" val="10000"/>
                  </a:ext>
                </a:extLst>
              </a:tr>
              <a:tr h="320868">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u="none" kern="1200" baseline="0" dirty="0">
                          <a:solidFill>
                            <a:schemeClr val="accent1">
                              <a:lumMod val="50000"/>
                            </a:schemeClr>
                          </a:solidFill>
                          <a:latin typeface="Sakkal Majalla" panose="02000000000000000000" pitchFamily="2" charset="-78"/>
                          <a:cs typeface="Sakkal Majalla" panose="02000000000000000000" pitchFamily="2" charset="-78"/>
                        </a:rPr>
                        <a:t>الهدف الفرعي</a:t>
                      </a:r>
                      <a:endParaRPr lang="ar-SA" sz="1600" b="1" u="none" kern="1200" baseline="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u="none" kern="1200" baseline="0" dirty="0">
                          <a:solidFill>
                            <a:schemeClr val="accent1">
                              <a:lumMod val="50000"/>
                            </a:schemeClr>
                          </a:solidFill>
                          <a:latin typeface="Sakkal Majalla" panose="02000000000000000000" pitchFamily="2" charset="-78"/>
                          <a:cs typeface="Sakkal Majalla" panose="02000000000000000000" pitchFamily="2" charset="-78"/>
                        </a:rPr>
                        <a:t>المشاريع</a:t>
                      </a:r>
                      <a:endParaRPr lang="ar-SA" sz="1600" b="1" u="none" kern="1200" baseline="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extLst>
                  <a:ext uri="{0D108BD9-81ED-4DB2-BD59-A6C34878D82A}">
                    <a16:rowId xmlns:a16="http://schemas.microsoft.com/office/drawing/2014/main" val="1388218426"/>
                  </a:ext>
                </a:extLst>
              </a:tr>
              <a:tr h="749117">
                <a:tc>
                  <a:txBody>
                    <a:bodyPr/>
                    <a:lstStyle/>
                    <a:p>
                      <a:pPr marL="0" marR="0" lvl="0" indent="0" algn="ctr" defTabSz="914400" rtl="1" eaLnBrk="1" fontAlgn="auto" latinLnBrk="0" hangingPunct="1">
                        <a:lnSpc>
                          <a:spcPct val="150000"/>
                        </a:lnSpc>
                        <a:spcBef>
                          <a:spcPts val="0"/>
                        </a:spcBef>
                        <a:spcAft>
                          <a:spcPts val="0"/>
                        </a:spcAft>
                        <a:buClrTx/>
                        <a:buSzTx/>
                        <a:buFontTx/>
                        <a:buNone/>
                        <a:tabLst/>
                        <a:defRPr/>
                      </a:pPr>
                      <a:r>
                        <a:rPr lang="ar-SA" sz="1800" b="0" u="none" dirty="0">
                          <a:solidFill>
                            <a:schemeClr val="tx1"/>
                          </a:solidFill>
                          <a:latin typeface="Sakkal Majalla" panose="02000000000000000000" pitchFamily="2" charset="-78"/>
                          <a:cs typeface="Sakkal Majalla" panose="02000000000000000000" pitchFamily="2" charset="-78"/>
                        </a:rPr>
                        <a:t>1- تفعيل قسم الموارد المالية</a:t>
                      </a:r>
                      <a:endParaRPr lang="ar-SA" sz="1800" b="0" u="none"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285750" indent="-285750" algn="r" rtl="1">
                        <a:lnSpc>
                          <a:spcPct val="107000"/>
                        </a:lnSpc>
                        <a:spcAft>
                          <a:spcPts val="0"/>
                        </a:spcAft>
                        <a:buFont typeface="Wingdings" panose="05000000000000000000" pitchFamily="2" charset="2"/>
                        <a:buChar char="§"/>
                      </a:pPr>
                      <a:r>
                        <a:rPr lang="ar-SA" sz="1600" b="0" u="none" kern="1200" dirty="0">
                          <a:solidFill>
                            <a:schemeClr val="tx1"/>
                          </a:solidFill>
                          <a:latin typeface="Sakkal Majalla" panose="02000000000000000000" pitchFamily="2" charset="-78"/>
                          <a:cs typeface="Sakkal Majalla" panose="02000000000000000000" pitchFamily="2" charset="-78"/>
                        </a:rPr>
                        <a:t>بناء فريق عمل فعال للموارد المالية</a:t>
                      </a: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b="0" u="none" kern="1200" dirty="0">
                          <a:solidFill>
                            <a:schemeClr val="tx1"/>
                          </a:solidFill>
                          <a:latin typeface="Sakkal Majalla" panose="02000000000000000000" pitchFamily="2" charset="-78"/>
                          <a:cs typeface="Sakkal Majalla" panose="02000000000000000000" pitchFamily="2" charset="-78"/>
                        </a:rPr>
                        <a:t>تدريب وتأهيل العاملين بالقسم</a:t>
                      </a: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b="0" u="none" kern="1200" dirty="0">
                          <a:solidFill>
                            <a:schemeClr val="tx1"/>
                          </a:solidFill>
                          <a:latin typeface="Sakkal Majalla" panose="02000000000000000000" pitchFamily="2" charset="-78"/>
                          <a:cs typeface="Sakkal Majalla" panose="02000000000000000000" pitchFamily="2" charset="-78"/>
                        </a:rPr>
                        <a:t>بناء خطط للموارد المالية</a:t>
                      </a:r>
                      <a:endParaRPr lang="en-US" sz="1600" b="0" u="none"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marL="68580" marR="68580" marT="0" marB="0"/>
                </a:tc>
                <a:extLst>
                  <a:ext uri="{0D108BD9-81ED-4DB2-BD59-A6C34878D82A}">
                    <a16:rowId xmlns:a16="http://schemas.microsoft.com/office/drawing/2014/main" val="62686928"/>
                  </a:ext>
                </a:extLst>
              </a:tr>
              <a:tr h="749117">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0" u="none" dirty="0">
                          <a:solidFill>
                            <a:schemeClr val="tx1"/>
                          </a:solidFill>
                          <a:latin typeface="Sakkal Majalla" panose="02000000000000000000" pitchFamily="2" charset="-78"/>
                          <a:cs typeface="Sakkal Majalla" panose="02000000000000000000" pitchFamily="2" charset="-78"/>
                        </a:rPr>
                        <a:t>2- العمل على إيجاد أوقاف</a:t>
                      </a:r>
                      <a:endParaRPr lang="ar-SA" sz="1800" b="0" u="none"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b="0" u="none" kern="1200" dirty="0">
                          <a:solidFill>
                            <a:schemeClr val="tx1"/>
                          </a:solidFill>
                          <a:latin typeface="Sakkal Majalla" panose="02000000000000000000" pitchFamily="2" charset="-78"/>
                          <a:cs typeface="Sakkal Majalla" panose="02000000000000000000" pitchFamily="2" charset="-78"/>
                        </a:rPr>
                        <a:t>دراسة جدوى اقتصادية لمشروع الوقف</a:t>
                      </a:r>
                      <a:endParaRPr lang="en-US" sz="1600" b="0" u="none" kern="1200" dirty="0">
                        <a:solidFill>
                          <a:schemeClr val="tx1"/>
                        </a:solidFill>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b="0" u="none" kern="1200" dirty="0">
                          <a:solidFill>
                            <a:schemeClr val="tx1"/>
                          </a:solidFill>
                          <a:latin typeface="Sakkal Majalla" panose="02000000000000000000" pitchFamily="2" charset="-78"/>
                          <a:cs typeface="Sakkal Majalla" panose="02000000000000000000" pitchFamily="2" charset="-78"/>
                        </a:rPr>
                        <a:t>تسويق الوقف</a:t>
                      </a:r>
                      <a:endParaRPr lang="en-US" sz="1600" b="0" u="none" kern="1200" dirty="0">
                        <a:solidFill>
                          <a:schemeClr val="tx1"/>
                        </a:solidFill>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b="0" u="none" kern="1200" dirty="0">
                          <a:solidFill>
                            <a:schemeClr val="tx1"/>
                          </a:solidFill>
                          <a:latin typeface="Sakkal Majalla" panose="02000000000000000000" pitchFamily="2" charset="-78"/>
                          <a:cs typeface="Sakkal Majalla" panose="02000000000000000000" pitchFamily="2" charset="-78"/>
                        </a:rPr>
                        <a:t>بناء وتشغيل الوقف</a:t>
                      </a:r>
                      <a:endParaRPr lang="en-US" sz="1600" b="0" u="none"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marL="68580" marR="68580" marT="0" marB="0"/>
                </a:tc>
                <a:extLst>
                  <a:ext uri="{0D108BD9-81ED-4DB2-BD59-A6C34878D82A}">
                    <a16:rowId xmlns:a16="http://schemas.microsoft.com/office/drawing/2014/main" val="664979418"/>
                  </a:ext>
                </a:extLst>
              </a:tr>
              <a:tr h="749117">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0" u="none" dirty="0">
                          <a:solidFill>
                            <a:schemeClr val="tx1"/>
                          </a:solidFill>
                          <a:latin typeface="Sakkal Majalla" panose="02000000000000000000" pitchFamily="2" charset="-78"/>
                          <a:cs typeface="Sakkal Majalla" panose="02000000000000000000" pitchFamily="2" charset="-78"/>
                        </a:rPr>
                        <a:t>3- التجهيز لبناء المقر الدائم للجمعية</a:t>
                      </a:r>
                      <a:endParaRPr lang="ar-SA" sz="1800" b="0" u="none"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b="0" u="none" kern="1200" dirty="0">
                          <a:solidFill>
                            <a:schemeClr val="tx1"/>
                          </a:solidFill>
                          <a:latin typeface="Sakkal Majalla" panose="02000000000000000000" pitchFamily="2" charset="-78"/>
                          <a:cs typeface="Sakkal Majalla" panose="02000000000000000000" pitchFamily="2" charset="-78"/>
                        </a:rPr>
                        <a:t>دراسة جدوى بناء المقر الدائم للجمعية</a:t>
                      </a: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b="0" u="none" kern="1200" dirty="0">
                          <a:solidFill>
                            <a:schemeClr val="tx1"/>
                          </a:solidFill>
                          <a:latin typeface="Sakkal Majalla" panose="02000000000000000000" pitchFamily="2" charset="-78"/>
                          <a:cs typeface="Sakkal Majalla" panose="02000000000000000000" pitchFamily="2" charset="-78"/>
                        </a:rPr>
                        <a:t>مخطط بناء المقر الدائم للجمعية</a:t>
                      </a: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b="0" u="none" kern="1200" dirty="0">
                          <a:solidFill>
                            <a:schemeClr val="tx1"/>
                          </a:solidFill>
                          <a:latin typeface="Sakkal Majalla" panose="02000000000000000000" pitchFamily="2" charset="-78"/>
                          <a:cs typeface="Sakkal Majalla" panose="02000000000000000000" pitchFamily="2" charset="-78"/>
                        </a:rPr>
                        <a:t>الملف التسويقي لمشروع بناء المقر الدائم للجمعية</a:t>
                      </a:r>
                      <a:endParaRPr lang="en-US" sz="1600" b="0" u="none"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marL="68580" marR="68580" marT="0" marB="0"/>
                </a:tc>
                <a:extLst>
                  <a:ext uri="{0D108BD9-81ED-4DB2-BD59-A6C34878D82A}">
                    <a16:rowId xmlns:a16="http://schemas.microsoft.com/office/drawing/2014/main" val="1926511853"/>
                  </a:ext>
                </a:extLst>
              </a:tr>
              <a:tr h="749117">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0" u="none" dirty="0">
                          <a:solidFill>
                            <a:schemeClr val="tx1"/>
                          </a:solidFill>
                          <a:latin typeface="Sakkal Majalla" panose="02000000000000000000" pitchFamily="2" charset="-78"/>
                          <a:cs typeface="Sakkal Majalla" panose="02000000000000000000" pitchFamily="2" charset="-78"/>
                        </a:rPr>
                        <a:t>4- تفعيل الشراكة مع الجهات المانحة والداعمين</a:t>
                      </a:r>
                      <a:endParaRPr lang="ar-SA" sz="1800" b="0" u="none"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b="0" u="none" kern="1200" dirty="0">
                          <a:solidFill>
                            <a:schemeClr val="tx1"/>
                          </a:solidFill>
                          <a:latin typeface="Sakkal Majalla" panose="02000000000000000000" pitchFamily="2" charset="-78"/>
                          <a:cs typeface="Sakkal Majalla" panose="02000000000000000000" pitchFamily="2" charset="-78"/>
                        </a:rPr>
                        <a:t>بناء مشاريع تسويقية</a:t>
                      </a:r>
                      <a:endParaRPr lang="en-US" sz="1600" b="0" u="none" kern="1200" dirty="0">
                        <a:solidFill>
                          <a:schemeClr val="tx1"/>
                        </a:solidFill>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b="0" u="none" kern="1200" dirty="0">
                          <a:solidFill>
                            <a:schemeClr val="tx1"/>
                          </a:solidFill>
                          <a:latin typeface="Sakkal Majalla" panose="02000000000000000000" pitchFamily="2" charset="-78"/>
                          <a:cs typeface="Sakkal Majalla" panose="02000000000000000000" pitchFamily="2" charset="-78"/>
                        </a:rPr>
                        <a:t>انشاء قاعدة بيانات للجهات المانحة والداعمين</a:t>
                      </a:r>
                      <a:endParaRPr lang="en-US" sz="1600" b="0" u="none" kern="1200" dirty="0">
                        <a:solidFill>
                          <a:schemeClr val="tx1"/>
                        </a:solidFill>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b="0" u="none" kern="1200" dirty="0">
                          <a:solidFill>
                            <a:schemeClr val="tx1"/>
                          </a:solidFill>
                          <a:latin typeface="Sakkal Majalla" panose="02000000000000000000" pitchFamily="2" charset="-78"/>
                          <a:cs typeface="Sakkal Majalla" panose="02000000000000000000" pitchFamily="2" charset="-78"/>
                        </a:rPr>
                        <a:t>تعزيز التواصل مع الجهات المانحة والداعمين</a:t>
                      </a:r>
                      <a:endParaRPr lang="en-US" sz="1600" b="0" u="none"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marL="68580" marR="68580" marT="0" marB="0"/>
                </a:tc>
                <a:extLst>
                  <a:ext uri="{0D108BD9-81ED-4DB2-BD59-A6C34878D82A}">
                    <a16:rowId xmlns:a16="http://schemas.microsoft.com/office/drawing/2014/main" val="1585033712"/>
                  </a:ext>
                </a:extLst>
              </a:tr>
              <a:tr h="749117">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0" u="none" dirty="0">
                          <a:solidFill>
                            <a:schemeClr val="tx1"/>
                          </a:solidFill>
                          <a:latin typeface="Sakkal Majalla" panose="02000000000000000000" pitchFamily="2" charset="-78"/>
                          <a:cs typeface="Sakkal Majalla" panose="02000000000000000000" pitchFamily="2" charset="-78"/>
                        </a:rPr>
                        <a:t>5- تفعيل مشروع الاستقطاعات</a:t>
                      </a:r>
                      <a:endParaRPr lang="ar-SA" sz="1800" b="0" u="none"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b="0" u="none" kern="1200" dirty="0">
                          <a:solidFill>
                            <a:schemeClr val="tx1"/>
                          </a:solidFill>
                          <a:latin typeface="Sakkal Majalla" panose="02000000000000000000" pitchFamily="2" charset="-78"/>
                          <a:cs typeface="Sakkal Majalla" panose="02000000000000000000" pitchFamily="2" charset="-78"/>
                        </a:rPr>
                        <a:t>عضوية رجال الاعمال</a:t>
                      </a:r>
                      <a:endParaRPr lang="en-US" sz="1600" b="0" u="none" kern="1200" dirty="0">
                        <a:solidFill>
                          <a:schemeClr val="tx1"/>
                        </a:solidFill>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b="0" u="none" kern="1200" dirty="0">
                          <a:solidFill>
                            <a:schemeClr val="tx1"/>
                          </a:solidFill>
                          <a:latin typeface="Sakkal Majalla" panose="02000000000000000000" pitchFamily="2" charset="-78"/>
                          <a:cs typeface="Sakkal Majalla" panose="02000000000000000000" pitchFamily="2" charset="-78"/>
                        </a:rPr>
                        <a:t>استقطاعات الافراد</a:t>
                      </a:r>
                      <a:endParaRPr lang="en-US" sz="1600" b="0" u="none" kern="1200" dirty="0">
                        <a:solidFill>
                          <a:schemeClr val="tx1"/>
                        </a:solidFill>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b="0" u="none" kern="1200" dirty="0">
                          <a:solidFill>
                            <a:schemeClr val="tx1"/>
                          </a:solidFill>
                          <a:latin typeface="Sakkal Majalla" panose="02000000000000000000" pitchFamily="2" charset="-78"/>
                          <a:cs typeface="Sakkal Majalla" panose="02000000000000000000" pitchFamily="2" charset="-78"/>
                        </a:rPr>
                        <a:t>انشاء قاعدة بيانات للاستقطاع</a:t>
                      </a:r>
                      <a:endParaRPr lang="en-US" sz="1600" b="0" u="none"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marL="68580" marR="68580" marT="0" marB="0"/>
                </a:tc>
                <a:extLst>
                  <a:ext uri="{0D108BD9-81ED-4DB2-BD59-A6C34878D82A}">
                    <a16:rowId xmlns:a16="http://schemas.microsoft.com/office/drawing/2014/main" val="10005"/>
                  </a:ext>
                </a:extLst>
              </a:tr>
              <a:tr h="1248528">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0" u="none" dirty="0">
                          <a:solidFill>
                            <a:schemeClr val="tx1"/>
                          </a:solidFill>
                          <a:latin typeface="Sakkal Majalla" panose="02000000000000000000" pitchFamily="2" charset="-78"/>
                          <a:cs typeface="Sakkal Majalla" panose="02000000000000000000" pitchFamily="2" charset="-78"/>
                        </a:rPr>
                        <a:t>6- تفعيل التبرعات العينية</a:t>
                      </a:r>
                      <a:endParaRPr lang="ar-SA" sz="1800" b="0" u="none"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b="0" u="none" kern="1200" dirty="0">
                          <a:solidFill>
                            <a:schemeClr val="tx1"/>
                          </a:solidFill>
                          <a:latin typeface="Sakkal Majalla" panose="02000000000000000000" pitchFamily="2" charset="-78"/>
                          <a:cs typeface="Sakkal Majalla" panose="02000000000000000000" pitchFamily="2" charset="-78"/>
                        </a:rPr>
                        <a:t>انشاء قاعدة بيانات للتبرعات العينية</a:t>
                      </a:r>
                      <a:endParaRPr lang="en-US" sz="1600" b="0" u="none" kern="1200" dirty="0">
                        <a:solidFill>
                          <a:schemeClr val="tx1"/>
                        </a:solidFill>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b="0" u="none" kern="1200" dirty="0">
                          <a:solidFill>
                            <a:schemeClr val="tx1"/>
                          </a:solidFill>
                          <a:latin typeface="Sakkal Majalla" panose="02000000000000000000" pitchFamily="2" charset="-78"/>
                          <a:cs typeface="Sakkal Majalla" panose="02000000000000000000" pitchFamily="2" charset="-78"/>
                        </a:rPr>
                        <a:t>تبرعات الأجهزة المنزلية</a:t>
                      </a:r>
                      <a:endParaRPr lang="en-US" sz="1600" b="0" u="none" kern="1200" dirty="0">
                        <a:solidFill>
                          <a:schemeClr val="tx1"/>
                        </a:solidFill>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b="0" u="none" kern="1200" dirty="0">
                          <a:solidFill>
                            <a:schemeClr val="tx1"/>
                          </a:solidFill>
                          <a:latin typeface="Sakkal Majalla" panose="02000000000000000000" pitchFamily="2" charset="-78"/>
                          <a:cs typeface="Sakkal Majalla" panose="02000000000000000000" pitchFamily="2" charset="-78"/>
                        </a:rPr>
                        <a:t>تبرعات الاثاث</a:t>
                      </a:r>
                      <a:endParaRPr lang="en-US" sz="1600" b="0" u="none" kern="1200" dirty="0">
                        <a:solidFill>
                          <a:schemeClr val="tx1"/>
                        </a:solidFill>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b="0" u="none" kern="1200" dirty="0">
                          <a:solidFill>
                            <a:schemeClr val="tx1"/>
                          </a:solidFill>
                          <a:latin typeface="Sakkal Majalla" panose="02000000000000000000" pitchFamily="2" charset="-78"/>
                          <a:cs typeface="Sakkal Majalla" panose="02000000000000000000" pitchFamily="2" charset="-78"/>
                        </a:rPr>
                        <a:t>تبرعات الأجهزة الطبية</a:t>
                      </a:r>
                      <a:endParaRPr lang="en-US" sz="1600" b="0" u="none" kern="1200" dirty="0">
                        <a:solidFill>
                          <a:schemeClr val="tx1"/>
                        </a:solidFill>
                        <a:latin typeface="Sakkal Majalla" panose="02000000000000000000" pitchFamily="2" charset="-78"/>
                        <a:cs typeface="Sakkal Majalla" panose="02000000000000000000" pitchFamily="2" charset="-78"/>
                      </a:endParaRPr>
                    </a:p>
                    <a:p>
                      <a:pPr marL="285750" marR="0" lvl="0" indent="-285750" algn="r" defTabSz="914400" rtl="1" eaLnBrk="1" fontAlgn="auto" latinLnBrk="0" hangingPunct="1">
                        <a:lnSpc>
                          <a:spcPct val="107000"/>
                        </a:lnSpc>
                        <a:spcBef>
                          <a:spcPts val="0"/>
                        </a:spcBef>
                        <a:spcAft>
                          <a:spcPts val="0"/>
                        </a:spcAft>
                        <a:buClrTx/>
                        <a:buSzTx/>
                        <a:buFont typeface="Wingdings" panose="05000000000000000000" pitchFamily="2" charset="2"/>
                        <a:buChar char="§"/>
                        <a:tabLst/>
                        <a:defRPr/>
                      </a:pPr>
                      <a:r>
                        <a:rPr lang="ar-SA" sz="1600" b="0" u="none" kern="1200" dirty="0">
                          <a:solidFill>
                            <a:schemeClr val="tx1"/>
                          </a:solidFill>
                          <a:latin typeface="Sakkal Majalla" panose="02000000000000000000" pitchFamily="2" charset="-78"/>
                          <a:cs typeface="Sakkal Majalla" panose="02000000000000000000" pitchFamily="2" charset="-78"/>
                        </a:rPr>
                        <a:t>المواد الغذائية</a:t>
                      </a:r>
                      <a:endParaRPr lang="en-US" sz="1600" b="0" u="none"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marL="68580" marR="68580" marT="0" marB="0"/>
                </a:tc>
                <a:extLst>
                  <a:ext uri="{0D108BD9-81ED-4DB2-BD59-A6C34878D82A}">
                    <a16:rowId xmlns:a16="http://schemas.microsoft.com/office/drawing/2014/main" val="10006"/>
                  </a:ext>
                </a:extLst>
              </a:tr>
            </a:tbl>
          </a:graphicData>
        </a:graphic>
      </p:graphicFrame>
      <p:sp>
        <p:nvSpPr>
          <p:cNvPr id="5" name="مستطيل 4">
            <a:extLst>
              <a:ext uri="{FF2B5EF4-FFF2-40B4-BE49-F238E27FC236}">
                <a16:creationId xmlns:a16="http://schemas.microsoft.com/office/drawing/2014/main" id="{E9125EFB-0BE5-41F9-BFC4-471FD4E4B4D5}"/>
              </a:ext>
            </a:extLst>
          </p:cNvPr>
          <p:cNvSpPr/>
          <p:nvPr/>
        </p:nvSpPr>
        <p:spPr>
          <a:xfrm>
            <a:off x="4875275" y="448593"/>
            <a:ext cx="2441448" cy="377026"/>
          </a:xfrm>
          <a:prstGeom prst="rect">
            <a:avLst/>
          </a:prstGeom>
        </p:spPr>
        <p:txBody>
          <a:bodyPr wrap="square">
            <a:spAutoFit/>
          </a:bodyPr>
          <a:lstStyle/>
          <a:p>
            <a:pPr algn="ctr" defTabSz="914400" rtl="1">
              <a:lnSpc>
                <a:spcPct val="90000"/>
              </a:lnSpc>
              <a:spcBef>
                <a:spcPct val="0"/>
              </a:spcBef>
            </a:pP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المشاريع التنفيذية</a:t>
            </a:r>
          </a:p>
        </p:txBody>
      </p:sp>
      <p:sp>
        <p:nvSpPr>
          <p:cNvPr id="6" name="عنصر نائب للتذييل 5">
            <a:extLst>
              <a:ext uri="{FF2B5EF4-FFF2-40B4-BE49-F238E27FC236}">
                <a16:creationId xmlns:a16="http://schemas.microsoft.com/office/drawing/2014/main" id="{679C3BA0-EBB0-E704-81F8-5AA0B347A9F4}"/>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7" name="عنصر نائب لرقم الشريحة 6">
            <a:extLst>
              <a:ext uri="{FF2B5EF4-FFF2-40B4-BE49-F238E27FC236}">
                <a16:creationId xmlns:a16="http://schemas.microsoft.com/office/drawing/2014/main" id="{460386A6-E881-8BFD-4E59-0C7F580EB4A6}"/>
              </a:ext>
            </a:extLst>
          </p:cNvPr>
          <p:cNvSpPr>
            <a:spLocks noGrp="1"/>
          </p:cNvSpPr>
          <p:nvPr>
            <p:ph type="sldNum" sz="quarter" idx="12"/>
          </p:nvPr>
        </p:nvSpPr>
        <p:spPr/>
        <p:txBody>
          <a:bodyPr/>
          <a:lstStyle/>
          <a:p>
            <a:fld id="{501ED04E-D395-4889-B0AB-32BA2BD69EE6}" type="slidenum">
              <a:rPr lang="ar-SA" smtClean="0"/>
              <a:t>45</a:t>
            </a:fld>
            <a:endParaRPr lang="ar-SA"/>
          </a:p>
        </p:txBody>
      </p:sp>
    </p:spTree>
    <p:extLst>
      <p:ext uri="{BB962C8B-B14F-4D97-AF65-F5344CB8AC3E}">
        <p14:creationId xmlns:p14="http://schemas.microsoft.com/office/powerpoint/2010/main" val="12642450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مجموعة 5">
            <a:extLst>
              <a:ext uri="{FF2B5EF4-FFF2-40B4-BE49-F238E27FC236}">
                <a16:creationId xmlns:a16="http://schemas.microsoft.com/office/drawing/2014/main" id="{49129605-3395-45F5-A5AC-F132F7FC01D2}"/>
              </a:ext>
            </a:extLst>
          </p:cNvPr>
          <p:cNvGrpSpPr/>
          <p:nvPr/>
        </p:nvGrpSpPr>
        <p:grpSpPr>
          <a:xfrm>
            <a:off x="1984953" y="1736394"/>
            <a:ext cx="3023776" cy="3018320"/>
            <a:chOff x="4172351" y="1938836"/>
            <a:chExt cx="3023776" cy="3018320"/>
          </a:xfrm>
        </p:grpSpPr>
        <p:sp>
          <p:nvSpPr>
            <p:cNvPr id="7" name="عنوان 1">
              <a:extLst>
                <a:ext uri="{FF2B5EF4-FFF2-40B4-BE49-F238E27FC236}">
                  <a16:creationId xmlns:a16="http://schemas.microsoft.com/office/drawing/2014/main" id="{34C1DB1D-D43A-4314-AD02-DC15C11A3FAA}"/>
                </a:ext>
              </a:extLst>
            </p:cNvPr>
            <p:cNvSpPr txBox="1">
              <a:spLocks/>
            </p:cNvSpPr>
            <p:nvPr/>
          </p:nvSpPr>
          <p:spPr>
            <a:xfrm>
              <a:off x="4172351" y="1938836"/>
              <a:ext cx="2741425" cy="3018320"/>
            </a:xfrm>
            <a:prstGeom prst="rect">
              <a:avLst/>
            </a:prstGeom>
          </p:spPr>
          <p:txBody>
            <a:bodyPr vert="horz" lIns="91440" tIns="45720" rIns="91440" bIns="45720" rtlCol="0" anchor="b">
              <a:normAutofit/>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gn="r">
                <a:lnSpc>
                  <a:spcPct val="200000"/>
                </a:lnSpc>
              </a:pPr>
              <a:r>
                <a:rPr lang="ar-SA" sz="2000" b="1"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سادساً : مؤشرات قياس الأداء</a:t>
              </a:r>
            </a:p>
            <a:p>
              <a:pPr marL="285750" indent="-285750" algn="r">
                <a:lnSpc>
                  <a:spcPct val="150000"/>
                </a:lnSpc>
                <a:buFont typeface="Wingdings" panose="05000000000000000000" pitchFamily="2" charset="2"/>
                <a:buChar char="§"/>
              </a:pPr>
              <a:r>
                <a:rPr lang="ar-SA" sz="180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مؤشرات الأداء </a:t>
              </a:r>
            </a:p>
            <a:p>
              <a:pPr marL="285750" indent="-285750" algn="r">
                <a:lnSpc>
                  <a:spcPct val="150000"/>
                </a:lnSpc>
                <a:buFont typeface="Wingdings" panose="05000000000000000000" pitchFamily="2" charset="2"/>
                <a:buChar char="§"/>
              </a:pPr>
              <a:r>
                <a:rPr lang="ar-SA" sz="180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 الخريطة الاستراتيجية</a:t>
              </a:r>
            </a:p>
            <a:p>
              <a:pPr marL="285750" indent="-285750" algn="r">
                <a:lnSpc>
                  <a:spcPct val="150000"/>
                </a:lnSpc>
                <a:buFont typeface="Wingdings" panose="05000000000000000000" pitchFamily="2" charset="2"/>
                <a:buChar char="§"/>
              </a:pPr>
              <a:r>
                <a:rPr lang="ar-SA" sz="180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آلية التنفيذ والمتابعة</a:t>
              </a:r>
            </a:p>
            <a:p>
              <a:pPr marL="285750" indent="-285750" algn="r">
                <a:lnSpc>
                  <a:spcPct val="150000"/>
                </a:lnSpc>
                <a:buFont typeface="Wingdings" panose="05000000000000000000" pitchFamily="2" charset="2"/>
                <a:buChar char="§"/>
              </a:pPr>
              <a:r>
                <a:rPr lang="ar-SA" sz="180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متطلبات تنفيذ الاستراتيجية</a:t>
              </a:r>
            </a:p>
          </p:txBody>
        </p:sp>
        <p:pic>
          <p:nvPicPr>
            <p:cNvPr id="8" name="صورة 7">
              <a:extLst>
                <a:ext uri="{FF2B5EF4-FFF2-40B4-BE49-F238E27FC236}">
                  <a16:creationId xmlns:a16="http://schemas.microsoft.com/office/drawing/2014/main" id="{C68DDD9A-E8E9-459C-B89F-9EA93A646585}"/>
                </a:ext>
              </a:extLst>
            </p:cNvPr>
            <p:cNvPicPr>
              <a:picLocks noChangeAspect="1"/>
            </p:cNvPicPr>
            <p:nvPr/>
          </p:nvPicPr>
          <p:blipFill>
            <a:blip r:embed="rId2"/>
            <a:stretch>
              <a:fillRect/>
            </a:stretch>
          </p:blipFill>
          <p:spPr>
            <a:xfrm rot="16200000">
              <a:off x="6082647" y="3818738"/>
              <a:ext cx="2078181" cy="148779"/>
            </a:xfrm>
            <a:prstGeom prst="rect">
              <a:avLst/>
            </a:prstGeom>
          </p:spPr>
        </p:pic>
      </p:grpSp>
      <p:sp>
        <p:nvSpPr>
          <p:cNvPr id="4" name="عنصر نائب للتذييل 3">
            <a:extLst>
              <a:ext uri="{FF2B5EF4-FFF2-40B4-BE49-F238E27FC236}">
                <a16:creationId xmlns:a16="http://schemas.microsoft.com/office/drawing/2014/main" id="{D3358755-BEC6-26F0-F355-C0D7D9922AB2}"/>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5" name="عنصر نائب لرقم الشريحة 4">
            <a:extLst>
              <a:ext uri="{FF2B5EF4-FFF2-40B4-BE49-F238E27FC236}">
                <a16:creationId xmlns:a16="http://schemas.microsoft.com/office/drawing/2014/main" id="{E2629F66-DB83-8FE2-2E62-463963DE4758}"/>
              </a:ext>
            </a:extLst>
          </p:cNvPr>
          <p:cNvSpPr>
            <a:spLocks noGrp="1"/>
          </p:cNvSpPr>
          <p:nvPr>
            <p:ph type="sldNum" sz="quarter" idx="12"/>
          </p:nvPr>
        </p:nvSpPr>
        <p:spPr/>
        <p:txBody>
          <a:bodyPr/>
          <a:lstStyle/>
          <a:p>
            <a:fld id="{501ED04E-D395-4889-B0AB-32BA2BD69EE6}" type="slidenum">
              <a:rPr lang="ar-SA" smtClean="0"/>
              <a:t>46</a:t>
            </a:fld>
            <a:endParaRPr lang="ar-SA"/>
          </a:p>
        </p:txBody>
      </p:sp>
    </p:spTree>
    <p:extLst>
      <p:ext uri="{BB962C8B-B14F-4D97-AF65-F5344CB8AC3E}">
        <p14:creationId xmlns:p14="http://schemas.microsoft.com/office/powerpoint/2010/main" val="40691752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مستطيل 8"/>
          <p:cNvSpPr/>
          <p:nvPr/>
        </p:nvSpPr>
        <p:spPr>
          <a:xfrm>
            <a:off x="4875276" y="545892"/>
            <a:ext cx="2441448" cy="400110"/>
          </a:xfrm>
          <a:prstGeom prst="rect">
            <a:avLst/>
          </a:prstGeom>
        </p:spPr>
        <p:txBody>
          <a:bodyPr wrap="square">
            <a:spAutoFit/>
          </a:bodyPr>
          <a:lstStyle/>
          <a:p>
            <a:pPr algn="ctr"/>
            <a:r>
              <a:rPr lang="ar-SA" sz="2000" b="1" dirty="0">
                <a:latin typeface="Sakkal Majalla" panose="02000000000000000000" pitchFamily="2" charset="-78"/>
                <a:ea typeface="GE SS Two Light" panose="020A0503020102020204" pitchFamily="18" charset="-78"/>
                <a:cs typeface="Sakkal Majalla" panose="02000000000000000000" pitchFamily="2" charset="-78"/>
              </a:rPr>
              <a:t>مؤشرات الأداء</a:t>
            </a:r>
          </a:p>
        </p:txBody>
      </p:sp>
      <p:graphicFrame>
        <p:nvGraphicFramePr>
          <p:cNvPr id="6" name="جدول 5"/>
          <p:cNvGraphicFramePr>
            <a:graphicFrameLocks noGrp="1"/>
          </p:cNvGraphicFramePr>
          <p:nvPr>
            <p:extLst>
              <p:ext uri="{D42A27DB-BD31-4B8C-83A1-F6EECF244321}">
                <p14:modId xmlns:p14="http://schemas.microsoft.com/office/powerpoint/2010/main" val="1865776514"/>
              </p:ext>
            </p:extLst>
          </p:nvPr>
        </p:nvGraphicFramePr>
        <p:xfrm>
          <a:off x="1532380" y="1040177"/>
          <a:ext cx="9127239" cy="3714410"/>
        </p:xfrm>
        <a:graphic>
          <a:graphicData uri="http://schemas.openxmlformats.org/drawingml/2006/table">
            <a:tbl>
              <a:tblPr rtl="1" firstRow="1" bandRow="1">
                <a:tableStyleId>{3B4B98B0-60AC-42C2-AFA5-B58CD77FA1E5}</a:tableStyleId>
              </a:tblPr>
              <a:tblGrid>
                <a:gridCol w="764288">
                  <a:extLst>
                    <a:ext uri="{9D8B030D-6E8A-4147-A177-3AD203B41FA5}">
                      <a16:colId xmlns:a16="http://schemas.microsoft.com/office/drawing/2014/main" val="3617726951"/>
                    </a:ext>
                  </a:extLst>
                </a:gridCol>
                <a:gridCol w="1228725">
                  <a:extLst>
                    <a:ext uri="{9D8B030D-6E8A-4147-A177-3AD203B41FA5}">
                      <a16:colId xmlns:a16="http://schemas.microsoft.com/office/drawing/2014/main" val="595703865"/>
                    </a:ext>
                  </a:extLst>
                </a:gridCol>
                <a:gridCol w="676275">
                  <a:extLst>
                    <a:ext uri="{9D8B030D-6E8A-4147-A177-3AD203B41FA5}">
                      <a16:colId xmlns:a16="http://schemas.microsoft.com/office/drawing/2014/main" val="2937595507"/>
                    </a:ext>
                  </a:extLst>
                </a:gridCol>
                <a:gridCol w="4724400">
                  <a:extLst>
                    <a:ext uri="{9D8B030D-6E8A-4147-A177-3AD203B41FA5}">
                      <a16:colId xmlns:a16="http://schemas.microsoft.com/office/drawing/2014/main" val="4149477694"/>
                    </a:ext>
                  </a:extLst>
                </a:gridCol>
                <a:gridCol w="1733551">
                  <a:extLst>
                    <a:ext uri="{9D8B030D-6E8A-4147-A177-3AD203B41FA5}">
                      <a16:colId xmlns:a16="http://schemas.microsoft.com/office/drawing/2014/main" val="3070066022"/>
                    </a:ext>
                  </a:extLst>
                </a:gridCol>
              </a:tblGrid>
              <a:tr h="659498">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المنظور</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الهدف الاستراتيجي </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رقم المؤشر</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cs typeface="Sakkal Majalla" panose="02000000000000000000" pitchFamily="2" charset="-78"/>
                        </a:rPr>
                        <a:t>مؤشرات الأداء</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مسؤولية المؤشر</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2667004"/>
                  </a:ext>
                </a:extLst>
              </a:tr>
              <a:tr h="381864">
                <a:tc rowSpan="8">
                  <a:txBody>
                    <a:bodyPr/>
                    <a:lstStyle/>
                    <a:p>
                      <a:pPr algn="ctr" rtl="1"/>
                      <a:r>
                        <a:rPr lang="ar-SA" sz="2000" b="1" kern="1200" baseline="0" dirty="0">
                          <a:solidFill>
                            <a:schemeClr val="accent1">
                              <a:lumMod val="50000"/>
                            </a:schemeClr>
                          </a:solidFill>
                          <a:latin typeface="Sakkal Majalla" panose="02000000000000000000" pitchFamily="2" charset="-78"/>
                          <a:cs typeface="Sakkal Majalla" panose="02000000000000000000" pitchFamily="2" charset="-78"/>
                        </a:rPr>
                        <a:t>المستفيدون</a:t>
                      </a:r>
                      <a:endParaRPr lang="ar-SA" sz="2000" b="1" kern="1200" baseline="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8">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dirty="0">
                          <a:solidFill>
                            <a:schemeClr val="tx1"/>
                          </a:solidFill>
                          <a:latin typeface="Sakkal Majalla" panose="02000000000000000000" pitchFamily="2" charset="-78"/>
                          <a:cs typeface="Sakkal Majalla" panose="02000000000000000000" pitchFamily="2" charset="-78"/>
                        </a:rPr>
                        <a:t>(1)</a:t>
                      </a:r>
                    </a:p>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dirty="0">
                          <a:solidFill>
                            <a:schemeClr val="tx1"/>
                          </a:solidFill>
                          <a:latin typeface="Sakkal Majalla" panose="02000000000000000000" pitchFamily="2" charset="-78"/>
                          <a:cs typeface="Sakkal Majalla" panose="02000000000000000000" pitchFamily="2" charset="-78"/>
                        </a:rPr>
                        <a:t>دعم الأفراد والأسر الأشد حاجة لتحقيق التكافل الاجتماعي</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1-1</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عدد المستفيدين من برامج دعم الأفراد</a:t>
                      </a: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8">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إدارة المشاريع وخدمات المستفيدين</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47426457"/>
                  </a:ext>
                </a:extLst>
              </a:tr>
              <a:tr h="381864">
                <a:tc vMerge="1">
                  <a:txBody>
                    <a:bodyPr/>
                    <a:lstStyle/>
                    <a:p>
                      <a:pPr algn="ctr" rtl="1"/>
                      <a:endParaRPr lang="ar-SA" sz="2000" b="1" kern="1200" baseline="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1-2</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SA" sz="1600" kern="1200" dirty="0">
                          <a:solidFill>
                            <a:schemeClr val="tx1"/>
                          </a:solidFill>
                          <a:latin typeface="Sakkal Majalla" panose="02000000000000000000" pitchFamily="2" charset="-78"/>
                          <a:cs typeface="Sakkal Majalla" panose="02000000000000000000" pitchFamily="2" charset="-78"/>
                        </a:rPr>
                        <a:t>نسبة المبالغ المصروفة لمشاريع دعم الأفراد</a:t>
                      </a: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rtl="1"/>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71914577"/>
                  </a:ext>
                </a:extLst>
              </a:tr>
              <a:tr h="381864">
                <a:tc vMerge="1">
                  <a:txBody>
                    <a:bodyPr/>
                    <a:lstStyle/>
                    <a:p>
                      <a:pPr algn="ctr" rtl="1"/>
                      <a:endParaRPr lang="ar-SA" sz="2000" b="1" kern="1200" baseline="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1-3</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cs typeface="Sakkal Majalla" panose="02000000000000000000" pitchFamily="2" charset="-78"/>
                        </a:rPr>
                        <a:t>معدل رضا المستفيدين من برامج دعم الأفراد</a:t>
                      </a: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rtl="1"/>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51756446"/>
                  </a:ext>
                </a:extLst>
              </a:tr>
              <a:tr h="381864">
                <a:tc vMerge="1">
                  <a:txBody>
                    <a:bodyPr/>
                    <a:lstStyle/>
                    <a:p>
                      <a:pPr algn="ctr" rtl="1"/>
                      <a:endParaRPr lang="ar-SA" sz="2000" b="1" kern="1200" baseline="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1-4</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cs typeface="Sakkal Majalla" panose="02000000000000000000" pitchFamily="2" charset="-78"/>
                        </a:rPr>
                        <a:t>عدد المشاريع الجديدة</a:t>
                      </a: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rtl="1"/>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5905352"/>
                  </a:ext>
                </a:extLst>
              </a:tr>
              <a:tr h="381864">
                <a:tc vMerge="1">
                  <a:txBody>
                    <a:bodyPr/>
                    <a:lstStyle/>
                    <a:p>
                      <a:pPr algn="ctr" rtl="1"/>
                      <a:endParaRPr lang="ar-SA" sz="2000" b="1" kern="1200" baseline="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1-5</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cs typeface="Sakkal Majalla" panose="02000000000000000000" pitchFamily="2" charset="-78"/>
                        </a:rPr>
                        <a:t>برنامج البحث الاجتماعي الحاسوبي</a:t>
                      </a: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rtl="1"/>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7542949"/>
                  </a:ext>
                </a:extLst>
              </a:tr>
              <a:tr h="381864">
                <a:tc vMerge="1">
                  <a:txBody>
                    <a:bodyPr/>
                    <a:lstStyle/>
                    <a:p>
                      <a:pPr algn="ctr" rtl="1"/>
                      <a:endParaRPr lang="ar-SA" sz="2000" b="1" kern="1200" baseline="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1-6</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cs typeface="Sakkal Majalla" panose="02000000000000000000" pitchFamily="2" charset="-78"/>
                        </a:rPr>
                        <a:t>لائحة آليات</a:t>
                      </a:r>
                      <a:r>
                        <a:rPr lang="ar-SA" sz="1600" kern="1200" baseline="0" dirty="0">
                          <a:solidFill>
                            <a:schemeClr val="tx1"/>
                          </a:solidFill>
                          <a:latin typeface="Sakkal Majalla" panose="02000000000000000000" pitchFamily="2" charset="-78"/>
                          <a:cs typeface="Sakkal Majalla" panose="02000000000000000000" pitchFamily="2" charset="-78"/>
                        </a:rPr>
                        <a:t> البحث الاجتماعي</a:t>
                      </a: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rtl="1"/>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381864">
                <a:tc vMerge="1">
                  <a:txBody>
                    <a:bodyPr/>
                    <a:lstStyle/>
                    <a:p>
                      <a:pPr algn="ctr" rtl="1"/>
                      <a:endParaRPr lang="ar-SA" sz="2000" b="1" kern="1200" baseline="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1-7</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cs typeface="Sakkal Majalla" panose="02000000000000000000" pitchFamily="2" charset="-78"/>
                        </a:rPr>
                        <a:t>بطاقات المستفيدين الإلكترونية</a:t>
                      </a: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rtl="1"/>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381864">
                <a:tc vMerge="1">
                  <a:txBody>
                    <a:bodyPr/>
                    <a:lstStyle/>
                    <a:p>
                      <a:pPr algn="ctr" rtl="1"/>
                      <a:endParaRPr lang="ar-SA" sz="2000" b="1" kern="1200" baseline="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1-8</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cs typeface="Sakkal Majalla" panose="02000000000000000000" pitchFamily="2" charset="-78"/>
                        </a:rPr>
                        <a:t>عدد</a:t>
                      </a:r>
                      <a:r>
                        <a:rPr lang="ar-SA" sz="1600" kern="1200" baseline="0" dirty="0">
                          <a:solidFill>
                            <a:schemeClr val="tx1"/>
                          </a:solidFill>
                          <a:latin typeface="Sakkal Majalla" panose="02000000000000000000" pitchFamily="2" charset="-78"/>
                          <a:cs typeface="Sakkal Majalla" panose="02000000000000000000" pitchFamily="2" charset="-78"/>
                        </a:rPr>
                        <a:t> البرامج التربوية والتأهيلية والترفيهية</a:t>
                      </a: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rtl="1"/>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1582317"/>
                  </a:ext>
                </a:extLst>
              </a:tr>
            </a:tbl>
          </a:graphicData>
        </a:graphic>
      </p:graphicFrame>
      <p:sp>
        <p:nvSpPr>
          <p:cNvPr id="7" name="عنصر نائب للتذييل 6">
            <a:extLst>
              <a:ext uri="{FF2B5EF4-FFF2-40B4-BE49-F238E27FC236}">
                <a16:creationId xmlns:a16="http://schemas.microsoft.com/office/drawing/2014/main" id="{985DDDA2-93B9-93F0-0A24-53063D87E360}"/>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8" name="عنصر نائب لرقم الشريحة 7">
            <a:extLst>
              <a:ext uri="{FF2B5EF4-FFF2-40B4-BE49-F238E27FC236}">
                <a16:creationId xmlns:a16="http://schemas.microsoft.com/office/drawing/2014/main" id="{4F8CDEA0-6D1E-BE68-CF11-6F9855838CB9}"/>
              </a:ext>
            </a:extLst>
          </p:cNvPr>
          <p:cNvSpPr>
            <a:spLocks noGrp="1"/>
          </p:cNvSpPr>
          <p:nvPr>
            <p:ph type="sldNum" sz="quarter" idx="12"/>
          </p:nvPr>
        </p:nvSpPr>
        <p:spPr/>
        <p:txBody>
          <a:bodyPr/>
          <a:lstStyle/>
          <a:p>
            <a:fld id="{501ED04E-D395-4889-B0AB-32BA2BD69EE6}" type="slidenum">
              <a:rPr lang="ar-SA" smtClean="0"/>
              <a:t>47</a:t>
            </a:fld>
            <a:endParaRPr lang="ar-SA"/>
          </a:p>
        </p:txBody>
      </p:sp>
    </p:spTree>
    <p:extLst>
      <p:ext uri="{BB962C8B-B14F-4D97-AF65-F5344CB8AC3E}">
        <p14:creationId xmlns:p14="http://schemas.microsoft.com/office/powerpoint/2010/main" val="10713420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مستطيل 8"/>
          <p:cNvSpPr/>
          <p:nvPr/>
        </p:nvSpPr>
        <p:spPr>
          <a:xfrm>
            <a:off x="4743876" y="651389"/>
            <a:ext cx="2441448" cy="400110"/>
          </a:xfrm>
          <a:prstGeom prst="rect">
            <a:avLst/>
          </a:prstGeom>
        </p:spPr>
        <p:txBody>
          <a:bodyPr wrap="square">
            <a:spAutoFit/>
          </a:bodyPr>
          <a:lstStyle/>
          <a:p>
            <a:pPr algn="ctr"/>
            <a:r>
              <a:rPr lang="ar-SA" sz="2000" b="1" dirty="0">
                <a:latin typeface="Sakkal Majalla" panose="02000000000000000000" pitchFamily="2" charset="-78"/>
                <a:ea typeface="GE SS Two Light" panose="020A0503020102020204" pitchFamily="18" charset="-78"/>
                <a:cs typeface="Sakkal Majalla" panose="02000000000000000000" pitchFamily="2" charset="-78"/>
              </a:rPr>
              <a:t>مؤشرات الأداء</a:t>
            </a:r>
          </a:p>
        </p:txBody>
      </p:sp>
      <p:graphicFrame>
        <p:nvGraphicFramePr>
          <p:cNvPr id="6" name="جدول 5"/>
          <p:cNvGraphicFramePr>
            <a:graphicFrameLocks noGrp="1"/>
          </p:cNvGraphicFramePr>
          <p:nvPr>
            <p:extLst>
              <p:ext uri="{D42A27DB-BD31-4B8C-83A1-F6EECF244321}">
                <p14:modId xmlns:p14="http://schemas.microsoft.com/office/powerpoint/2010/main" val="1256069451"/>
              </p:ext>
            </p:extLst>
          </p:nvPr>
        </p:nvGraphicFramePr>
        <p:xfrm>
          <a:off x="1532380" y="1279773"/>
          <a:ext cx="9127239" cy="4096274"/>
        </p:xfrm>
        <a:graphic>
          <a:graphicData uri="http://schemas.openxmlformats.org/drawingml/2006/table">
            <a:tbl>
              <a:tblPr rtl="1" firstRow="1" bandRow="1">
                <a:tableStyleId>{3B4B98B0-60AC-42C2-AFA5-B58CD77FA1E5}</a:tableStyleId>
              </a:tblPr>
              <a:tblGrid>
                <a:gridCol w="764288">
                  <a:extLst>
                    <a:ext uri="{9D8B030D-6E8A-4147-A177-3AD203B41FA5}">
                      <a16:colId xmlns:a16="http://schemas.microsoft.com/office/drawing/2014/main" val="3617726951"/>
                    </a:ext>
                  </a:extLst>
                </a:gridCol>
                <a:gridCol w="1228725">
                  <a:extLst>
                    <a:ext uri="{9D8B030D-6E8A-4147-A177-3AD203B41FA5}">
                      <a16:colId xmlns:a16="http://schemas.microsoft.com/office/drawing/2014/main" val="595703865"/>
                    </a:ext>
                  </a:extLst>
                </a:gridCol>
                <a:gridCol w="676275">
                  <a:extLst>
                    <a:ext uri="{9D8B030D-6E8A-4147-A177-3AD203B41FA5}">
                      <a16:colId xmlns:a16="http://schemas.microsoft.com/office/drawing/2014/main" val="2937595507"/>
                    </a:ext>
                  </a:extLst>
                </a:gridCol>
                <a:gridCol w="4724400">
                  <a:extLst>
                    <a:ext uri="{9D8B030D-6E8A-4147-A177-3AD203B41FA5}">
                      <a16:colId xmlns:a16="http://schemas.microsoft.com/office/drawing/2014/main" val="4149477694"/>
                    </a:ext>
                  </a:extLst>
                </a:gridCol>
                <a:gridCol w="1733551">
                  <a:extLst>
                    <a:ext uri="{9D8B030D-6E8A-4147-A177-3AD203B41FA5}">
                      <a16:colId xmlns:a16="http://schemas.microsoft.com/office/drawing/2014/main" val="3070066022"/>
                    </a:ext>
                  </a:extLst>
                </a:gridCol>
              </a:tblGrid>
              <a:tr h="659498">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المنظور</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الهدف الاستراتيجي </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رقم المؤشر</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cs typeface="Sakkal Majalla" panose="02000000000000000000" pitchFamily="2" charset="-78"/>
                        </a:rPr>
                        <a:t>مؤشرات الأداء</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مسؤولية المؤشر</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2667004"/>
                  </a:ext>
                </a:extLst>
              </a:tr>
              <a:tr h="381864">
                <a:tc rowSpan="9">
                  <a:txBody>
                    <a:bodyPr/>
                    <a:lstStyle/>
                    <a:p>
                      <a:pPr algn="ctr" rtl="1"/>
                      <a:r>
                        <a:rPr lang="ar-SA" sz="2000" b="1" kern="1200" baseline="0" dirty="0">
                          <a:solidFill>
                            <a:schemeClr val="accent1">
                              <a:lumMod val="50000"/>
                            </a:schemeClr>
                          </a:solidFill>
                          <a:latin typeface="Sakkal Majalla" panose="02000000000000000000" pitchFamily="2" charset="-78"/>
                          <a:cs typeface="Sakkal Majalla" panose="02000000000000000000" pitchFamily="2" charset="-78"/>
                        </a:rPr>
                        <a:t>المستفيدون</a:t>
                      </a:r>
                      <a:endParaRPr lang="ar-SA" sz="2000" b="1" kern="1200" baseline="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9">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u="none" kern="1200" dirty="0">
                          <a:solidFill>
                            <a:schemeClr val="tx1"/>
                          </a:solidFill>
                          <a:latin typeface="Sakkal Majalla" panose="02000000000000000000" pitchFamily="2" charset="-78"/>
                          <a:cs typeface="Sakkal Majalla" panose="02000000000000000000" pitchFamily="2" charset="-78"/>
                        </a:rPr>
                        <a:t>(2)</a:t>
                      </a:r>
                    </a:p>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dirty="0">
                          <a:solidFill>
                            <a:schemeClr val="tx1"/>
                          </a:solidFill>
                          <a:latin typeface="Sakkal Majalla" panose="02000000000000000000" pitchFamily="2" charset="-78"/>
                          <a:cs typeface="Sakkal Majalla" panose="02000000000000000000" pitchFamily="2" charset="-78"/>
                        </a:rPr>
                        <a:t>تعزيز برامج التنمية المستدامة للفئات المحتاجة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2-1</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cs typeface="Sakkal Majalla" panose="02000000000000000000" pitchFamily="2" charset="-78"/>
                        </a:rPr>
                        <a:t>عدد برامج تمكين المرأة</a:t>
                      </a: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9">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إدارة المشاريع وخدمات المستفيدين</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1582317"/>
                  </a:ext>
                </a:extLst>
              </a:tr>
              <a:tr h="381864">
                <a:tc vMerge="1">
                  <a:txBody>
                    <a:bodyPr/>
                    <a:lstStyle/>
                    <a:p>
                      <a:pPr rtl="1"/>
                      <a:endParaRPr lang="ar-SA"/>
                    </a:p>
                  </a:txBody>
                  <a:tcPr/>
                </a:tc>
                <a:tc vMerge="1">
                  <a:txBody>
                    <a:bodyPr/>
                    <a:lstStyle/>
                    <a:p>
                      <a:pPr rtl="1"/>
                      <a:endParaRPr lang="ar-SA"/>
                    </a:p>
                  </a:txBody>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2-2</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cs typeface="Sakkal Majalla" panose="02000000000000000000" pitchFamily="2" charset="-78"/>
                        </a:rPr>
                        <a:t>عدد المستفيدات من برامج تمكين المرأة</a:t>
                      </a: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rtl="1"/>
                      <a:endParaRPr lang="ar-SA"/>
                    </a:p>
                  </a:txBody>
                  <a:tcPr/>
                </a:tc>
                <a:extLst>
                  <a:ext uri="{0D108BD9-81ED-4DB2-BD59-A6C34878D82A}">
                    <a16:rowId xmlns:a16="http://schemas.microsoft.com/office/drawing/2014/main" val="10002"/>
                  </a:ext>
                </a:extLst>
              </a:tr>
              <a:tr h="381864">
                <a:tc vMerge="1">
                  <a:txBody>
                    <a:bodyPr/>
                    <a:lstStyle/>
                    <a:p>
                      <a:pPr rtl="1"/>
                      <a:endParaRPr lang="ar-SA"/>
                    </a:p>
                  </a:txBody>
                  <a:tcPr/>
                </a:tc>
                <a:tc vMerge="1">
                  <a:txBody>
                    <a:bodyPr/>
                    <a:lstStyle/>
                    <a:p>
                      <a:pPr rtl="1"/>
                      <a:endParaRPr lang="ar-SA"/>
                    </a:p>
                  </a:txBody>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2-3</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cs typeface="Sakkal Majalla" panose="02000000000000000000" pitchFamily="2" charset="-78"/>
                        </a:rPr>
                        <a:t>نسبة المبالغ المصروفة لبرامج تمكين المرأة</a:t>
                      </a: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rtl="1"/>
                      <a:endParaRPr lang="ar-SA"/>
                    </a:p>
                  </a:txBody>
                  <a:tcPr/>
                </a:tc>
                <a:extLst>
                  <a:ext uri="{0D108BD9-81ED-4DB2-BD59-A6C34878D82A}">
                    <a16:rowId xmlns:a16="http://schemas.microsoft.com/office/drawing/2014/main" val="10003"/>
                  </a:ext>
                </a:extLst>
              </a:tr>
              <a:tr h="381864">
                <a:tc vMerge="1">
                  <a:txBody>
                    <a:bodyPr/>
                    <a:lstStyle/>
                    <a:p>
                      <a:pPr rtl="1"/>
                      <a:endParaRPr lang="ar-SA"/>
                    </a:p>
                  </a:txBody>
                  <a:tcPr/>
                </a:tc>
                <a:tc vMerge="1">
                  <a:txBody>
                    <a:bodyPr/>
                    <a:lstStyle/>
                    <a:p>
                      <a:pPr rtl="1"/>
                      <a:endParaRPr lang="ar-SA"/>
                    </a:p>
                  </a:txBody>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2-4</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cs typeface="Sakkal Majalla" panose="02000000000000000000" pitchFamily="2" charset="-78"/>
                        </a:rPr>
                        <a:t>معدل رضا المستفيدات من برامج تمكين المرأة</a:t>
                      </a: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rtl="1"/>
                      <a:endParaRPr lang="ar-SA"/>
                    </a:p>
                  </a:txBody>
                  <a:tcPr/>
                </a:tc>
                <a:extLst>
                  <a:ext uri="{0D108BD9-81ED-4DB2-BD59-A6C34878D82A}">
                    <a16:rowId xmlns:a16="http://schemas.microsoft.com/office/drawing/2014/main" val="10004"/>
                  </a:ext>
                </a:extLst>
              </a:tr>
              <a:tr h="381864">
                <a:tc vMerge="1">
                  <a:txBody>
                    <a:bodyPr/>
                    <a:lstStyle/>
                    <a:p>
                      <a:pPr rtl="1"/>
                      <a:endParaRPr lang="ar-SA"/>
                    </a:p>
                  </a:txBody>
                  <a:tcPr/>
                </a:tc>
                <a:tc vMerge="1">
                  <a:txBody>
                    <a:bodyPr/>
                    <a:lstStyle/>
                    <a:p>
                      <a:pPr rtl="1"/>
                      <a:endParaRPr lang="ar-SA"/>
                    </a:p>
                  </a:txBody>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2-5</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cs typeface="Sakkal Majalla" panose="02000000000000000000" pitchFamily="2" charset="-78"/>
                        </a:rPr>
                        <a:t>عدد برامج تدريب وتأهيل الأسر المنتجة</a:t>
                      </a: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rtl="1"/>
                      <a:endParaRPr lang="ar-SA"/>
                    </a:p>
                  </a:txBody>
                  <a:tcPr/>
                </a:tc>
                <a:extLst>
                  <a:ext uri="{0D108BD9-81ED-4DB2-BD59-A6C34878D82A}">
                    <a16:rowId xmlns:a16="http://schemas.microsoft.com/office/drawing/2014/main" val="10005"/>
                  </a:ext>
                </a:extLst>
              </a:tr>
              <a:tr h="381864">
                <a:tc vMerge="1">
                  <a:txBody>
                    <a:bodyPr/>
                    <a:lstStyle/>
                    <a:p>
                      <a:pPr algn="ctr" rtl="1"/>
                      <a:endParaRPr lang="ar-SA" sz="2400" kern="1200" dirty="0">
                        <a:solidFill>
                          <a:schemeClr val="bg1"/>
                        </a:solidFill>
                        <a:latin typeface="Aljazeera" panose="02000000000000000000" pitchFamily="2" charset="-78"/>
                        <a:ea typeface="GE SS Two Light" panose="020A0503020102020204" pitchFamily="18" charset="-78"/>
                        <a:cs typeface="Aljazeera" panose="02000000000000000000" pitchFamily="2" charset="-78"/>
                      </a:endParaRPr>
                    </a:p>
                  </a:txBody>
                  <a:tcPr vert="vert27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6">
                        <a:lumMod val="75000"/>
                      </a:schemeClr>
                    </a:solidFill>
                  </a:tcPr>
                </a:tc>
                <a:tc vMerge="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kern="1200" dirty="0">
                        <a:solidFill>
                          <a:srgbClr val="FF0000"/>
                        </a:solidFill>
                        <a:latin typeface="Aljazeera" panose="02000000000000000000" pitchFamily="2" charset="-78"/>
                        <a:ea typeface="GE SS Two Light" panose="020A0503020102020204" pitchFamily="18" charset="-78"/>
                        <a:cs typeface="Aljazeera" panose="02000000000000000000" pitchFamily="2" charset="-78"/>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r>
                        <a:rPr lang="ar-SA" dirty="0">
                          <a:latin typeface="Sakkal Majalla" panose="02000000000000000000" pitchFamily="2" charset="-78"/>
                          <a:cs typeface="Sakkal Majalla" panose="02000000000000000000" pitchFamily="2" charset="-78"/>
                        </a:rPr>
                        <a:t>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cs typeface="Sakkal Majalla" panose="02000000000000000000" pitchFamily="2" charset="-78"/>
                        </a:rPr>
                        <a:t>عدد الأسر المستفيدة  من برامج تأهيل الأسر المنتجة</a:t>
                      </a: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rtl="1"/>
                      <a:endParaRPr lang="ar-SA" sz="1600" kern="1200" dirty="0">
                        <a:solidFill>
                          <a:schemeClr val="tx1"/>
                        </a:solidFill>
                        <a:latin typeface="Aljazeera" panose="02000000000000000000" pitchFamily="2" charset="-78"/>
                        <a:ea typeface="GE SS Two Light" panose="020A0503020102020204" pitchFamily="18" charset="-78"/>
                        <a:cs typeface="Aljazeera" panose="02000000000000000000" pitchFamily="2" charset="-78"/>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1016069665"/>
                  </a:ext>
                </a:extLst>
              </a:tr>
              <a:tr h="381864">
                <a:tc vMerge="1">
                  <a:txBody>
                    <a:bodyPr/>
                    <a:lstStyle/>
                    <a:p>
                      <a:pPr algn="ctr" rtl="1"/>
                      <a:endParaRPr lang="ar-SA" sz="2400" kern="1200" dirty="0">
                        <a:solidFill>
                          <a:schemeClr val="bg1"/>
                        </a:solidFill>
                        <a:latin typeface="Aljazeera" panose="02000000000000000000" pitchFamily="2" charset="-78"/>
                        <a:ea typeface="GE SS Two Light" panose="020A0503020102020204" pitchFamily="18" charset="-78"/>
                        <a:cs typeface="Aljazeera" panose="02000000000000000000" pitchFamily="2" charset="-78"/>
                      </a:endParaRPr>
                    </a:p>
                  </a:txBody>
                  <a:tcPr vert="vert27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6">
                        <a:lumMod val="75000"/>
                      </a:schemeClr>
                    </a:solidFill>
                  </a:tcPr>
                </a:tc>
                <a:tc vMerge="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kern="1200" dirty="0">
                        <a:solidFill>
                          <a:srgbClr val="FF0000"/>
                        </a:solidFill>
                        <a:latin typeface="Aljazeera" panose="02000000000000000000" pitchFamily="2" charset="-78"/>
                        <a:ea typeface="GE SS Two Light" panose="020A0503020102020204" pitchFamily="18" charset="-78"/>
                        <a:cs typeface="Aljazeera" panose="02000000000000000000" pitchFamily="2" charset="-78"/>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r>
                        <a:rPr lang="ar-SA" dirty="0">
                          <a:latin typeface="Sakkal Majalla" panose="02000000000000000000" pitchFamily="2" charset="-78"/>
                          <a:cs typeface="Sakkal Majalla" panose="02000000000000000000" pitchFamily="2" charset="-78"/>
                        </a:rPr>
                        <a:t>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cs typeface="Sakkal Majalla" panose="02000000000000000000" pitchFamily="2" charset="-78"/>
                        </a:rPr>
                        <a:t>نسبة قروض الأسر المنتجة</a:t>
                      </a: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rtl="1"/>
                      <a:endParaRPr lang="ar-SA" sz="1600" kern="1200" dirty="0">
                        <a:solidFill>
                          <a:schemeClr val="tx1"/>
                        </a:solidFill>
                        <a:latin typeface="Aljazeera" panose="02000000000000000000" pitchFamily="2" charset="-78"/>
                        <a:ea typeface="GE SS Two Light" panose="020A0503020102020204" pitchFamily="18" charset="-78"/>
                        <a:cs typeface="Aljazeera" panose="02000000000000000000" pitchFamily="2" charset="-78"/>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1121498455"/>
                  </a:ext>
                </a:extLst>
              </a:tr>
              <a:tr h="381864">
                <a:tc vMerge="1">
                  <a:txBody>
                    <a:bodyPr/>
                    <a:lstStyle/>
                    <a:p>
                      <a:pPr algn="ctr" rtl="1"/>
                      <a:endParaRPr lang="ar-SA" sz="2000" b="1"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endParaRP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rtl="1"/>
                      <a:endParaRPr lang="ar-SA"/>
                    </a:p>
                  </a:txBody>
                  <a:tcPr/>
                </a:tc>
                <a:tc>
                  <a:txBody>
                    <a:bodyPr/>
                    <a:lstStyle/>
                    <a:p>
                      <a:pPr algn="ctr"/>
                      <a:r>
                        <a:rPr lang="ar-SA" dirty="0">
                          <a:latin typeface="Sakkal Majalla" panose="02000000000000000000" pitchFamily="2" charset="-78"/>
                          <a:cs typeface="Sakkal Majalla" panose="02000000000000000000" pitchFamily="2" charset="-78"/>
                        </a:rPr>
                        <a:t>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cs typeface="Sakkal Majalla" panose="02000000000000000000" pitchFamily="2" charset="-78"/>
                        </a:rPr>
                        <a:t>حاضنة الأفكار</a:t>
                      </a: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rtl="1"/>
                      <a:endParaRPr lang="ar-SA"/>
                    </a:p>
                  </a:txBody>
                  <a:tcPr/>
                </a:tc>
                <a:extLst>
                  <a:ext uri="{0D108BD9-81ED-4DB2-BD59-A6C34878D82A}">
                    <a16:rowId xmlns:a16="http://schemas.microsoft.com/office/drawing/2014/main" val="10008"/>
                  </a:ext>
                </a:extLst>
              </a:tr>
              <a:tr h="381864">
                <a:tc vMerge="1">
                  <a:txBody>
                    <a:bodyPr/>
                    <a:lstStyle/>
                    <a:p>
                      <a:pPr algn="ctr" rtl="1"/>
                      <a:endParaRPr lang="ar-SA" sz="2000" b="1"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endParaRP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kern="1200" dirty="0">
                        <a:solidFill>
                          <a:schemeClr val="tx1"/>
                        </a:solidFill>
                        <a:latin typeface="Aljazeera" panose="02000000000000000000" pitchFamily="2" charset="-78"/>
                        <a:ea typeface="GE SS Two Light" panose="020A0503020102020204" pitchFamily="18" charset="-78"/>
                        <a:cs typeface="+mn-cs"/>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r>
                        <a:rPr lang="ar-SA" dirty="0">
                          <a:latin typeface="Sakkal Majalla" panose="02000000000000000000" pitchFamily="2" charset="-78"/>
                          <a:cs typeface="Sakkal Majalla" panose="02000000000000000000" pitchFamily="2" charset="-78"/>
                        </a:rPr>
                        <a:t>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cs typeface="Sakkal Majalla" panose="02000000000000000000" pitchFamily="2" charset="-78"/>
                        </a:rPr>
                        <a:t>معدل رضا المستفيدين من برامج الأسر المنتجة</a:t>
                      </a: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rtl="1"/>
                      <a:endParaRPr lang="ar-SA" sz="1600" kern="1200" dirty="0">
                        <a:solidFill>
                          <a:schemeClr val="tx1"/>
                        </a:solidFill>
                        <a:latin typeface="Aljazeera" panose="02000000000000000000" pitchFamily="2" charset="-78"/>
                        <a:ea typeface="GE SS Two Light" panose="020A0503020102020204" pitchFamily="18" charset="-78"/>
                        <a:cs typeface="+mn-cs"/>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
        <p:nvSpPr>
          <p:cNvPr id="7" name="عنصر نائب للتذييل 6">
            <a:extLst>
              <a:ext uri="{FF2B5EF4-FFF2-40B4-BE49-F238E27FC236}">
                <a16:creationId xmlns:a16="http://schemas.microsoft.com/office/drawing/2014/main" id="{AE683D19-F9C1-1096-C088-C29C619F300A}"/>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8" name="عنصر نائب لرقم الشريحة 7">
            <a:extLst>
              <a:ext uri="{FF2B5EF4-FFF2-40B4-BE49-F238E27FC236}">
                <a16:creationId xmlns:a16="http://schemas.microsoft.com/office/drawing/2014/main" id="{A932FF41-A202-C4A3-2782-2CD2313014E6}"/>
              </a:ext>
            </a:extLst>
          </p:cNvPr>
          <p:cNvSpPr>
            <a:spLocks noGrp="1"/>
          </p:cNvSpPr>
          <p:nvPr>
            <p:ph type="sldNum" sz="quarter" idx="12"/>
          </p:nvPr>
        </p:nvSpPr>
        <p:spPr/>
        <p:txBody>
          <a:bodyPr/>
          <a:lstStyle/>
          <a:p>
            <a:fld id="{501ED04E-D395-4889-B0AB-32BA2BD69EE6}" type="slidenum">
              <a:rPr lang="ar-SA" smtClean="0"/>
              <a:t>48</a:t>
            </a:fld>
            <a:endParaRPr lang="ar-SA"/>
          </a:p>
        </p:txBody>
      </p:sp>
    </p:spTree>
    <p:extLst>
      <p:ext uri="{BB962C8B-B14F-4D97-AF65-F5344CB8AC3E}">
        <p14:creationId xmlns:p14="http://schemas.microsoft.com/office/powerpoint/2010/main" val="9985336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مستطيل 8"/>
          <p:cNvSpPr/>
          <p:nvPr/>
        </p:nvSpPr>
        <p:spPr>
          <a:xfrm>
            <a:off x="4671448" y="452213"/>
            <a:ext cx="2441448" cy="400110"/>
          </a:xfrm>
          <a:prstGeom prst="rect">
            <a:avLst/>
          </a:prstGeom>
        </p:spPr>
        <p:txBody>
          <a:bodyPr wrap="square">
            <a:spAutoFit/>
          </a:bodyPr>
          <a:lstStyle/>
          <a:p>
            <a:pPr algn="ctr"/>
            <a:r>
              <a:rPr lang="ar-SA" sz="2000" b="1" dirty="0">
                <a:latin typeface="Sakkal Majalla" panose="02000000000000000000" pitchFamily="2" charset="-78"/>
                <a:ea typeface="GE SS Two Light" panose="020A0503020102020204" pitchFamily="18" charset="-78"/>
                <a:cs typeface="Sakkal Majalla" panose="02000000000000000000" pitchFamily="2" charset="-78"/>
              </a:rPr>
              <a:t>مؤشرات</a:t>
            </a:r>
            <a:r>
              <a:rPr lang="ar-SA" sz="2000" b="1" dirty="0">
                <a:solidFill>
                  <a:srgbClr val="C00000"/>
                </a:solidFill>
                <a:latin typeface="Sakkal Majalla" panose="02000000000000000000" pitchFamily="2" charset="-78"/>
                <a:ea typeface="GE SS Two Light" panose="020A0503020102020204" pitchFamily="18" charset="-78"/>
                <a:cs typeface="Sakkal Majalla" panose="02000000000000000000" pitchFamily="2" charset="-78"/>
              </a:rPr>
              <a:t> </a:t>
            </a: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الأداء</a:t>
            </a:r>
          </a:p>
        </p:txBody>
      </p:sp>
      <p:graphicFrame>
        <p:nvGraphicFramePr>
          <p:cNvPr id="6" name="جدول 5"/>
          <p:cNvGraphicFramePr>
            <a:graphicFrameLocks noGrp="1"/>
          </p:cNvGraphicFramePr>
          <p:nvPr>
            <p:extLst>
              <p:ext uri="{D42A27DB-BD31-4B8C-83A1-F6EECF244321}">
                <p14:modId xmlns:p14="http://schemas.microsoft.com/office/powerpoint/2010/main" val="3935076423"/>
              </p:ext>
            </p:extLst>
          </p:nvPr>
        </p:nvGraphicFramePr>
        <p:xfrm>
          <a:off x="1532380" y="821545"/>
          <a:ext cx="9127239" cy="5942876"/>
        </p:xfrm>
        <a:graphic>
          <a:graphicData uri="http://schemas.openxmlformats.org/drawingml/2006/table">
            <a:tbl>
              <a:tblPr rtl="1" firstRow="1" bandRow="1">
                <a:tableStyleId>{3B4B98B0-60AC-42C2-AFA5-B58CD77FA1E5}</a:tableStyleId>
              </a:tblPr>
              <a:tblGrid>
                <a:gridCol w="764288">
                  <a:extLst>
                    <a:ext uri="{9D8B030D-6E8A-4147-A177-3AD203B41FA5}">
                      <a16:colId xmlns:a16="http://schemas.microsoft.com/office/drawing/2014/main" val="3617726951"/>
                    </a:ext>
                  </a:extLst>
                </a:gridCol>
                <a:gridCol w="1228725">
                  <a:extLst>
                    <a:ext uri="{9D8B030D-6E8A-4147-A177-3AD203B41FA5}">
                      <a16:colId xmlns:a16="http://schemas.microsoft.com/office/drawing/2014/main" val="595703865"/>
                    </a:ext>
                  </a:extLst>
                </a:gridCol>
                <a:gridCol w="676275">
                  <a:extLst>
                    <a:ext uri="{9D8B030D-6E8A-4147-A177-3AD203B41FA5}">
                      <a16:colId xmlns:a16="http://schemas.microsoft.com/office/drawing/2014/main" val="2937595507"/>
                    </a:ext>
                  </a:extLst>
                </a:gridCol>
                <a:gridCol w="4724400">
                  <a:extLst>
                    <a:ext uri="{9D8B030D-6E8A-4147-A177-3AD203B41FA5}">
                      <a16:colId xmlns:a16="http://schemas.microsoft.com/office/drawing/2014/main" val="4149477694"/>
                    </a:ext>
                  </a:extLst>
                </a:gridCol>
                <a:gridCol w="1733551">
                  <a:extLst>
                    <a:ext uri="{9D8B030D-6E8A-4147-A177-3AD203B41FA5}">
                      <a16:colId xmlns:a16="http://schemas.microsoft.com/office/drawing/2014/main" val="3070066022"/>
                    </a:ext>
                  </a:extLst>
                </a:gridCol>
              </a:tblGrid>
              <a:tr h="659498">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المنظور</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الهدف الاستراتيجي</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رقم المؤشر</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cs typeface="Sakkal Majalla" panose="02000000000000000000" pitchFamily="2" charset="-78"/>
                        </a:rPr>
                        <a:t>مؤشرات الأداء</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مسؤولية المؤشر</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2667004"/>
                  </a:ext>
                </a:extLst>
              </a:tr>
              <a:tr h="381864">
                <a:tc rowSpan="7">
                  <a:txBody>
                    <a:bodyPr/>
                    <a:lstStyle/>
                    <a:p>
                      <a:pPr algn="r" rtl="1"/>
                      <a:r>
                        <a:rPr lang="ar-SA" sz="2000" b="1" kern="1200" baseline="0" dirty="0">
                          <a:solidFill>
                            <a:schemeClr val="accent1">
                              <a:lumMod val="50000"/>
                            </a:schemeClr>
                          </a:solidFill>
                          <a:latin typeface="Sakkal Majalla" panose="02000000000000000000" pitchFamily="2" charset="-78"/>
                          <a:cs typeface="Sakkal Majalla" panose="02000000000000000000" pitchFamily="2" charset="-78"/>
                        </a:rPr>
                        <a:t>    العمليات الداخلية</a:t>
                      </a:r>
                      <a:endParaRPr lang="ar-SA" sz="2000" b="1" kern="1200" baseline="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5">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dirty="0">
                          <a:solidFill>
                            <a:schemeClr val="tx1"/>
                          </a:solidFill>
                          <a:latin typeface="Sakkal Majalla" panose="02000000000000000000" pitchFamily="2" charset="-78"/>
                          <a:cs typeface="Sakkal Majalla" panose="02000000000000000000" pitchFamily="2" charset="-78"/>
                        </a:rPr>
                        <a:t>(3)</a:t>
                      </a:r>
                    </a:p>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dirty="0">
                          <a:solidFill>
                            <a:schemeClr val="tx1"/>
                          </a:solidFill>
                          <a:latin typeface="Sakkal Majalla" panose="02000000000000000000" pitchFamily="2" charset="-78"/>
                          <a:cs typeface="Sakkal Majalla" panose="02000000000000000000" pitchFamily="2" charset="-78"/>
                        </a:rPr>
                        <a:t>تطوير وتفعيل النظم واللوائح الداخلية للجمعية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3-1</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عدد الخطط التشغيلية</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5">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قسم التطوير</a:t>
                      </a:r>
                      <a:r>
                        <a:rPr lang="ar-SA" sz="1600" kern="1200" baseline="0" dirty="0">
                          <a:solidFill>
                            <a:schemeClr val="tx1"/>
                          </a:solidFill>
                          <a:latin typeface="Sakkal Majalla" panose="02000000000000000000" pitchFamily="2" charset="-78"/>
                          <a:cs typeface="Sakkal Majalla" panose="02000000000000000000" pitchFamily="2" charset="-78"/>
                        </a:rPr>
                        <a:t>  والجودة</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47426457"/>
                  </a:ext>
                </a:extLst>
              </a:tr>
              <a:tr h="381864">
                <a:tc vMerge="1">
                  <a:txBody>
                    <a:bodyPr/>
                    <a:lstStyle/>
                    <a:p>
                      <a:pPr algn="ctr" rtl="1"/>
                      <a:endParaRPr lang="ar-SA" sz="1600" kern="1200" dirty="0">
                        <a:solidFill>
                          <a:srgbClr val="0070C0"/>
                        </a:solidFill>
                        <a:latin typeface="Aljazeera" panose="02000000000000000000" pitchFamily="2" charset="-78"/>
                        <a:ea typeface="GE SS Two Light" panose="020A0503020102020204" pitchFamily="18" charset="-78"/>
                        <a:cs typeface="Aljazeera" panose="02000000000000000000" pitchFamily="2" charset="-78"/>
                      </a:endParaRPr>
                    </a:p>
                  </a:txBody>
                  <a:tcPr/>
                </a:tc>
                <a:tc vMerge="1">
                  <a:txBody>
                    <a:bodyPr/>
                    <a:lstStyle/>
                    <a:p>
                      <a:pPr algn="ctr" rtl="1"/>
                      <a:endParaRPr lang="ar-SA" sz="1600" kern="1200" dirty="0">
                        <a:solidFill>
                          <a:srgbClr val="0070C0"/>
                        </a:solidFill>
                        <a:latin typeface="Aljazeera" panose="02000000000000000000" pitchFamily="2" charset="-78"/>
                        <a:ea typeface="GE SS Two Light" panose="020A0503020102020204" pitchFamily="18" charset="-78"/>
                        <a:cs typeface="Aljazeera" panose="02000000000000000000" pitchFamily="2" charset="-78"/>
                      </a:endParaRPr>
                    </a:p>
                  </a:txBody>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3-2</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cs typeface="Sakkal Majalla" panose="02000000000000000000" pitchFamily="2" charset="-78"/>
                        </a:rPr>
                        <a:t>عدد تقارير المتابعة</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rtl="1"/>
                      <a:endParaRPr lang="ar-SA" sz="1400" kern="1200" dirty="0">
                        <a:solidFill>
                          <a:srgbClr val="0070C0"/>
                        </a:solidFill>
                        <a:latin typeface="Aljazeera" panose="02000000000000000000" pitchFamily="2" charset="-78"/>
                        <a:ea typeface="GE SS Two Light" panose="020A0503020102020204" pitchFamily="18" charset="-78"/>
                        <a:cs typeface="Aljazeera" panose="02000000000000000000" pitchFamily="2" charset="-78"/>
                      </a:endParaRPr>
                    </a:p>
                  </a:txBody>
                  <a:tcPr/>
                </a:tc>
                <a:extLst>
                  <a:ext uri="{0D108BD9-81ED-4DB2-BD59-A6C34878D82A}">
                    <a16:rowId xmlns:a16="http://schemas.microsoft.com/office/drawing/2014/main" val="2971914577"/>
                  </a:ext>
                </a:extLst>
              </a:tr>
              <a:tr h="381864">
                <a:tc vMerge="1">
                  <a:txBody>
                    <a:bodyPr/>
                    <a:lstStyle/>
                    <a:p>
                      <a:pPr algn="ctr" rtl="1"/>
                      <a:endParaRPr lang="ar-SA" sz="1600" kern="1200" dirty="0">
                        <a:solidFill>
                          <a:srgbClr val="0070C0"/>
                        </a:solidFill>
                        <a:latin typeface="Aljazeera" panose="02000000000000000000" pitchFamily="2" charset="-78"/>
                        <a:ea typeface="GE SS Two Light" panose="020A0503020102020204" pitchFamily="18" charset="-78"/>
                        <a:cs typeface="Aljazeera" panose="02000000000000000000" pitchFamily="2" charset="-78"/>
                      </a:endParaRPr>
                    </a:p>
                  </a:txBody>
                  <a:tcPr/>
                </a:tc>
                <a:tc vMerge="1">
                  <a:txBody>
                    <a:bodyPr/>
                    <a:lstStyle/>
                    <a:p>
                      <a:pPr algn="ctr" rtl="1"/>
                      <a:endParaRPr lang="ar-SA" sz="1600" kern="1200" dirty="0">
                        <a:solidFill>
                          <a:srgbClr val="0070C0"/>
                        </a:solidFill>
                        <a:latin typeface="Aljazeera" panose="02000000000000000000" pitchFamily="2" charset="-78"/>
                        <a:ea typeface="GE SS Two Light" panose="020A0503020102020204" pitchFamily="18" charset="-78"/>
                        <a:cs typeface="Aljazeera" panose="02000000000000000000" pitchFamily="2" charset="-78"/>
                      </a:endParaRPr>
                    </a:p>
                  </a:txBody>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3-3</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cs typeface="Sakkal Majalla" panose="02000000000000000000" pitchFamily="2" charset="-78"/>
                        </a:rPr>
                        <a:t>عدد الأنظمة واللوائح والمنهجيات التي تم مراجعتها وتطويرها </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rtl="1"/>
                      <a:endParaRPr lang="ar-SA" sz="1400" kern="1200" dirty="0">
                        <a:solidFill>
                          <a:srgbClr val="0070C0"/>
                        </a:solidFill>
                        <a:latin typeface="Aljazeera" panose="02000000000000000000" pitchFamily="2" charset="-78"/>
                        <a:ea typeface="GE SS Two Light" panose="020A0503020102020204" pitchFamily="18" charset="-78"/>
                        <a:cs typeface="Aljazeera" panose="02000000000000000000" pitchFamily="2" charset="-78"/>
                      </a:endParaRPr>
                    </a:p>
                  </a:txBody>
                  <a:tcPr/>
                </a:tc>
                <a:extLst>
                  <a:ext uri="{0D108BD9-81ED-4DB2-BD59-A6C34878D82A}">
                    <a16:rowId xmlns:a16="http://schemas.microsoft.com/office/drawing/2014/main" val="2551756446"/>
                  </a:ext>
                </a:extLst>
              </a:tr>
              <a:tr h="387778">
                <a:tc vMerge="1">
                  <a:txBody>
                    <a:bodyPr/>
                    <a:lstStyle/>
                    <a:p>
                      <a:pPr algn="ctr" rtl="1"/>
                      <a:endParaRPr lang="ar-SA" sz="1600" kern="1200" dirty="0">
                        <a:solidFill>
                          <a:srgbClr val="0070C0"/>
                        </a:solidFill>
                        <a:latin typeface="Aljazeera" panose="02000000000000000000" pitchFamily="2" charset="-78"/>
                        <a:ea typeface="GE SS Two Light" panose="020A0503020102020204" pitchFamily="18" charset="-78"/>
                        <a:cs typeface="Aljazeera" panose="02000000000000000000" pitchFamily="2" charset="-78"/>
                      </a:endParaRPr>
                    </a:p>
                  </a:txBody>
                  <a:tcPr/>
                </a:tc>
                <a:tc vMerge="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kern="1200" dirty="0">
                        <a:solidFill>
                          <a:srgbClr val="0070C0"/>
                        </a:solidFill>
                        <a:latin typeface="Aljazeera" panose="02000000000000000000" pitchFamily="2" charset="-78"/>
                        <a:ea typeface="GE SS Two Light" panose="020A0503020102020204" pitchFamily="18" charset="-78"/>
                        <a:cs typeface="Aljazeera" panose="02000000000000000000" pitchFamily="2" charset="-78"/>
                      </a:endParaRPr>
                    </a:p>
                  </a:txBody>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3-4</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cs typeface="Sakkal Majalla" panose="02000000000000000000" pitchFamily="2" charset="-78"/>
                        </a:rPr>
                        <a:t>عدد الأنظمة واللوائح والمنهجيات التي تم استحداثها</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rtl="1"/>
                      <a:endParaRPr lang="ar-SA" sz="1600" kern="1200" dirty="0">
                        <a:solidFill>
                          <a:schemeClr val="tx1"/>
                        </a:solidFill>
                        <a:latin typeface="Aljazeera" panose="02000000000000000000" pitchFamily="2" charset="-78"/>
                        <a:ea typeface="GE SS Two Light" panose="020A0503020102020204" pitchFamily="18" charset="-78"/>
                        <a:cs typeface="+mn-cs"/>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445905352"/>
                  </a:ext>
                </a:extLst>
              </a:tr>
              <a:tr h="381864">
                <a:tc vMerge="1">
                  <a:txBody>
                    <a:bodyPr/>
                    <a:lstStyle/>
                    <a:p>
                      <a:pPr algn="ctr" rtl="1"/>
                      <a:endParaRPr lang="ar-SA" sz="1600" kern="1200" dirty="0">
                        <a:solidFill>
                          <a:srgbClr val="0070C0"/>
                        </a:solidFill>
                        <a:latin typeface="Aljazeera" panose="02000000000000000000" pitchFamily="2" charset="-78"/>
                        <a:ea typeface="GE SS Two Light" panose="020A0503020102020204" pitchFamily="18" charset="-78"/>
                        <a:cs typeface="Aljazeera" panose="02000000000000000000" pitchFamily="2" charset="-78"/>
                      </a:endParaRPr>
                    </a:p>
                  </a:txBody>
                  <a:tcPr/>
                </a:tc>
                <a:tc vMerge="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kern="1200" dirty="0">
                        <a:solidFill>
                          <a:srgbClr val="0070C0"/>
                        </a:solidFill>
                        <a:latin typeface="Aljazeera" panose="02000000000000000000" pitchFamily="2" charset="-78"/>
                        <a:ea typeface="GE SS Two Light" panose="020A0503020102020204" pitchFamily="18" charset="-78"/>
                        <a:cs typeface="Aljazeera" panose="02000000000000000000" pitchFamily="2" charset="-78"/>
                      </a:endParaRPr>
                    </a:p>
                  </a:txBody>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3-5</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شهادة الأيزو</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rtl="1"/>
                      <a:endParaRPr lang="ar-SA" sz="1400" kern="1200" dirty="0">
                        <a:solidFill>
                          <a:srgbClr val="0070C0"/>
                        </a:solidFill>
                        <a:latin typeface="Aljazeera" panose="02000000000000000000" pitchFamily="2" charset="-78"/>
                        <a:ea typeface="GE SS Two Light" panose="020A0503020102020204" pitchFamily="18" charset="-78"/>
                        <a:cs typeface="Aljazeera" panose="02000000000000000000" pitchFamily="2" charset="-78"/>
                      </a:endParaRPr>
                    </a:p>
                  </a:txBody>
                  <a:tcPr/>
                </a:tc>
                <a:extLst>
                  <a:ext uri="{0D108BD9-81ED-4DB2-BD59-A6C34878D82A}">
                    <a16:rowId xmlns:a16="http://schemas.microsoft.com/office/drawing/2014/main" val="447542949"/>
                  </a:ext>
                </a:extLst>
              </a:tr>
              <a:tr h="381864">
                <a:tc vMerge="1">
                  <a:txBody>
                    <a:bodyPr/>
                    <a:lstStyle/>
                    <a:p>
                      <a:pPr algn="ctr" rtl="1"/>
                      <a:endParaRPr lang="ar-SA" sz="2400" kern="1200" dirty="0">
                        <a:solidFill>
                          <a:schemeClr val="bg1"/>
                        </a:solidFill>
                        <a:latin typeface="Aljazeera" panose="02000000000000000000" pitchFamily="2" charset="-78"/>
                        <a:ea typeface="GE SS Two Light" panose="020A0503020102020204" pitchFamily="18" charset="-78"/>
                        <a:cs typeface="+mn-cs"/>
                      </a:endParaRPr>
                    </a:p>
                  </a:txBody>
                  <a:tcPr vert="vert27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6">
                        <a:lumMod val="75000"/>
                      </a:schemeClr>
                    </a:solidFill>
                  </a:tcPr>
                </a:tc>
                <a:tc rowSpan="10">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dirty="0">
                          <a:solidFill>
                            <a:schemeClr val="tx1"/>
                          </a:solidFill>
                          <a:latin typeface="Sakkal Majalla" panose="02000000000000000000" pitchFamily="2" charset="-78"/>
                          <a:cs typeface="Sakkal Majalla" panose="02000000000000000000" pitchFamily="2" charset="-78"/>
                        </a:rPr>
                        <a:t>(4)</a:t>
                      </a:r>
                    </a:p>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dirty="0">
                          <a:solidFill>
                            <a:schemeClr val="tx1"/>
                          </a:solidFill>
                          <a:latin typeface="Sakkal Majalla" panose="02000000000000000000" pitchFamily="2" charset="-78"/>
                          <a:cs typeface="Sakkal Majalla" panose="02000000000000000000" pitchFamily="2" charset="-78"/>
                        </a:rPr>
                        <a:t>تطوير الأداء الإعلامي والعلاقات العامة والشراكات المجتمعية</a:t>
                      </a:r>
                      <a:endParaRPr lang="ar-SA" sz="16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4-1</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عدد التقارير الإعلامية</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10">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إدارة العلاقات</a:t>
                      </a:r>
                      <a:r>
                        <a:rPr lang="ar-SA" sz="1600" kern="1200" baseline="0" dirty="0">
                          <a:solidFill>
                            <a:schemeClr val="tx1"/>
                          </a:solidFill>
                          <a:latin typeface="Sakkal Majalla" panose="02000000000000000000" pitchFamily="2" charset="-78"/>
                          <a:cs typeface="Sakkal Majalla" panose="02000000000000000000" pitchFamily="2" charset="-78"/>
                        </a:rPr>
                        <a:t> العامة والإعلام</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61524553"/>
                  </a:ext>
                </a:extLst>
              </a:tr>
              <a:tr h="335280">
                <a:tc vMerge="1">
                  <a:txBody>
                    <a:bodyPr/>
                    <a:lstStyle/>
                    <a:p>
                      <a:pPr algn="ctr" rtl="1"/>
                      <a:endParaRPr lang="ar-SA" sz="2400" kern="1200" dirty="0">
                        <a:solidFill>
                          <a:schemeClr val="bg1"/>
                        </a:solidFill>
                        <a:latin typeface="Aljazeera" panose="02000000000000000000" pitchFamily="2" charset="-78"/>
                        <a:ea typeface="GE SS Two Light" panose="020A0503020102020204" pitchFamily="18" charset="-78"/>
                        <a:cs typeface="+mn-cs"/>
                      </a:endParaRPr>
                    </a:p>
                  </a:txBody>
                  <a:tcPr vert="vert27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6">
                        <a:lumMod val="75000"/>
                      </a:schemeClr>
                    </a:solidFill>
                  </a:tcPr>
                </a:tc>
                <a:tc vMerge="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kern="1200" dirty="0">
                        <a:solidFill>
                          <a:srgbClr val="FF0000"/>
                        </a:solidFill>
                        <a:latin typeface="Aljazeera" panose="02000000000000000000" pitchFamily="2" charset="-78"/>
                        <a:ea typeface="GE SS Two Light" panose="020A0503020102020204" pitchFamily="18" charset="-78"/>
                        <a:cs typeface="+mn-cs"/>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rowSpan="2">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4-2</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عدد الأخبار المحررة عن الجمعية </a:t>
                      </a:r>
                      <a:r>
                        <a:rPr lang="ar-SA" sz="1600" kern="1200" dirty="0" err="1">
                          <a:solidFill>
                            <a:schemeClr val="tx1"/>
                          </a:solidFill>
                          <a:latin typeface="Sakkal Majalla" panose="02000000000000000000" pitchFamily="2" charset="-78"/>
                          <a:cs typeface="Sakkal Majalla" panose="02000000000000000000" pitchFamily="2" charset="-78"/>
                        </a:rPr>
                        <a:t>ومناشطها</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rtl="1"/>
                      <a:endParaRPr lang="ar-SA" sz="1600" kern="1200" dirty="0">
                        <a:solidFill>
                          <a:schemeClr val="tx1"/>
                        </a:solidFill>
                        <a:latin typeface="Aljazeera" panose="02000000000000000000" pitchFamily="2" charset="-78"/>
                        <a:ea typeface="GE SS Two Light" panose="020A0503020102020204" pitchFamily="18" charset="-78"/>
                        <a:cs typeface="+mn-cs"/>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2436491445"/>
                  </a:ext>
                </a:extLst>
              </a:tr>
              <a:tr h="0">
                <a:tc rowSpan="8">
                  <a:txBody>
                    <a:bodyPr/>
                    <a:lstStyle/>
                    <a:p>
                      <a:pPr algn="ctr" rtl="1"/>
                      <a:r>
                        <a:rPr lang="ar-SA" sz="2000" b="1" kern="1200" baseline="0" dirty="0">
                          <a:solidFill>
                            <a:schemeClr val="accent1">
                              <a:lumMod val="50000"/>
                            </a:schemeClr>
                          </a:solidFill>
                          <a:latin typeface="Sakkal Majalla" panose="02000000000000000000" pitchFamily="2" charset="-78"/>
                          <a:cs typeface="Sakkal Majalla" panose="02000000000000000000" pitchFamily="2" charset="-78"/>
                        </a:rPr>
                        <a:t>التعلم  والنمو</a:t>
                      </a:r>
                      <a:endParaRPr lang="ar-SA" sz="2000" b="1" kern="1200" baseline="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extLst>
                  <a:ext uri="{0D108BD9-81ED-4DB2-BD59-A6C34878D82A}">
                    <a16:rowId xmlns:a16="http://schemas.microsoft.com/office/drawing/2014/main" val="10008"/>
                  </a:ext>
                </a:extLst>
              </a:tr>
              <a:tr h="381864">
                <a:tc vMerge="1">
                  <a:txBody>
                    <a:bodyPr/>
                    <a:lstStyle/>
                    <a:p>
                      <a:pPr algn="ctr" rtl="1"/>
                      <a:endParaRPr lang="ar-SA" sz="2400" kern="1200" dirty="0">
                        <a:solidFill>
                          <a:schemeClr val="bg1"/>
                        </a:solidFill>
                        <a:latin typeface="Aljazeera" panose="02000000000000000000" pitchFamily="2" charset="-78"/>
                        <a:ea typeface="GE SS Two Light" panose="020A0503020102020204" pitchFamily="18" charset="-78"/>
                        <a:cs typeface="+mn-cs"/>
                      </a:endParaRPr>
                    </a:p>
                  </a:txBody>
                  <a:tcPr vert="vert27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6">
                        <a:lumMod val="75000"/>
                      </a:schemeClr>
                    </a:solidFill>
                  </a:tcPr>
                </a:tc>
                <a:tc vMerge="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kern="1200" dirty="0">
                        <a:solidFill>
                          <a:srgbClr val="FF0000"/>
                        </a:solidFill>
                        <a:latin typeface="Aljazeera" panose="02000000000000000000" pitchFamily="2" charset="-78"/>
                        <a:ea typeface="GE SS Two Light" panose="020A0503020102020204" pitchFamily="18" charset="-78"/>
                        <a:cs typeface="+mn-cs"/>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4-3</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عدد وسائل التواصل الاجتماعية</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rtl="1"/>
                      <a:endParaRPr lang="ar-SA" sz="1600" kern="1200" dirty="0">
                        <a:solidFill>
                          <a:schemeClr val="tx1"/>
                        </a:solidFill>
                        <a:latin typeface="Aljazeera" panose="02000000000000000000" pitchFamily="2" charset="-78"/>
                        <a:ea typeface="GE SS Two Light" panose="020A0503020102020204" pitchFamily="18" charset="-78"/>
                        <a:cs typeface="+mn-cs"/>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2894879484"/>
                  </a:ext>
                </a:extLst>
              </a:tr>
              <a:tr h="0">
                <a:tc vMerge="1">
                  <a:txBody>
                    <a:bodyPr/>
                    <a:lstStyle/>
                    <a:p>
                      <a:pPr algn="ctr" rtl="1"/>
                      <a:endParaRPr lang="ar-SA" sz="2400" kern="1200" dirty="0">
                        <a:solidFill>
                          <a:schemeClr val="bg1"/>
                        </a:solidFill>
                        <a:latin typeface="Aljazeera" panose="02000000000000000000" pitchFamily="2" charset="-78"/>
                        <a:ea typeface="GE SS Two Light" panose="020A0503020102020204" pitchFamily="18" charset="-78"/>
                        <a:cs typeface="+mn-cs"/>
                      </a:endParaRPr>
                    </a:p>
                  </a:txBody>
                  <a:tcPr vert="vert27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6">
                        <a:lumMod val="75000"/>
                      </a:schemeClr>
                    </a:solidFill>
                  </a:tcPr>
                </a:tc>
                <a:tc vMerge="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kern="1200" dirty="0">
                        <a:solidFill>
                          <a:srgbClr val="FF0000"/>
                        </a:solidFill>
                        <a:latin typeface="Aljazeera" panose="02000000000000000000" pitchFamily="2" charset="-78"/>
                        <a:ea typeface="GE SS Two Light" panose="020A0503020102020204" pitchFamily="18" charset="-78"/>
                        <a:cs typeface="+mn-cs"/>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4-4</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عدد المتابعين في وسائل التواصل الاجتماعي</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rtl="1"/>
                      <a:endParaRPr lang="ar-SA" sz="1600" kern="1200" dirty="0">
                        <a:solidFill>
                          <a:schemeClr val="tx1"/>
                        </a:solidFill>
                        <a:latin typeface="Aljazeera" panose="02000000000000000000" pitchFamily="2" charset="-78"/>
                        <a:ea typeface="GE SS Two Light" panose="020A0503020102020204" pitchFamily="18" charset="-78"/>
                        <a:cs typeface="+mn-cs"/>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1449424446"/>
                  </a:ext>
                </a:extLst>
              </a:tr>
              <a:tr h="381864">
                <a:tc vMerge="1">
                  <a:txBody>
                    <a:bodyPr/>
                    <a:lstStyle/>
                    <a:p>
                      <a:pPr algn="ctr" rtl="1"/>
                      <a:endParaRPr lang="ar-SA" sz="2400" kern="1200" dirty="0">
                        <a:solidFill>
                          <a:schemeClr val="bg1"/>
                        </a:solidFill>
                        <a:latin typeface="Aljazeera" panose="02000000000000000000" pitchFamily="2" charset="-78"/>
                        <a:ea typeface="GE SS Two Light" panose="020A0503020102020204" pitchFamily="18" charset="-78"/>
                        <a:cs typeface="+mn-cs"/>
                      </a:endParaRPr>
                    </a:p>
                  </a:txBody>
                  <a:tcPr vert="vert27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6">
                        <a:lumMod val="75000"/>
                      </a:schemeClr>
                    </a:solidFill>
                  </a:tcPr>
                </a:tc>
                <a:tc vMerge="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kern="1200" dirty="0">
                        <a:solidFill>
                          <a:srgbClr val="FF0000"/>
                        </a:solidFill>
                        <a:latin typeface="Aljazeera" panose="02000000000000000000" pitchFamily="2" charset="-78"/>
                        <a:ea typeface="GE SS Two Light" panose="020A0503020102020204" pitchFamily="18" charset="-78"/>
                        <a:cs typeface="+mn-cs"/>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4-5</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عدد الشراكات</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rtl="1"/>
                      <a:endParaRPr lang="ar-SA" sz="1600" kern="1200" dirty="0">
                        <a:solidFill>
                          <a:schemeClr val="tx1"/>
                        </a:solidFill>
                        <a:latin typeface="Aljazeera" panose="02000000000000000000" pitchFamily="2" charset="-78"/>
                        <a:ea typeface="GE SS Two Light" panose="020A0503020102020204" pitchFamily="18" charset="-78"/>
                        <a:cs typeface="+mn-cs"/>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2408431380"/>
                  </a:ext>
                </a:extLst>
              </a:tr>
              <a:tr h="381864">
                <a:tc vMerge="1">
                  <a:txBody>
                    <a:bodyPr/>
                    <a:lstStyle/>
                    <a:p>
                      <a:pPr algn="ctr" rtl="1"/>
                      <a:endParaRPr lang="ar-SA" sz="2400" kern="1200" dirty="0">
                        <a:solidFill>
                          <a:schemeClr val="bg1"/>
                        </a:solidFill>
                        <a:latin typeface="Aljazeera" panose="02000000000000000000" pitchFamily="2" charset="-78"/>
                        <a:ea typeface="GE SS Two Light" panose="020A0503020102020204" pitchFamily="18" charset="-78"/>
                        <a:cs typeface="+mn-cs"/>
                      </a:endParaRPr>
                    </a:p>
                  </a:txBody>
                  <a:tcPr vert="vert27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6">
                        <a:lumMod val="75000"/>
                      </a:schemeClr>
                    </a:solidFill>
                  </a:tcPr>
                </a:tc>
                <a:tc vMerge="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kern="1200" dirty="0">
                        <a:solidFill>
                          <a:srgbClr val="FF0000"/>
                        </a:solidFill>
                        <a:latin typeface="Aljazeera" panose="02000000000000000000" pitchFamily="2" charset="-78"/>
                        <a:ea typeface="GE SS Two Light" panose="020A0503020102020204" pitchFamily="18" charset="-78"/>
                        <a:cs typeface="+mn-cs"/>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4-6</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عدد المبادرات مع الشركاء</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rtl="1"/>
                      <a:endParaRPr lang="ar-SA" sz="1600" kern="1200" dirty="0">
                        <a:solidFill>
                          <a:schemeClr val="tx1"/>
                        </a:solidFill>
                        <a:latin typeface="Aljazeera" panose="02000000000000000000" pitchFamily="2" charset="-78"/>
                        <a:ea typeface="GE SS Two Light" panose="020A0503020102020204" pitchFamily="18" charset="-78"/>
                        <a:cs typeface="+mn-cs"/>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4191706994"/>
                  </a:ext>
                </a:extLst>
              </a:tr>
              <a:tr h="381864">
                <a:tc vMerge="1">
                  <a:txBody>
                    <a:bodyPr/>
                    <a:lstStyle/>
                    <a:p>
                      <a:pPr algn="ctr" rtl="1"/>
                      <a:endParaRPr lang="ar-SA" sz="2400" kern="1200" dirty="0">
                        <a:solidFill>
                          <a:schemeClr val="bg1"/>
                        </a:solidFill>
                        <a:latin typeface="Aljazeera" panose="02000000000000000000" pitchFamily="2" charset="-78"/>
                        <a:ea typeface="GE SS Two Light" panose="020A0503020102020204" pitchFamily="18" charset="-78"/>
                        <a:cs typeface="+mn-cs"/>
                      </a:endParaRPr>
                    </a:p>
                  </a:txBody>
                  <a:tcPr vert="vert27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6">
                        <a:lumMod val="75000"/>
                      </a:schemeClr>
                    </a:solidFill>
                  </a:tcPr>
                </a:tc>
                <a:tc vMerge="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kern="1200" dirty="0">
                        <a:solidFill>
                          <a:srgbClr val="FF0000"/>
                        </a:solidFill>
                        <a:latin typeface="Aljazeera" panose="02000000000000000000" pitchFamily="2" charset="-78"/>
                        <a:ea typeface="GE SS Two Light" panose="020A0503020102020204" pitchFamily="18" charset="-78"/>
                        <a:cs typeface="+mn-cs"/>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4-7</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cs typeface="Sakkal Majalla" panose="02000000000000000000" pitchFamily="2" charset="-78"/>
                        </a:rPr>
                        <a:t>عدد المعارض</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rtl="1"/>
                      <a:endParaRPr lang="ar-SA" sz="1600" kern="1200" dirty="0">
                        <a:solidFill>
                          <a:schemeClr val="tx1"/>
                        </a:solidFill>
                        <a:latin typeface="Aljazeera" panose="02000000000000000000" pitchFamily="2" charset="-78"/>
                        <a:ea typeface="GE SS Two Light" panose="020A0503020102020204" pitchFamily="18" charset="-78"/>
                        <a:cs typeface="+mn-cs"/>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2790178001"/>
                  </a:ext>
                </a:extLst>
              </a:tr>
              <a:tr h="265024">
                <a:tc vMerge="1">
                  <a:txBody>
                    <a:bodyPr/>
                    <a:lstStyle/>
                    <a:p>
                      <a:pPr algn="ctr" rtl="1"/>
                      <a:endParaRPr lang="ar-SA" sz="2400" kern="1200" dirty="0">
                        <a:solidFill>
                          <a:schemeClr val="bg1"/>
                        </a:solidFill>
                        <a:latin typeface="Aljazeera" panose="02000000000000000000" pitchFamily="2" charset="-78"/>
                        <a:ea typeface="GE SS Two Light" panose="020A0503020102020204" pitchFamily="18" charset="-78"/>
                        <a:cs typeface="+mn-cs"/>
                      </a:endParaRPr>
                    </a:p>
                  </a:txBody>
                  <a:tcPr vert="vert27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6">
                        <a:lumMod val="75000"/>
                      </a:schemeClr>
                    </a:solidFill>
                  </a:tcPr>
                </a:tc>
                <a:tc vMerge="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kern="1200" dirty="0">
                        <a:solidFill>
                          <a:srgbClr val="FF0000"/>
                        </a:solidFill>
                        <a:latin typeface="Aljazeera" panose="02000000000000000000" pitchFamily="2" charset="-78"/>
                        <a:ea typeface="GE SS Two Light" panose="020A0503020102020204" pitchFamily="18" charset="-78"/>
                        <a:cs typeface="+mn-cs"/>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4-8</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cs typeface="Sakkal Majalla" panose="02000000000000000000" pitchFamily="2" charset="-78"/>
                        </a:rPr>
                        <a:t>عدد الرحلات والبرامج الاجتماعية للعاملين</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rtl="1"/>
                      <a:endParaRPr lang="ar-SA" sz="1600" kern="1200" dirty="0">
                        <a:solidFill>
                          <a:schemeClr val="tx1"/>
                        </a:solidFill>
                        <a:latin typeface="Aljazeera" panose="02000000000000000000" pitchFamily="2" charset="-78"/>
                        <a:ea typeface="GE SS Two Light" panose="020A0503020102020204" pitchFamily="18" charset="-78"/>
                        <a:cs typeface="+mn-cs"/>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2741404390"/>
                  </a:ext>
                </a:extLst>
              </a:tr>
              <a:tr h="381864">
                <a:tc vMerge="1">
                  <a:txBody>
                    <a:bodyPr/>
                    <a:lstStyle/>
                    <a:p>
                      <a:pPr algn="ctr" rtl="1"/>
                      <a:endParaRPr lang="ar-SA" sz="2400" kern="1200" dirty="0">
                        <a:solidFill>
                          <a:schemeClr val="bg1"/>
                        </a:solidFill>
                        <a:latin typeface="Aljazeera" panose="02000000000000000000" pitchFamily="2" charset="-78"/>
                        <a:ea typeface="GE SS Two Light" panose="020A0503020102020204" pitchFamily="18" charset="-78"/>
                        <a:cs typeface="+mn-cs"/>
                      </a:endParaRPr>
                    </a:p>
                  </a:txBody>
                  <a:tcPr vert="vert27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6">
                        <a:lumMod val="75000"/>
                      </a:schemeClr>
                    </a:solidFill>
                  </a:tcPr>
                </a:tc>
                <a:tc vMerge="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kern="1200" dirty="0">
                        <a:solidFill>
                          <a:srgbClr val="FF0000"/>
                        </a:solidFill>
                        <a:latin typeface="Aljazeera" panose="02000000000000000000" pitchFamily="2" charset="-78"/>
                        <a:ea typeface="GE SS Two Light" panose="020A0503020102020204" pitchFamily="18" charset="-78"/>
                        <a:cs typeface="+mn-cs"/>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4-9</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SA" sz="1600" dirty="0">
                          <a:solidFill>
                            <a:schemeClr val="tx1"/>
                          </a:solidFill>
                          <a:latin typeface="Sakkal Majalla" panose="02000000000000000000" pitchFamily="2" charset="-78"/>
                          <a:cs typeface="Sakkal Majalla" panose="02000000000000000000" pitchFamily="2" charset="-78"/>
                        </a:rPr>
                        <a:t>معدل رضا المجتمع عن الجمعية والخدمات التي تقدمها</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rtl="1"/>
                      <a:endParaRPr lang="ar-SA" sz="1600" kern="1200" dirty="0">
                        <a:solidFill>
                          <a:schemeClr val="tx1"/>
                        </a:solidFill>
                        <a:latin typeface="Aljazeera" panose="02000000000000000000" pitchFamily="2" charset="-78"/>
                        <a:ea typeface="GE SS Two Light" panose="020A0503020102020204" pitchFamily="18" charset="-78"/>
                        <a:cs typeface="+mn-cs"/>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707743330"/>
                  </a:ext>
                </a:extLst>
              </a:tr>
            </a:tbl>
          </a:graphicData>
        </a:graphic>
      </p:graphicFrame>
      <p:sp>
        <p:nvSpPr>
          <p:cNvPr id="7" name="عنصر نائب للتذييل 6">
            <a:extLst>
              <a:ext uri="{FF2B5EF4-FFF2-40B4-BE49-F238E27FC236}">
                <a16:creationId xmlns:a16="http://schemas.microsoft.com/office/drawing/2014/main" id="{274A4257-20C9-2B5E-AB0D-AF6C5F49853E}"/>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8" name="عنصر نائب لرقم الشريحة 7">
            <a:extLst>
              <a:ext uri="{FF2B5EF4-FFF2-40B4-BE49-F238E27FC236}">
                <a16:creationId xmlns:a16="http://schemas.microsoft.com/office/drawing/2014/main" id="{98403F26-261F-BE28-3C23-02C562ADBC57}"/>
              </a:ext>
            </a:extLst>
          </p:cNvPr>
          <p:cNvSpPr>
            <a:spLocks noGrp="1"/>
          </p:cNvSpPr>
          <p:nvPr>
            <p:ph type="sldNum" sz="quarter" idx="12"/>
          </p:nvPr>
        </p:nvSpPr>
        <p:spPr/>
        <p:txBody>
          <a:bodyPr/>
          <a:lstStyle/>
          <a:p>
            <a:fld id="{501ED04E-D395-4889-B0AB-32BA2BD69EE6}" type="slidenum">
              <a:rPr lang="ar-SA" smtClean="0"/>
              <a:t>49</a:t>
            </a:fld>
            <a:endParaRPr lang="ar-SA"/>
          </a:p>
        </p:txBody>
      </p:sp>
    </p:spTree>
    <p:extLst>
      <p:ext uri="{BB962C8B-B14F-4D97-AF65-F5344CB8AC3E}">
        <p14:creationId xmlns:p14="http://schemas.microsoft.com/office/powerpoint/2010/main" val="1463554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ستطيل 6"/>
          <p:cNvSpPr/>
          <p:nvPr/>
        </p:nvSpPr>
        <p:spPr>
          <a:xfrm>
            <a:off x="6937205" y="2921995"/>
            <a:ext cx="1194343" cy="338554"/>
          </a:xfrm>
          <a:prstGeom prst="rect">
            <a:avLst/>
          </a:prstGeom>
        </p:spPr>
        <p:txBody>
          <a:bodyPr wrap="square">
            <a:spAutoFit/>
          </a:bodyPr>
          <a:lstStyle/>
          <a:p>
            <a:pPr algn="ctr"/>
            <a:r>
              <a:rPr lang="ar-SA" sz="1600" dirty="0">
                <a:solidFill>
                  <a:schemeClr val="bg1"/>
                </a:solidFill>
                <a:latin typeface="GE SS Two Medium" panose="020A0503020102020204" pitchFamily="18" charset="-78"/>
                <a:ea typeface="GE SS Two Medium" panose="020A0503020102020204" pitchFamily="18" charset="-78"/>
                <a:cs typeface="GE SS Two Medium" panose="020A0503020102020204" pitchFamily="18" charset="-78"/>
              </a:rPr>
              <a:t>رؤيتنا</a:t>
            </a:r>
          </a:p>
        </p:txBody>
      </p:sp>
      <p:sp>
        <p:nvSpPr>
          <p:cNvPr id="9" name="مستطيل 8"/>
          <p:cNvSpPr/>
          <p:nvPr/>
        </p:nvSpPr>
        <p:spPr>
          <a:xfrm>
            <a:off x="5638854" y="5347444"/>
            <a:ext cx="1194343" cy="338554"/>
          </a:xfrm>
          <a:prstGeom prst="rect">
            <a:avLst/>
          </a:prstGeom>
        </p:spPr>
        <p:txBody>
          <a:bodyPr wrap="square">
            <a:spAutoFit/>
          </a:bodyPr>
          <a:lstStyle/>
          <a:p>
            <a:pPr algn="ctr"/>
            <a:r>
              <a:rPr lang="ar-SA" sz="1600" dirty="0">
                <a:solidFill>
                  <a:schemeClr val="bg1"/>
                </a:solidFill>
                <a:latin typeface="GE SS Two Medium" panose="020A0503020102020204" pitchFamily="18" charset="-78"/>
                <a:ea typeface="GE SS Two Medium" panose="020A0503020102020204" pitchFamily="18" charset="-78"/>
                <a:cs typeface="GE SS Two Medium" panose="020A0503020102020204" pitchFamily="18" charset="-78"/>
              </a:rPr>
              <a:t>قيمنا</a:t>
            </a:r>
          </a:p>
        </p:txBody>
      </p:sp>
      <p:sp>
        <p:nvSpPr>
          <p:cNvPr id="8" name="مستطيل 7"/>
          <p:cNvSpPr/>
          <p:nvPr/>
        </p:nvSpPr>
        <p:spPr>
          <a:xfrm>
            <a:off x="4721911" y="2921995"/>
            <a:ext cx="1194343" cy="338554"/>
          </a:xfrm>
          <a:prstGeom prst="rect">
            <a:avLst/>
          </a:prstGeom>
        </p:spPr>
        <p:txBody>
          <a:bodyPr wrap="square">
            <a:spAutoFit/>
          </a:bodyPr>
          <a:lstStyle/>
          <a:p>
            <a:pPr algn="ctr"/>
            <a:r>
              <a:rPr lang="ar-SA" sz="1600" dirty="0">
                <a:solidFill>
                  <a:schemeClr val="bg1"/>
                </a:solidFill>
                <a:latin typeface="GE SS Two Medium" panose="020A0503020102020204" pitchFamily="18" charset="-78"/>
                <a:ea typeface="GE SS Two Medium" panose="020A0503020102020204" pitchFamily="18" charset="-78"/>
                <a:cs typeface="GE SS Two Medium" panose="020A0503020102020204" pitchFamily="18" charset="-78"/>
              </a:rPr>
              <a:t>رسالتنا</a:t>
            </a:r>
          </a:p>
        </p:txBody>
      </p:sp>
      <p:sp>
        <p:nvSpPr>
          <p:cNvPr id="15" name="مستطيل 14">
            <a:extLst>
              <a:ext uri="{FF2B5EF4-FFF2-40B4-BE49-F238E27FC236}">
                <a16:creationId xmlns:a16="http://schemas.microsoft.com/office/drawing/2014/main" id="{25F46D90-3423-426E-B030-49D9841A2573}"/>
              </a:ext>
            </a:extLst>
          </p:cNvPr>
          <p:cNvSpPr/>
          <p:nvPr/>
        </p:nvSpPr>
        <p:spPr>
          <a:xfrm>
            <a:off x="5761425" y="252883"/>
            <a:ext cx="1175780" cy="553998"/>
          </a:xfrm>
          <a:prstGeom prst="rect">
            <a:avLst/>
          </a:prstGeom>
        </p:spPr>
        <p:txBody>
          <a:bodyPr wrap="square">
            <a:spAutoFit/>
          </a:bodyPr>
          <a:lstStyle/>
          <a:p>
            <a:pPr algn="ctr" fontAlgn="t">
              <a:lnSpc>
                <a:spcPct val="150000"/>
              </a:lnSpc>
            </a:pPr>
            <a:r>
              <a:rPr lang="ar-SA" sz="2000" b="1" dirty="0">
                <a:latin typeface="Sakkal Majalla" panose="02000000000000000000" pitchFamily="2" charset="-78"/>
                <a:cs typeface="Sakkal Majalla" panose="02000000000000000000" pitchFamily="2" charset="-78"/>
              </a:rPr>
              <a:t>المحتويات</a:t>
            </a:r>
            <a:endParaRPr lang="en-US" sz="2000" b="1" dirty="0">
              <a:latin typeface="Sakkal Majalla" panose="02000000000000000000" pitchFamily="2" charset="-78"/>
              <a:cs typeface="Sakkal Majalla" panose="02000000000000000000" pitchFamily="2" charset="-78"/>
            </a:endParaRPr>
          </a:p>
        </p:txBody>
      </p:sp>
      <p:graphicFrame>
        <p:nvGraphicFramePr>
          <p:cNvPr id="6" name="جدول 5">
            <a:extLst>
              <a:ext uri="{FF2B5EF4-FFF2-40B4-BE49-F238E27FC236}">
                <a16:creationId xmlns:a16="http://schemas.microsoft.com/office/drawing/2014/main" id="{4C385037-E5E1-4F96-9C81-46F8659EE140}"/>
              </a:ext>
            </a:extLst>
          </p:cNvPr>
          <p:cNvGraphicFramePr>
            <a:graphicFrameLocks noGrp="1"/>
          </p:cNvGraphicFramePr>
          <p:nvPr>
            <p:extLst>
              <p:ext uri="{D42A27DB-BD31-4B8C-83A1-F6EECF244321}">
                <p14:modId xmlns:p14="http://schemas.microsoft.com/office/powerpoint/2010/main" val="1408801043"/>
              </p:ext>
            </p:extLst>
          </p:nvPr>
        </p:nvGraphicFramePr>
        <p:xfrm>
          <a:off x="2076166" y="809534"/>
          <a:ext cx="8039667" cy="6095518"/>
        </p:xfrm>
        <a:graphic>
          <a:graphicData uri="http://schemas.openxmlformats.org/drawingml/2006/table">
            <a:tbl>
              <a:tblPr rtl="1" firstRow="1" bandRow="1"/>
              <a:tblGrid>
                <a:gridCol w="6808615">
                  <a:extLst>
                    <a:ext uri="{9D8B030D-6E8A-4147-A177-3AD203B41FA5}">
                      <a16:colId xmlns:a16="http://schemas.microsoft.com/office/drawing/2014/main" val="4054558833"/>
                    </a:ext>
                  </a:extLst>
                </a:gridCol>
                <a:gridCol w="1231052">
                  <a:extLst>
                    <a:ext uri="{9D8B030D-6E8A-4147-A177-3AD203B41FA5}">
                      <a16:colId xmlns:a16="http://schemas.microsoft.com/office/drawing/2014/main" val="1197058123"/>
                    </a:ext>
                  </a:extLst>
                </a:gridCol>
              </a:tblGrid>
              <a:tr h="115961">
                <a:tc>
                  <a:txBody>
                    <a:bodyPr/>
                    <a:lstStyle/>
                    <a:p>
                      <a:pPr algn="ctr" rtl="1">
                        <a:lnSpc>
                          <a:spcPct val="107000"/>
                        </a:lnSpc>
                        <a:spcAft>
                          <a:spcPts val="0"/>
                        </a:spcAft>
                      </a:pPr>
                      <a:r>
                        <a:rPr lang="ar-SA" sz="1600" b="1" kern="1200" dirty="0">
                          <a:solidFill>
                            <a:schemeClr val="tx1"/>
                          </a:solidFill>
                          <a:latin typeface="Sakkal Majalla" panose="02000000000000000000" pitchFamily="2" charset="-78"/>
                          <a:ea typeface="+mn-ea"/>
                          <a:cs typeface="Sakkal Majalla" panose="02000000000000000000" pitchFamily="2" charset="-78"/>
                        </a:rPr>
                        <a:t>الموضوع</a:t>
                      </a:r>
                      <a:endParaRPr lang="en-US" sz="16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tc>
                  <a:txBody>
                    <a:bodyPr/>
                    <a:lstStyle/>
                    <a:p>
                      <a:pPr algn="ctr" rtl="1">
                        <a:lnSpc>
                          <a:spcPct val="107000"/>
                        </a:lnSpc>
                        <a:spcAft>
                          <a:spcPts val="0"/>
                        </a:spcAft>
                      </a:pPr>
                      <a:r>
                        <a:rPr lang="ar-SA" sz="1600" b="1" kern="1200" dirty="0">
                          <a:solidFill>
                            <a:schemeClr val="tx1"/>
                          </a:solidFill>
                          <a:latin typeface="Sakkal Majalla" panose="02000000000000000000" pitchFamily="2" charset="-78"/>
                          <a:ea typeface="+mn-ea"/>
                          <a:cs typeface="Sakkal Majalla" panose="02000000000000000000" pitchFamily="2" charset="-78"/>
                        </a:rPr>
                        <a:t>الصفحة</a:t>
                      </a:r>
                      <a:endParaRPr lang="en-US" sz="16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extLst>
                  <a:ext uri="{0D108BD9-81ED-4DB2-BD59-A6C34878D82A}">
                    <a16:rowId xmlns:a16="http://schemas.microsoft.com/office/drawing/2014/main" val="4138920031"/>
                  </a:ext>
                </a:extLst>
              </a:tr>
              <a:tr h="194995">
                <a:tc>
                  <a:txBody>
                    <a:bodyPr/>
                    <a:lstStyle/>
                    <a:p>
                      <a:pPr algn="r" rtl="1">
                        <a:lnSpc>
                          <a:spcPct val="107000"/>
                        </a:lnSpc>
                        <a:spcAft>
                          <a:spcPts val="0"/>
                        </a:spcAft>
                      </a:pPr>
                      <a:r>
                        <a:rPr lang="ar-SA" sz="1800" b="1" kern="1200" dirty="0">
                          <a:solidFill>
                            <a:schemeClr val="tx1"/>
                          </a:solidFill>
                          <a:latin typeface="Sakkal Majalla" panose="02000000000000000000" pitchFamily="2" charset="-78"/>
                          <a:ea typeface="+mn-ea"/>
                          <a:cs typeface="Sakkal Majalla" panose="02000000000000000000" pitchFamily="2" charset="-78"/>
                        </a:rPr>
                        <a:t>أولاً: تعريف بالجمعية </a:t>
                      </a:r>
                      <a:r>
                        <a:rPr lang="ar-SA" sz="1400" b="0" kern="1200" dirty="0">
                          <a:solidFill>
                            <a:schemeClr val="tx1"/>
                          </a:solidFill>
                          <a:latin typeface="Sakkal Majalla" panose="02000000000000000000" pitchFamily="2" charset="-78"/>
                          <a:ea typeface="+mn-ea"/>
                          <a:cs typeface="Sakkal Majalla" panose="02000000000000000000" pitchFamily="2" charset="-78"/>
                        </a:rPr>
                        <a:t>.........................................................................................................................................................................................</a:t>
                      </a:r>
                      <a:endParaRPr lang="en-US" sz="1400" b="0"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tc>
                  <a:txBody>
                    <a:bodyPr/>
                    <a:lstStyle/>
                    <a:p>
                      <a:pPr algn="ctr" rtl="0">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7</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extLst>
                  <a:ext uri="{0D108BD9-81ED-4DB2-BD59-A6C34878D82A}">
                    <a16:rowId xmlns:a16="http://schemas.microsoft.com/office/drawing/2014/main" val="3850970704"/>
                  </a:ext>
                </a:extLst>
              </a:tr>
              <a:tr h="194995">
                <a:tc>
                  <a:txBody>
                    <a:bodyPr/>
                    <a:lstStyle/>
                    <a:p>
                      <a:pPr marL="0" marR="0" lvl="0" indent="0" algn="r" defTabSz="914400" rtl="1" eaLnBrk="1" fontAlgn="auto" latinLnBrk="0" hangingPunct="1">
                        <a:lnSpc>
                          <a:spcPct val="107000"/>
                        </a:lnSpc>
                        <a:spcBef>
                          <a:spcPts val="0"/>
                        </a:spcBef>
                        <a:spcAft>
                          <a:spcPts val="0"/>
                        </a:spcAft>
                        <a:buClrTx/>
                        <a:buSzTx/>
                        <a:buFontTx/>
                        <a:buNone/>
                        <a:tabLst/>
                        <a:defRPr/>
                      </a:pPr>
                      <a:r>
                        <a:rPr lang="ar-SA" sz="1400" b="1" kern="1200" dirty="0">
                          <a:solidFill>
                            <a:schemeClr val="tx1"/>
                          </a:solidFill>
                          <a:latin typeface="Sakkal Majalla" panose="02000000000000000000" pitchFamily="2" charset="-78"/>
                          <a:ea typeface="+mn-ea"/>
                          <a:cs typeface="Sakkal Majalla" panose="02000000000000000000" pitchFamily="2" charset="-78"/>
                        </a:rPr>
                        <a:t>مقدمة</a:t>
                      </a:r>
                      <a:r>
                        <a:rPr lang="ar-SA" sz="1600" b="0" kern="1200" dirty="0">
                          <a:solidFill>
                            <a:schemeClr val="tx1"/>
                          </a:solidFill>
                          <a:latin typeface="Sakkal Majalla" panose="02000000000000000000" pitchFamily="2" charset="-78"/>
                          <a:ea typeface="+mn-ea"/>
                          <a:cs typeface="Sakkal Majalla" panose="02000000000000000000" pitchFamily="2" charset="-78"/>
                        </a:rPr>
                        <a:t> </a:t>
                      </a:r>
                      <a:r>
                        <a:rPr kumimoji="0" lang="ar-SA" sz="1400" b="0"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a:t>
                      </a:r>
                      <a:endParaRPr lang="en-US" sz="1400" b="0"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tc>
                  <a:txBody>
                    <a:bodyPr/>
                    <a:lstStyle/>
                    <a:p>
                      <a:pPr algn="ctr" rtl="0">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8</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extLst>
                  <a:ext uri="{0D108BD9-81ED-4DB2-BD59-A6C34878D82A}">
                    <a16:rowId xmlns:a16="http://schemas.microsoft.com/office/drawing/2014/main" val="2803762372"/>
                  </a:ext>
                </a:extLst>
              </a:tr>
              <a:tr h="194995">
                <a:tc>
                  <a:txBody>
                    <a:bodyPr/>
                    <a:lstStyle/>
                    <a:p>
                      <a:pPr algn="r" rtl="1">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الجمعية في سطور  </a:t>
                      </a:r>
                      <a:r>
                        <a:rPr kumimoji="0" lang="ar-SA" sz="1400" b="0"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a:t>
                      </a:r>
                      <a:endParaRPr lang="en-US" sz="1400" b="0"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tc>
                  <a:txBody>
                    <a:bodyPr/>
                    <a:lstStyle/>
                    <a:p>
                      <a:pPr algn="ctr" rtl="0">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9</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extLst>
                  <a:ext uri="{0D108BD9-81ED-4DB2-BD59-A6C34878D82A}">
                    <a16:rowId xmlns:a16="http://schemas.microsoft.com/office/drawing/2014/main" val="2568858509"/>
                  </a:ext>
                </a:extLst>
              </a:tr>
              <a:tr h="194995">
                <a:tc>
                  <a:txBody>
                    <a:bodyPr/>
                    <a:lstStyle/>
                    <a:p>
                      <a:pPr algn="r" rtl="1">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أهداف الجمعية </a:t>
                      </a:r>
                      <a:r>
                        <a:rPr kumimoji="0" lang="ar-SA" sz="1400" b="0"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a:t>
                      </a:r>
                      <a:endParaRPr lang="en-US" sz="1400" b="0"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tc>
                  <a:txBody>
                    <a:bodyPr/>
                    <a:lstStyle/>
                    <a:p>
                      <a:pPr algn="ctr" rtl="0">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10</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extLst>
                  <a:ext uri="{0D108BD9-81ED-4DB2-BD59-A6C34878D82A}">
                    <a16:rowId xmlns:a16="http://schemas.microsoft.com/office/drawing/2014/main" val="327599925"/>
                  </a:ext>
                </a:extLst>
              </a:tr>
              <a:tr h="194995">
                <a:tc>
                  <a:txBody>
                    <a:bodyPr/>
                    <a:lstStyle/>
                    <a:p>
                      <a:pPr algn="r" rtl="1">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الهيكل التنظيمي </a:t>
                      </a:r>
                      <a:r>
                        <a:rPr kumimoji="0" lang="ar-SA" sz="1400" b="0"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a:t>
                      </a:r>
                      <a:endParaRPr lang="en-US" sz="1400" b="0"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tc>
                  <a:txBody>
                    <a:bodyPr/>
                    <a:lstStyle/>
                    <a:p>
                      <a:pPr algn="ctr" rtl="0">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11</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extLst>
                  <a:ext uri="{0D108BD9-81ED-4DB2-BD59-A6C34878D82A}">
                    <a16:rowId xmlns:a16="http://schemas.microsoft.com/office/drawing/2014/main" val="1840551158"/>
                  </a:ext>
                </a:extLst>
              </a:tr>
              <a:tr h="194995">
                <a:tc>
                  <a:txBody>
                    <a:bodyPr/>
                    <a:lstStyle/>
                    <a:p>
                      <a:pPr marL="0" marR="0" lvl="0" indent="0" algn="r" defTabSz="914400" rtl="1" eaLnBrk="1" fontAlgn="auto" latinLnBrk="0" hangingPunct="1">
                        <a:lnSpc>
                          <a:spcPct val="107000"/>
                        </a:lnSpc>
                        <a:spcBef>
                          <a:spcPts val="0"/>
                        </a:spcBef>
                        <a:spcAft>
                          <a:spcPts val="0"/>
                        </a:spcAft>
                        <a:buClrTx/>
                        <a:buSzTx/>
                        <a:buFontTx/>
                        <a:buNone/>
                        <a:tabLst/>
                        <a:defRPr/>
                      </a:pPr>
                      <a:r>
                        <a:rPr lang="ar-SA" sz="1400" b="1" kern="1200" dirty="0">
                          <a:solidFill>
                            <a:schemeClr val="tx1"/>
                          </a:solidFill>
                          <a:latin typeface="Sakkal Majalla" panose="02000000000000000000" pitchFamily="2" charset="-78"/>
                          <a:ea typeface="+mn-ea"/>
                          <a:cs typeface="Sakkal Majalla" panose="02000000000000000000" pitchFamily="2" charset="-78"/>
                        </a:rPr>
                        <a:t>استراتيجيات العمل </a:t>
                      </a:r>
                      <a:r>
                        <a:rPr kumimoji="0" lang="ar-SA" sz="1400" b="0"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a:t>
                      </a:r>
                      <a:endParaRPr lang="en-US" sz="1400" b="0"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tc>
                  <a:txBody>
                    <a:bodyPr/>
                    <a:lstStyle/>
                    <a:p>
                      <a:pPr algn="ctr" rtl="0">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12</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extLst>
                  <a:ext uri="{0D108BD9-81ED-4DB2-BD59-A6C34878D82A}">
                    <a16:rowId xmlns:a16="http://schemas.microsoft.com/office/drawing/2014/main" val="3922315913"/>
                  </a:ext>
                </a:extLst>
              </a:tr>
              <a:tr h="194995">
                <a:tc>
                  <a:txBody>
                    <a:bodyPr/>
                    <a:lstStyle/>
                    <a:p>
                      <a:pPr algn="r" rtl="1">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سياسات العمل </a:t>
                      </a:r>
                      <a:r>
                        <a:rPr kumimoji="0" lang="ar-SA" sz="1400" b="0"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a:t>
                      </a:r>
                      <a:endParaRPr lang="en-US" sz="1400" b="0"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tc>
                  <a:txBody>
                    <a:bodyPr/>
                    <a:lstStyle/>
                    <a:p>
                      <a:pPr algn="ctr" rtl="0">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13</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extLst>
                  <a:ext uri="{0D108BD9-81ED-4DB2-BD59-A6C34878D82A}">
                    <a16:rowId xmlns:a16="http://schemas.microsoft.com/office/drawing/2014/main" val="4287728954"/>
                  </a:ext>
                </a:extLst>
              </a:tr>
              <a:tr h="194995">
                <a:tc>
                  <a:txBody>
                    <a:bodyPr/>
                    <a:lstStyle/>
                    <a:p>
                      <a:pPr algn="r" rtl="1">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مجال العمل </a:t>
                      </a:r>
                      <a:r>
                        <a:rPr kumimoji="0" lang="ar-SA" sz="1400" b="0"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a:t>
                      </a:r>
                      <a:endParaRPr lang="en-US" sz="1400" b="0"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tc>
                  <a:txBody>
                    <a:bodyPr/>
                    <a:lstStyle/>
                    <a:p>
                      <a:pPr algn="ctr" rtl="0">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14</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extLst>
                  <a:ext uri="{0D108BD9-81ED-4DB2-BD59-A6C34878D82A}">
                    <a16:rowId xmlns:a16="http://schemas.microsoft.com/office/drawing/2014/main" val="2163643588"/>
                  </a:ext>
                </a:extLst>
              </a:tr>
              <a:tr h="194995">
                <a:tc>
                  <a:txBody>
                    <a:bodyPr/>
                    <a:lstStyle/>
                    <a:p>
                      <a:pPr marL="0" marR="0" lvl="0" indent="0" algn="r" defTabSz="914400" rtl="1" eaLnBrk="1" fontAlgn="auto" latinLnBrk="0" hangingPunct="1">
                        <a:lnSpc>
                          <a:spcPct val="107000"/>
                        </a:lnSpc>
                        <a:spcBef>
                          <a:spcPts val="0"/>
                        </a:spcBef>
                        <a:spcAft>
                          <a:spcPts val="0"/>
                        </a:spcAft>
                        <a:buClrTx/>
                        <a:buSzTx/>
                        <a:buFontTx/>
                        <a:buNone/>
                        <a:tabLst/>
                        <a:defRPr/>
                      </a:pPr>
                      <a:r>
                        <a:rPr lang="ar-SA" sz="1400" b="1" kern="1200" dirty="0">
                          <a:solidFill>
                            <a:schemeClr val="tx1"/>
                          </a:solidFill>
                          <a:latin typeface="Sakkal Majalla" panose="02000000000000000000" pitchFamily="2" charset="-78"/>
                          <a:ea typeface="+mn-ea"/>
                          <a:cs typeface="Sakkal Majalla" panose="02000000000000000000" pitchFamily="2" charset="-78"/>
                        </a:rPr>
                        <a:t>الفئات المستهدفة </a:t>
                      </a:r>
                      <a:r>
                        <a:rPr kumimoji="0" lang="ar-SA" sz="1400" b="0"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a:t>
                      </a:r>
                      <a:endParaRPr lang="ar-SA" sz="1400" b="0"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tc>
                  <a:txBody>
                    <a:bodyPr/>
                    <a:lstStyle/>
                    <a:p>
                      <a:pPr algn="ctr" rtl="0">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15</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extLst>
                  <a:ext uri="{0D108BD9-81ED-4DB2-BD59-A6C34878D82A}">
                    <a16:rowId xmlns:a16="http://schemas.microsoft.com/office/drawing/2014/main" val="3037377277"/>
                  </a:ext>
                </a:extLst>
              </a:tr>
              <a:tr h="217265">
                <a:tc>
                  <a:txBody>
                    <a:bodyPr/>
                    <a:lstStyle/>
                    <a:p>
                      <a:pPr marL="0" marR="0" lvl="0" indent="0" algn="r" defTabSz="914400" rtl="1" eaLnBrk="1" fontAlgn="auto" latinLnBrk="0" hangingPunct="1">
                        <a:lnSpc>
                          <a:spcPct val="107000"/>
                        </a:lnSpc>
                        <a:spcBef>
                          <a:spcPts val="0"/>
                        </a:spcBef>
                        <a:spcAft>
                          <a:spcPts val="0"/>
                        </a:spcAft>
                        <a:buClrTx/>
                        <a:buSzTx/>
                        <a:buFontTx/>
                        <a:buNone/>
                        <a:tabLst/>
                        <a:defRPr/>
                      </a:pPr>
                      <a:r>
                        <a:rPr lang="ar-SA" sz="1800" b="1" kern="1200" dirty="0">
                          <a:solidFill>
                            <a:schemeClr val="tx1"/>
                          </a:solidFill>
                          <a:latin typeface="Sakkal Majalla" panose="02000000000000000000" pitchFamily="2" charset="-78"/>
                          <a:ea typeface="+mn-ea"/>
                          <a:cs typeface="Sakkal Majalla" panose="02000000000000000000" pitchFamily="2" charset="-78"/>
                        </a:rPr>
                        <a:t>ثانياً: منهجية التخطيط </a:t>
                      </a:r>
                      <a:r>
                        <a:rPr kumimoji="0" lang="ar-SA" sz="1400" b="0"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a:t>
                      </a:r>
                      <a:endParaRPr lang="ar-SA" sz="1600" b="0"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tc>
                  <a:txBody>
                    <a:bodyPr/>
                    <a:lstStyle/>
                    <a:p>
                      <a:pPr algn="ctr" rtl="0">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16</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extLst>
                  <a:ext uri="{0D108BD9-81ED-4DB2-BD59-A6C34878D82A}">
                    <a16:rowId xmlns:a16="http://schemas.microsoft.com/office/drawing/2014/main" val="3255645813"/>
                  </a:ext>
                </a:extLst>
              </a:tr>
              <a:tr h="194995">
                <a:tc>
                  <a:txBody>
                    <a:bodyPr/>
                    <a:lstStyle/>
                    <a:p>
                      <a:pPr algn="r" rtl="1">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منهجية التخطيط الاستراتيجي </a:t>
                      </a:r>
                      <a:r>
                        <a:rPr kumimoji="0" lang="ar-SA" sz="1400" b="0"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a:t>
                      </a:r>
                      <a:endParaRPr lang="en-US" sz="1400"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tc>
                  <a:txBody>
                    <a:bodyPr/>
                    <a:lstStyle/>
                    <a:p>
                      <a:pPr algn="ctr" rtl="0">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17</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extLst>
                  <a:ext uri="{0D108BD9-81ED-4DB2-BD59-A6C34878D82A}">
                    <a16:rowId xmlns:a16="http://schemas.microsoft.com/office/drawing/2014/main" val="1337584652"/>
                  </a:ext>
                </a:extLst>
              </a:tr>
              <a:tr h="194995">
                <a:tc>
                  <a:txBody>
                    <a:bodyPr/>
                    <a:lstStyle/>
                    <a:p>
                      <a:pPr algn="r" rtl="1">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إطار التخطيط الاستراتيجي </a:t>
                      </a:r>
                      <a:r>
                        <a:rPr kumimoji="0" lang="ar-SA" sz="1400" b="0"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a:t>
                      </a:r>
                      <a:endParaRPr lang="en-US" sz="1400"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tc>
                  <a:txBody>
                    <a:bodyPr/>
                    <a:lstStyle/>
                    <a:p>
                      <a:pPr algn="ctr" rtl="0">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18</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extLst>
                  <a:ext uri="{0D108BD9-81ED-4DB2-BD59-A6C34878D82A}">
                    <a16:rowId xmlns:a16="http://schemas.microsoft.com/office/drawing/2014/main" val="4225829938"/>
                  </a:ext>
                </a:extLst>
              </a:tr>
              <a:tr h="194995">
                <a:tc>
                  <a:txBody>
                    <a:bodyPr/>
                    <a:lstStyle/>
                    <a:p>
                      <a:pPr algn="r" rtl="1">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إجراءات إعداد الخطة </a:t>
                      </a:r>
                      <a:r>
                        <a:rPr kumimoji="0" lang="ar-SA" sz="1400" b="0"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a:t>
                      </a:r>
                      <a:endParaRPr lang="en-US" sz="1400"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tc>
                  <a:txBody>
                    <a:bodyPr/>
                    <a:lstStyle/>
                    <a:p>
                      <a:pPr algn="ctr" rtl="0">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19</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extLst>
                  <a:ext uri="{0D108BD9-81ED-4DB2-BD59-A6C34878D82A}">
                    <a16:rowId xmlns:a16="http://schemas.microsoft.com/office/drawing/2014/main" val="3801705271"/>
                  </a:ext>
                </a:extLst>
              </a:tr>
              <a:tr h="194995">
                <a:tc>
                  <a:txBody>
                    <a:bodyPr/>
                    <a:lstStyle/>
                    <a:p>
                      <a:pPr algn="r" rtl="1">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فريق العمل </a:t>
                      </a:r>
                      <a:r>
                        <a:rPr kumimoji="0" lang="ar-SA" sz="1400" b="0"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a:t>
                      </a:r>
                      <a:endParaRPr lang="en-US" sz="1400"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tc>
                  <a:txBody>
                    <a:bodyPr/>
                    <a:lstStyle/>
                    <a:p>
                      <a:pPr algn="ctr" rtl="0">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20</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extLst>
                  <a:ext uri="{0D108BD9-81ED-4DB2-BD59-A6C34878D82A}">
                    <a16:rowId xmlns:a16="http://schemas.microsoft.com/office/drawing/2014/main" val="1043003484"/>
                  </a:ext>
                </a:extLst>
              </a:tr>
              <a:tr h="194995">
                <a:tc>
                  <a:txBody>
                    <a:bodyPr/>
                    <a:lstStyle/>
                    <a:p>
                      <a:pPr marL="0" marR="0" lvl="0" indent="0" algn="r" defTabSz="914400" rtl="1" eaLnBrk="1" fontAlgn="auto" latinLnBrk="0" hangingPunct="1">
                        <a:lnSpc>
                          <a:spcPct val="107000"/>
                        </a:lnSpc>
                        <a:spcBef>
                          <a:spcPts val="0"/>
                        </a:spcBef>
                        <a:spcAft>
                          <a:spcPts val="0"/>
                        </a:spcAft>
                        <a:buClrTx/>
                        <a:buSzTx/>
                        <a:buFontTx/>
                        <a:buNone/>
                        <a:tabLst/>
                        <a:defRPr/>
                      </a:pPr>
                      <a:r>
                        <a:rPr lang="ar-SA" sz="1800" b="1" kern="1200" dirty="0">
                          <a:solidFill>
                            <a:schemeClr val="tx1"/>
                          </a:solidFill>
                          <a:latin typeface="Sakkal Majalla" panose="02000000000000000000" pitchFamily="2" charset="-78"/>
                          <a:ea typeface="+mn-ea"/>
                          <a:cs typeface="Sakkal Majalla" panose="02000000000000000000" pitchFamily="2" charset="-78"/>
                        </a:rPr>
                        <a:t>ثالثا: التحليل البيئي  </a:t>
                      </a:r>
                      <a:r>
                        <a:rPr kumimoji="0" lang="ar-SA" sz="1400" b="0"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a:t>
                      </a:r>
                      <a:endParaRPr lang="ar-SA" sz="1400"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tc>
                  <a:txBody>
                    <a:bodyPr/>
                    <a:lstStyle/>
                    <a:p>
                      <a:pPr algn="ctr" rtl="0">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21</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extLst>
                  <a:ext uri="{0D108BD9-81ED-4DB2-BD59-A6C34878D82A}">
                    <a16:rowId xmlns:a16="http://schemas.microsoft.com/office/drawing/2014/main" val="3446419649"/>
                  </a:ext>
                </a:extLst>
              </a:tr>
              <a:tr h="194995">
                <a:tc>
                  <a:txBody>
                    <a:bodyPr/>
                    <a:lstStyle/>
                    <a:p>
                      <a:pPr algn="r" rtl="1">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التحليل البيئي </a:t>
                      </a:r>
                      <a:r>
                        <a:rPr kumimoji="0" lang="ar-SA" sz="1400" b="0"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a:t>
                      </a:r>
                      <a:endParaRPr lang="en-US" sz="1400"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tc>
                  <a:txBody>
                    <a:bodyPr/>
                    <a:lstStyle/>
                    <a:p>
                      <a:pPr algn="ctr" rtl="1">
                        <a:lnSpc>
                          <a:spcPct val="107000"/>
                        </a:lnSpc>
                      </a:pPr>
                      <a:r>
                        <a:rPr lang="ar-SA" sz="1400" b="1" kern="1200" dirty="0">
                          <a:solidFill>
                            <a:schemeClr val="tx1"/>
                          </a:solidFill>
                          <a:latin typeface="Sakkal Majalla" panose="02000000000000000000" pitchFamily="2" charset="-78"/>
                          <a:ea typeface="+mn-ea"/>
                          <a:cs typeface="Sakkal Majalla" panose="02000000000000000000" pitchFamily="2" charset="-78"/>
                        </a:rPr>
                        <a:t>22</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extLst>
                  <a:ext uri="{0D108BD9-81ED-4DB2-BD59-A6C34878D82A}">
                    <a16:rowId xmlns:a16="http://schemas.microsoft.com/office/drawing/2014/main" val="2570245018"/>
                  </a:ext>
                </a:extLst>
              </a:tr>
              <a:tr h="194995">
                <a:tc>
                  <a:txBody>
                    <a:bodyPr/>
                    <a:lstStyle/>
                    <a:p>
                      <a:pPr algn="r" rtl="1">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تحليل البيئة الداخلية </a:t>
                      </a:r>
                      <a:r>
                        <a:rPr kumimoji="0" lang="ar-SA" sz="1400" b="0"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a:t>
                      </a:r>
                      <a:endParaRPr lang="en-US" sz="1400"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tc>
                  <a:txBody>
                    <a:bodyPr/>
                    <a:lstStyle/>
                    <a:p>
                      <a:pPr algn="ctr" rtl="1">
                        <a:lnSpc>
                          <a:spcPct val="107000"/>
                        </a:lnSpc>
                      </a:pPr>
                      <a:r>
                        <a:rPr lang="ar-SA" sz="1400" b="1" kern="1200" dirty="0">
                          <a:solidFill>
                            <a:schemeClr val="tx1"/>
                          </a:solidFill>
                          <a:latin typeface="Sakkal Majalla" panose="02000000000000000000" pitchFamily="2" charset="-78"/>
                          <a:ea typeface="+mn-ea"/>
                          <a:cs typeface="Sakkal Majalla" panose="02000000000000000000" pitchFamily="2" charset="-78"/>
                        </a:rPr>
                        <a:t>23</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extLst>
                  <a:ext uri="{0D108BD9-81ED-4DB2-BD59-A6C34878D82A}">
                    <a16:rowId xmlns:a16="http://schemas.microsoft.com/office/drawing/2014/main" val="1149401615"/>
                  </a:ext>
                </a:extLst>
              </a:tr>
              <a:tr h="194995">
                <a:tc>
                  <a:txBody>
                    <a:bodyPr/>
                    <a:lstStyle/>
                    <a:p>
                      <a:pPr algn="r" rtl="1">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نقاط القوة والضعف </a:t>
                      </a:r>
                      <a:r>
                        <a:rPr kumimoji="0" lang="ar-SA" sz="1400" b="0"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a:t>
                      </a:r>
                      <a:endParaRPr lang="ar-SA" sz="1400"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tc>
                  <a:txBody>
                    <a:bodyPr/>
                    <a:lstStyle/>
                    <a:p>
                      <a:pPr algn="ctr" rtl="1">
                        <a:lnSpc>
                          <a:spcPct val="107000"/>
                        </a:lnSpc>
                      </a:pPr>
                      <a:r>
                        <a:rPr lang="ar-SA" sz="1400" b="1" kern="1200" dirty="0">
                          <a:solidFill>
                            <a:schemeClr val="tx1"/>
                          </a:solidFill>
                          <a:latin typeface="Sakkal Majalla" panose="02000000000000000000" pitchFamily="2" charset="-78"/>
                          <a:ea typeface="+mn-ea"/>
                          <a:cs typeface="Sakkal Majalla" panose="02000000000000000000" pitchFamily="2" charset="-78"/>
                        </a:rPr>
                        <a:t>24</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extLst>
                  <a:ext uri="{0D108BD9-81ED-4DB2-BD59-A6C34878D82A}">
                    <a16:rowId xmlns:a16="http://schemas.microsoft.com/office/drawing/2014/main" val="3643950755"/>
                  </a:ext>
                </a:extLst>
              </a:tr>
              <a:tr h="194995">
                <a:tc>
                  <a:txBody>
                    <a:bodyPr/>
                    <a:lstStyle/>
                    <a:p>
                      <a:pPr algn="r" rtl="1">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تحليل البيئة الخارجية </a:t>
                      </a:r>
                      <a:r>
                        <a:rPr kumimoji="0" lang="ar-SA" sz="1400" b="0"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a:t>
                      </a:r>
                      <a:endParaRPr lang="en-US" sz="1400"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tc>
                  <a:txBody>
                    <a:bodyPr/>
                    <a:lstStyle/>
                    <a:p>
                      <a:pPr algn="ctr" rtl="1">
                        <a:lnSpc>
                          <a:spcPct val="107000"/>
                        </a:lnSpc>
                      </a:pPr>
                      <a:r>
                        <a:rPr lang="ar-SA" sz="1400" b="1" kern="1200" dirty="0">
                          <a:solidFill>
                            <a:schemeClr val="tx1"/>
                          </a:solidFill>
                          <a:latin typeface="Sakkal Majalla" panose="02000000000000000000" pitchFamily="2" charset="-78"/>
                          <a:ea typeface="+mn-ea"/>
                          <a:cs typeface="Sakkal Majalla" panose="02000000000000000000" pitchFamily="2" charset="-78"/>
                        </a:rPr>
                        <a:t>25</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extLst>
                  <a:ext uri="{0D108BD9-81ED-4DB2-BD59-A6C34878D82A}">
                    <a16:rowId xmlns:a16="http://schemas.microsoft.com/office/drawing/2014/main" val="3293511785"/>
                  </a:ext>
                </a:extLst>
              </a:tr>
              <a:tr h="194995">
                <a:tc>
                  <a:txBody>
                    <a:bodyPr/>
                    <a:lstStyle/>
                    <a:p>
                      <a:pPr algn="r" rtl="1">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الفرص والتهديدات </a:t>
                      </a:r>
                      <a:r>
                        <a:rPr kumimoji="0" lang="ar-SA" sz="1400" b="0"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a:t>
                      </a:r>
                      <a:endParaRPr lang="en-US" sz="1400"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tc>
                  <a:txBody>
                    <a:bodyPr/>
                    <a:lstStyle/>
                    <a:p>
                      <a:pPr algn="ctr" rtl="1">
                        <a:lnSpc>
                          <a:spcPct val="107000"/>
                        </a:lnSpc>
                      </a:pPr>
                      <a:r>
                        <a:rPr lang="ar-SA" sz="1400" b="1" kern="1200" dirty="0">
                          <a:solidFill>
                            <a:schemeClr val="tx1"/>
                          </a:solidFill>
                          <a:latin typeface="Sakkal Majalla" panose="02000000000000000000" pitchFamily="2" charset="-78"/>
                          <a:ea typeface="+mn-ea"/>
                          <a:cs typeface="Sakkal Majalla" panose="02000000000000000000" pitchFamily="2" charset="-78"/>
                        </a:rPr>
                        <a:t>26</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extLst>
                  <a:ext uri="{0D108BD9-81ED-4DB2-BD59-A6C34878D82A}">
                    <a16:rowId xmlns:a16="http://schemas.microsoft.com/office/drawing/2014/main" val="1314096380"/>
                  </a:ext>
                </a:extLst>
              </a:tr>
              <a:tr h="0">
                <a:tc>
                  <a:txBody>
                    <a:bodyPr/>
                    <a:lstStyle/>
                    <a:p>
                      <a:pPr algn="r" rtl="1">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المقارنة المرجعية </a:t>
                      </a:r>
                      <a:r>
                        <a:rPr kumimoji="0" lang="ar-SA" sz="1400" b="0" i="0" u="none" strike="noStrike" kern="1200" cap="none" spc="0" normalizeH="0" baseline="0" noProof="0" dirty="0">
                          <a:ln>
                            <a:noFill/>
                          </a:ln>
                          <a:solidFill>
                            <a:prstClr val="black"/>
                          </a:solidFill>
                          <a:effectLst/>
                          <a:uLnTx/>
                          <a:uFillTx/>
                          <a:latin typeface="Sakkal Majalla" panose="02000000000000000000" pitchFamily="2" charset="-78"/>
                          <a:ea typeface="+mn-ea"/>
                          <a:cs typeface="Sakkal Majalla" panose="02000000000000000000" pitchFamily="2" charset="-78"/>
                        </a:rPr>
                        <a:t>.............................................................................................................................................................................................................</a:t>
                      </a:r>
                      <a:endParaRPr lang="en-US" sz="1400"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tc>
                  <a:txBody>
                    <a:bodyPr/>
                    <a:lstStyle/>
                    <a:p>
                      <a:pPr algn="ctr"/>
                      <a:r>
                        <a:rPr lang="ar-SA" sz="1400" b="1" kern="1200" dirty="0">
                          <a:solidFill>
                            <a:schemeClr val="tx1"/>
                          </a:solidFill>
                          <a:latin typeface="Sakkal Majalla" panose="02000000000000000000" pitchFamily="2" charset="-78"/>
                          <a:ea typeface="+mn-ea"/>
                          <a:cs typeface="Sakkal Majalla" panose="02000000000000000000" pitchFamily="2" charset="-78"/>
                        </a:rPr>
                        <a:t>27</a:t>
                      </a:r>
                    </a:p>
                  </a:txBody>
                  <a:tcPr marL="36927" marR="36927" marT="18463" marB="1846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tcPr>
                </a:tc>
                <a:extLst>
                  <a:ext uri="{0D108BD9-81ED-4DB2-BD59-A6C34878D82A}">
                    <a16:rowId xmlns:a16="http://schemas.microsoft.com/office/drawing/2014/main" val="1649677665"/>
                  </a:ext>
                </a:extLst>
              </a:tr>
            </a:tbl>
          </a:graphicData>
        </a:graphic>
      </p:graphicFrame>
      <p:sp>
        <p:nvSpPr>
          <p:cNvPr id="11" name="عنصر نائب للتذييل 10">
            <a:extLst>
              <a:ext uri="{FF2B5EF4-FFF2-40B4-BE49-F238E27FC236}">
                <a16:creationId xmlns:a16="http://schemas.microsoft.com/office/drawing/2014/main" id="{CA51CB28-29BF-FD20-9B5B-6EBA54659335}"/>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12" name="عنصر نائب لرقم الشريحة 11">
            <a:extLst>
              <a:ext uri="{FF2B5EF4-FFF2-40B4-BE49-F238E27FC236}">
                <a16:creationId xmlns:a16="http://schemas.microsoft.com/office/drawing/2014/main" id="{B19D1C86-8C7F-A528-EB77-9DECFB45DF65}"/>
              </a:ext>
            </a:extLst>
          </p:cNvPr>
          <p:cNvSpPr>
            <a:spLocks noGrp="1"/>
          </p:cNvSpPr>
          <p:nvPr>
            <p:ph type="sldNum" sz="quarter" idx="12"/>
          </p:nvPr>
        </p:nvSpPr>
        <p:spPr/>
        <p:txBody>
          <a:bodyPr/>
          <a:lstStyle/>
          <a:p>
            <a:fld id="{501ED04E-D395-4889-B0AB-32BA2BD69EE6}" type="slidenum">
              <a:rPr lang="ar-SA" smtClean="0"/>
              <a:t>5</a:t>
            </a:fld>
            <a:endParaRPr lang="ar-SA"/>
          </a:p>
        </p:txBody>
      </p:sp>
    </p:spTree>
    <p:extLst>
      <p:ext uri="{BB962C8B-B14F-4D97-AF65-F5344CB8AC3E}">
        <p14:creationId xmlns:p14="http://schemas.microsoft.com/office/powerpoint/2010/main" val="1209837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مستطيل 8"/>
          <p:cNvSpPr/>
          <p:nvPr/>
        </p:nvSpPr>
        <p:spPr>
          <a:xfrm>
            <a:off x="4855820" y="339768"/>
            <a:ext cx="2441448" cy="400110"/>
          </a:xfrm>
          <a:prstGeom prst="rect">
            <a:avLst/>
          </a:prstGeom>
        </p:spPr>
        <p:txBody>
          <a:bodyPr wrap="square">
            <a:spAutoFit/>
          </a:bodyPr>
          <a:lstStyle/>
          <a:p>
            <a:pPr algn="ctr"/>
            <a:r>
              <a:rPr lang="ar-SA" sz="2000" b="1" dirty="0">
                <a:latin typeface="Sakkal Majalla" panose="02000000000000000000" pitchFamily="2" charset="-78"/>
                <a:ea typeface="GE SS Two Light" panose="020A0503020102020204" pitchFamily="18" charset="-78"/>
                <a:cs typeface="Sakkal Majalla" panose="02000000000000000000" pitchFamily="2" charset="-78"/>
              </a:rPr>
              <a:t>مؤشرات</a:t>
            </a:r>
            <a:r>
              <a:rPr lang="ar-SA" sz="2000" b="1" dirty="0">
                <a:solidFill>
                  <a:srgbClr val="C00000"/>
                </a:solidFill>
                <a:latin typeface="Sakkal Majalla" panose="02000000000000000000" pitchFamily="2" charset="-78"/>
                <a:ea typeface="GE SS Two Light" panose="020A0503020102020204" pitchFamily="18" charset="-78"/>
                <a:cs typeface="Sakkal Majalla" panose="02000000000000000000" pitchFamily="2" charset="-78"/>
              </a:rPr>
              <a:t> </a:t>
            </a: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الأداء</a:t>
            </a:r>
          </a:p>
        </p:txBody>
      </p:sp>
      <p:graphicFrame>
        <p:nvGraphicFramePr>
          <p:cNvPr id="6" name="جدول 5"/>
          <p:cNvGraphicFramePr>
            <a:graphicFrameLocks noGrp="1"/>
          </p:cNvGraphicFramePr>
          <p:nvPr>
            <p:extLst>
              <p:ext uri="{D42A27DB-BD31-4B8C-83A1-F6EECF244321}">
                <p14:modId xmlns:p14="http://schemas.microsoft.com/office/powerpoint/2010/main" val="2461126291"/>
              </p:ext>
            </p:extLst>
          </p:nvPr>
        </p:nvGraphicFramePr>
        <p:xfrm>
          <a:off x="1532381" y="625157"/>
          <a:ext cx="9127239" cy="6278880"/>
        </p:xfrm>
        <a:graphic>
          <a:graphicData uri="http://schemas.openxmlformats.org/drawingml/2006/table">
            <a:tbl>
              <a:tblPr rtl="1" firstRow="1" bandRow="1">
                <a:tableStyleId>{BC89EF96-8CEA-46FF-86C4-4CE0E7609802}</a:tableStyleId>
              </a:tblPr>
              <a:tblGrid>
                <a:gridCol w="764288">
                  <a:extLst>
                    <a:ext uri="{9D8B030D-6E8A-4147-A177-3AD203B41FA5}">
                      <a16:colId xmlns:a16="http://schemas.microsoft.com/office/drawing/2014/main" val="3617726951"/>
                    </a:ext>
                  </a:extLst>
                </a:gridCol>
                <a:gridCol w="1228725">
                  <a:extLst>
                    <a:ext uri="{9D8B030D-6E8A-4147-A177-3AD203B41FA5}">
                      <a16:colId xmlns:a16="http://schemas.microsoft.com/office/drawing/2014/main" val="595703865"/>
                    </a:ext>
                  </a:extLst>
                </a:gridCol>
                <a:gridCol w="676275">
                  <a:extLst>
                    <a:ext uri="{9D8B030D-6E8A-4147-A177-3AD203B41FA5}">
                      <a16:colId xmlns:a16="http://schemas.microsoft.com/office/drawing/2014/main" val="2937595507"/>
                    </a:ext>
                  </a:extLst>
                </a:gridCol>
                <a:gridCol w="4724400">
                  <a:extLst>
                    <a:ext uri="{9D8B030D-6E8A-4147-A177-3AD203B41FA5}">
                      <a16:colId xmlns:a16="http://schemas.microsoft.com/office/drawing/2014/main" val="4149477694"/>
                    </a:ext>
                  </a:extLst>
                </a:gridCol>
                <a:gridCol w="1733551">
                  <a:extLst>
                    <a:ext uri="{9D8B030D-6E8A-4147-A177-3AD203B41FA5}">
                      <a16:colId xmlns:a16="http://schemas.microsoft.com/office/drawing/2014/main" val="3070066022"/>
                    </a:ext>
                  </a:extLst>
                </a:gridCol>
              </a:tblGrid>
              <a:tr h="377778">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المنظور</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الهدف الاستراتيجي</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رقم المؤشر</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cs typeface="Sakkal Majalla" panose="02000000000000000000" pitchFamily="2" charset="-78"/>
                        </a:rPr>
                        <a:t>مؤشرات الأداء</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مسؤولية المؤشر</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extLst>
                  <a:ext uri="{0D108BD9-81ED-4DB2-BD59-A6C34878D82A}">
                    <a16:rowId xmlns:a16="http://schemas.microsoft.com/office/drawing/2014/main" val="2002667004"/>
                  </a:ext>
                </a:extLst>
              </a:tr>
              <a:tr h="296567">
                <a:tc rowSpan="6">
                  <a:txBody>
                    <a:bodyPr/>
                    <a:lstStyle/>
                    <a:p>
                      <a:pPr algn="ctr" rtl="1"/>
                      <a:r>
                        <a:rPr lang="ar-SA" sz="2000" b="1" kern="1200" baseline="0" dirty="0">
                          <a:solidFill>
                            <a:schemeClr val="accent1">
                              <a:lumMod val="50000"/>
                            </a:schemeClr>
                          </a:solidFill>
                          <a:latin typeface="Sakkal Majalla" panose="02000000000000000000" pitchFamily="2" charset="-78"/>
                          <a:cs typeface="Sakkal Majalla" panose="02000000000000000000" pitchFamily="2" charset="-78"/>
                        </a:rPr>
                        <a:t>التعلم  والنمو</a:t>
                      </a:r>
                      <a:endParaRPr lang="ar-SA" sz="2000" b="1" kern="1200" baseline="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vert="vert270" anchor="ctr"/>
                </a:tc>
                <a:tc rowSpan="6">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dirty="0">
                          <a:solidFill>
                            <a:schemeClr val="tx1"/>
                          </a:solidFill>
                          <a:latin typeface="Sakkal Majalla" panose="02000000000000000000" pitchFamily="2" charset="-78"/>
                          <a:cs typeface="Sakkal Majalla" panose="02000000000000000000" pitchFamily="2" charset="-78"/>
                        </a:rPr>
                        <a:t>(5)</a:t>
                      </a:r>
                    </a:p>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dirty="0">
                          <a:solidFill>
                            <a:schemeClr val="tx1"/>
                          </a:solidFill>
                          <a:latin typeface="Sakkal Majalla" panose="02000000000000000000" pitchFamily="2" charset="-78"/>
                          <a:cs typeface="Sakkal Majalla" panose="02000000000000000000" pitchFamily="2" charset="-78"/>
                        </a:rPr>
                        <a:t>تطوير الأداء الإداري وتفعيل أدوار القيادات واستقطاب كفاءات إدارية متميزة</a:t>
                      </a:r>
                    </a:p>
                  </a:txBody>
                  <a:tcPr anchor="ct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5-1</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عدد الدورات التدريبية الداخلية</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rowSpan="6">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إدارة الشؤون الإدارية والمالية</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extLst>
                  <a:ext uri="{0D108BD9-81ED-4DB2-BD59-A6C34878D82A}">
                    <a16:rowId xmlns:a16="http://schemas.microsoft.com/office/drawing/2014/main" val="4247426457"/>
                  </a:ext>
                </a:extLst>
              </a:tr>
              <a:tr h="296567">
                <a:tc vMerge="1">
                  <a:txBody>
                    <a:bodyPr/>
                    <a:lstStyle/>
                    <a:p>
                      <a:pPr algn="ctr" rtl="1"/>
                      <a:endParaRPr lang="ar-SA" sz="1600" kern="1200" dirty="0">
                        <a:solidFill>
                          <a:srgbClr val="0070C0"/>
                        </a:solidFill>
                        <a:latin typeface="Aljazeera" panose="02000000000000000000" pitchFamily="2" charset="-78"/>
                        <a:ea typeface="GE SS Two Light" panose="020A0503020102020204" pitchFamily="18" charset="-78"/>
                        <a:cs typeface="Aljazeera" panose="02000000000000000000" pitchFamily="2" charset="-78"/>
                      </a:endParaRPr>
                    </a:p>
                  </a:txBody>
                  <a:tcPr/>
                </a:tc>
                <a:tc vMerge="1">
                  <a:txBody>
                    <a:bodyPr/>
                    <a:lstStyle/>
                    <a:p>
                      <a:pPr algn="ctr" rtl="1"/>
                      <a:endParaRPr lang="ar-SA" sz="1600" kern="1200" dirty="0">
                        <a:solidFill>
                          <a:srgbClr val="0070C0"/>
                        </a:solidFill>
                        <a:latin typeface="Aljazeera" panose="02000000000000000000" pitchFamily="2" charset="-78"/>
                        <a:ea typeface="GE SS Two Light" panose="020A0503020102020204" pitchFamily="18" charset="-78"/>
                        <a:cs typeface="Aljazeera" panose="02000000000000000000" pitchFamily="2" charset="-78"/>
                      </a:endParaRPr>
                    </a:p>
                  </a:txBody>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5-2</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cs typeface="Sakkal Majalla" panose="02000000000000000000" pitchFamily="2" charset="-78"/>
                        </a:rPr>
                        <a:t>عدد المشاركات في الدورات التدريبية الخارجية</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vMerge="1">
                  <a:txBody>
                    <a:bodyPr/>
                    <a:lstStyle/>
                    <a:p>
                      <a:pPr algn="ctr" rtl="1"/>
                      <a:endParaRPr lang="ar-SA" sz="1400" kern="1200" dirty="0">
                        <a:solidFill>
                          <a:srgbClr val="0070C0"/>
                        </a:solidFill>
                        <a:latin typeface="Aljazeera" panose="02000000000000000000" pitchFamily="2" charset="-78"/>
                        <a:ea typeface="GE SS Two Light" panose="020A0503020102020204" pitchFamily="18" charset="-78"/>
                        <a:cs typeface="Aljazeera" panose="02000000000000000000" pitchFamily="2" charset="-78"/>
                      </a:endParaRPr>
                    </a:p>
                  </a:txBody>
                  <a:tcPr/>
                </a:tc>
                <a:extLst>
                  <a:ext uri="{0D108BD9-81ED-4DB2-BD59-A6C34878D82A}">
                    <a16:rowId xmlns:a16="http://schemas.microsoft.com/office/drawing/2014/main" val="2971914577"/>
                  </a:ext>
                </a:extLst>
              </a:tr>
              <a:tr h="296567">
                <a:tc vMerge="1">
                  <a:txBody>
                    <a:bodyPr/>
                    <a:lstStyle/>
                    <a:p>
                      <a:pPr algn="ctr" rtl="1"/>
                      <a:endParaRPr lang="ar-SA" sz="1600" kern="1200" dirty="0">
                        <a:solidFill>
                          <a:srgbClr val="0070C0"/>
                        </a:solidFill>
                        <a:latin typeface="Aljazeera" panose="02000000000000000000" pitchFamily="2" charset="-78"/>
                        <a:ea typeface="GE SS Two Light" panose="020A0503020102020204" pitchFamily="18" charset="-78"/>
                        <a:cs typeface="Aljazeera" panose="02000000000000000000" pitchFamily="2" charset="-78"/>
                      </a:endParaRPr>
                    </a:p>
                  </a:txBody>
                  <a:tcPr/>
                </a:tc>
                <a:tc vMerge="1">
                  <a:txBody>
                    <a:bodyPr/>
                    <a:lstStyle/>
                    <a:p>
                      <a:pPr algn="ctr" rtl="1"/>
                      <a:endParaRPr lang="ar-SA" sz="1600" kern="1200" dirty="0">
                        <a:solidFill>
                          <a:srgbClr val="0070C0"/>
                        </a:solidFill>
                        <a:latin typeface="Aljazeera" panose="02000000000000000000" pitchFamily="2" charset="-78"/>
                        <a:ea typeface="GE SS Two Light" panose="020A0503020102020204" pitchFamily="18" charset="-78"/>
                        <a:cs typeface="Aljazeera" panose="02000000000000000000" pitchFamily="2" charset="-78"/>
                      </a:endParaRPr>
                    </a:p>
                  </a:txBody>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5-3</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cs typeface="Sakkal Majalla" panose="02000000000000000000" pitchFamily="2" charset="-78"/>
                        </a:rPr>
                        <a:t>عدد المشاركات في اللقاءات التطويرية والمؤتمرات</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vMerge="1">
                  <a:txBody>
                    <a:bodyPr/>
                    <a:lstStyle/>
                    <a:p>
                      <a:pPr algn="ctr" rtl="1"/>
                      <a:endParaRPr lang="ar-SA" sz="1400" kern="1200" dirty="0">
                        <a:solidFill>
                          <a:srgbClr val="0070C0"/>
                        </a:solidFill>
                        <a:latin typeface="Aljazeera" panose="02000000000000000000" pitchFamily="2" charset="-78"/>
                        <a:ea typeface="GE SS Two Light" panose="020A0503020102020204" pitchFamily="18" charset="-78"/>
                        <a:cs typeface="Aljazeera" panose="02000000000000000000" pitchFamily="2" charset="-78"/>
                      </a:endParaRPr>
                    </a:p>
                  </a:txBody>
                  <a:tcPr/>
                </a:tc>
                <a:extLst>
                  <a:ext uri="{0D108BD9-81ED-4DB2-BD59-A6C34878D82A}">
                    <a16:rowId xmlns:a16="http://schemas.microsoft.com/office/drawing/2014/main" val="2551756446"/>
                  </a:ext>
                </a:extLst>
              </a:tr>
              <a:tr h="296567">
                <a:tc vMerge="1">
                  <a:txBody>
                    <a:bodyPr/>
                    <a:lstStyle/>
                    <a:p>
                      <a:pPr algn="ctr" rtl="1"/>
                      <a:endParaRPr lang="ar-SA" sz="1600" kern="1200" dirty="0">
                        <a:solidFill>
                          <a:srgbClr val="0070C0"/>
                        </a:solidFill>
                        <a:latin typeface="Aljazeera" panose="02000000000000000000" pitchFamily="2" charset="-78"/>
                        <a:ea typeface="GE SS Two Light" panose="020A0503020102020204" pitchFamily="18" charset="-78"/>
                        <a:cs typeface="Aljazeera" panose="02000000000000000000" pitchFamily="2" charset="-78"/>
                      </a:endParaRPr>
                    </a:p>
                  </a:txBody>
                  <a:tcPr/>
                </a:tc>
                <a:tc vMerge="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kern="1200" dirty="0">
                        <a:solidFill>
                          <a:srgbClr val="0070C0"/>
                        </a:solidFill>
                        <a:latin typeface="Aljazeera" panose="02000000000000000000" pitchFamily="2" charset="-78"/>
                        <a:ea typeface="GE SS Two Light" panose="020A0503020102020204" pitchFamily="18" charset="-78"/>
                        <a:cs typeface="Aljazeera" panose="02000000000000000000" pitchFamily="2" charset="-78"/>
                      </a:endParaRPr>
                    </a:p>
                  </a:txBody>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5-4</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عدد الكفاءات البشرية المستقطبة</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vMerge="1">
                  <a:txBody>
                    <a:bodyPr/>
                    <a:lstStyle/>
                    <a:p>
                      <a:pPr algn="ctr" rtl="1"/>
                      <a:endParaRPr lang="ar-SA" sz="1600" kern="1200" dirty="0">
                        <a:solidFill>
                          <a:schemeClr val="tx1"/>
                        </a:solidFill>
                        <a:latin typeface="Aljazeera" panose="02000000000000000000" pitchFamily="2" charset="-78"/>
                        <a:ea typeface="GE SS Two Light" panose="020A0503020102020204" pitchFamily="18" charset="-78"/>
                        <a:cs typeface="+mn-cs"/>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445905352"/>
                  </a:ext>
                </a:extLst>
              </a:tr>
              <a:tr h="296567">
                <a:tc vMerge="1">
                  <a:txBody>
                    <a:bodyPr/>
                    <a:lstStyle/>
                    <a:p>
                      <a:pPr algn="ctr" rtl="1"/>
                      <a:endParaRPr lang="ar-SA" sz="1600" kern="1200" dirty="0">
                        <a:solidFill>
                          <a:srgbClr val="0070C0"/>
                        </a:solidFill>
                        <a:latin typeface="Aljazeera" panose="02000000000000000000" pitchFamily="2" charset="-78"/>
                        <a:ea typeface="GE SS Two Light" panose="020A0503020102020204" pitchFamily="18" charset="-78"/>
                        <a:cs typeface="Aljazeera" panose="02000000000000000000" pitchFamily="2" charset="-78"/>
                      </a:endParaRPr>
                    </a:p>
                  </a:txBody>
                  <a:tcPr/>
                </a:tc>
                <a:tc vMerge="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kern="1200" dirty="0">
                        <a:solidFill>
                          <a:srgbClr val="0070C0"/>
                        </a:solidFill>
                        <a:latin typeface="Aljazeera" panose="02000000000000000000" pitchFamily="2" charset="-78"/>
                        <a:ea typeface="GE SS Two Light" panose="020A0503020102020204" pitchFamily="18" charset="-78"/>
                        <a:cs typeface="Aljazeera" panose="02000000000000000000" pitchFamily="2" charset="-78"/>
                      </a:endParaRPr>
                    </a:p>
                  </a:txBody>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5-5</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عدد البرامج الحاسوبية الموفرة</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vMerge="1">
                  <a:txBody>
                    <a:bodyPr/>
                    <a:lstStyle/>
                    <a:p>
                      <a:pPr algn="ctr" rtl="1"/>
                      <a:endParaRPr lang="ar-SA" sz="1400" kern="1200" dirty="0">
                        <a:solidFill>
                          <a:srgbClr val="0070C0"/>
                        </a:solidFill>
                        <a:latin typeface="Aljazeera" panose="02000000000000000000" pitchFamily="2" charset="-78"/>
                        <a:ea typeface="GE SS Two Light" panose="020A0503020102020204" pitchFamily="18" charset="-78"/>
                        <a:cs typeface="Aljazeera" panose="02000000000000000000" pitchFamily="2" charset="-78"/>
                      </a:endParaRPr>
                    </a:p>
                  </a:txBody>
                  <a:tcPr/>
                </a:tc>
                <a:extLst>
                  <a:ext uri="{0D108BD9-81ED-4DB2-BD59-A6C34878D82A}">
                    <a16:rowId xmlns:a16="http://schemas.microsoft.com/office/drawing/2014/main" val="447542949"/>
                  </a:ext>
                </a:extLst>
              </a:tr>
              <a:tr h="323528">
                <a:tc vMerge="1">
                  <a:txBody>
                    <a:bodyPr/>
                    <a:lstStyle/>
                    <a:p>
                      <a:pPr algn="ctr" rtl="1"/>
                      <a:endParaRPr lang="ar-SA" sz="1600" kern="1200" dirty="0">
                        <a:solidFill>
                          <a:srgbClr val="0070C0"/>
                        </a:solidFill>
                        <a:latin typeface="Aljazeera" panose="02000000000000000000" pitchFamily="2" charset="-78"/>
                        <a:ea typeface="GE SS Two Light" panose="020A0503020102020204" pitchFamily="18" charset="-78"/>
                        <a:cs typeface="Aljazeera" panose="02000000000000000000" pitchFamily="2" charset="-78"/>
                      </a:endParaRPr>
                    </a:p>
                  </a:txBody>
                  <a:tcPr/>
                </a:tc>
                <a:tc vMerge="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kern="1200" dirty="0">
                        <a:solidFill>
                          <a:srgbClr val="0070C0"/>
                        </a:solidFill>
                        <a:latin typeface="Aljazeera" panose="02000000000000000000" pitchFamily="2" charset="-78"/>
                        <a:ea typeface="GE SS Two Light" panose="020A0503020102020204" pitchFamily="18" charset="-78"/>
                        <a:cs typeface="Aljazeera" panose="02000000000000000000" pitchFamily="2" charset="-78"/>
                      </a:endParaRPr>
                    </a:p>
                  </a:txBody>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5-6</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معدل رضا العاملين بالجمعية</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vMerge="1">
                  <a:txBody>
                    <a:bodyPr/>
                    <a:lstStyle/>
                    <a:p>
                      <a:pPr algn="ctr" rtl="1"/>
                      <a:endParaRPr lang="ar-SA" sz="1400" kern="1200" dirty="0">
                        <a:solidFill>
                          <a:srgbClr val="0070C0"/>
                        </a:solidFill>
                        <a:latin typeface="Aljazeera" panose="02000000000000000000" pitchFamily="2" charset="-78"/>
                        <a:ea typeface="GE SS Two Light" panose="020A0503020102020204" pitchFamily="18" charset="-78"/>
                        <a:cs typeface="Aljazeera" panose="02000000000000000000" pitchFamily="2" charset="-78"/>
                      </a:endParaRPr>
                    </a:p>
                  </a:txBody>
                  <a:tcPr/>
                </a:tc>
                <a:extLst>
                  <a:ext uri="{0D108BD9-81ED-4DB2-BD59-A6C34878D82A}">
                    <a16:rowId xmlns:a16="http://schemas.microsoft.com/office/drawing/2014/main" val="4246950492"/>
                  </a:ext>
                </a:extLst>
              </a:tr>
              <a:tr h="296567">
                <a:tc rowSpan="11">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b="1" kern="1200" baseline="0" dirty="0">
                          <a:solidFill>
                            <a:schemeClr val="accent1">
                              <a:lumMod val="50000"/>
                            </a:schemeClr>
                          </a:solidFill>
                          <a:latin typeface="Sakkal Majalla" panose="02000000000000000000" pitchFamily="2" charset="-78"/>
                          <a:cs typeface="Sakkal Majalla" panose="02000000000000000000" pitchFamily="2" charset="-78"/>
                        </a:rPr>
                        <a:t>الجانب المالي</a:t>
                      </a:r>
                      <a:endParaRPr lang="ar-SA" sz="2000" b="1" kern="1200" baseline="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vert="vert270" anchor="ctr"/>
                </a:tc>
                <a:tc rowSpan="1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u="none" kern="1200" dirty="0">
                          <a:solidFill>
                            <a:schemeClr val="tx1"/>
                          </a:solidFill>
                          <a:latin typeface="Sakkal Majalla" panose="02000000000000000000" pitchFamily="2" charset="-78"/>
                          <a:cs typeface="Sakkal Majalla" panose="02000000000000000000" pitchFamily="2" charset="-78"/>
                        </a:rPr>
                        <a:t>(6)</a:t>
                      </a:r>
                    </a:p>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dirty="0">
                          <a:solidFill>
                            <a:schemeClr val="tx1"/>
                          </a:solidFill>
                          <a:latin typeface="Sakkal Majalla" panose="02000000000000000000" pitchFamily="2" charset="-78"/>
                          <a:cs typeface="Sakkal Majalla" panose="02000000000000000000" pitchFamily="2" charset="-78"/>
                        </a:rPr>
                        <a:t>تحقيق الاكتفاء الذاتي من الموارد المالية </a:t>
                      </a:r>
                      <a:endParaRPr lang="ar-SA" sz="16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6-1</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عدد الحملات التسويقية لمشاريع الجمعية</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rowSpan="9">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قسم تنمية الموارد المالية</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extLst>
                  <a:ext uri="{0D108BD9-81ED-4DB2-BD59-A6C34878D82A}">
                    <a16:rowId xmlns:a16="http://schemas.microsoft.com/office/drawing/2014/main" val="502929936"/>
                  </a:ext>
                </a:extLst>
              </a:tr>
              <a:tr h="296567">
                <a:tc vMerge="1">
                  <a:txBody>
                    <a:bodyPr/>
                    <a:lstStyle/>
                    <a:p>
                      <a:pPr algn="ctr" rtl="1"/>
                      <a:endParaRPr lang="ar-SA" sz="1600" kern="1200" dirty="0">
                        <a:solidFill>
                          <a:schemeClr val="bg1"/>
                        </a:solidFill>
                        <a:latin typeface="Aljazeera" panose="02000000000000000000" pitchFamily="2" charset="-78"/>
                        <a:ea typeface="GE SS Two Light" panose="020A0503020102020204" pitchFamily="18" charset="-78"/>
                        <a:cs typeface="+mn-cs"/>
                      </a:endParaRPr>
                    </a:p>
                  </a:txBody>
                  <a:tcPr vert="vert27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6">
                        <a:lumMod val="75000"/>
                      </a:schemeClr>
                    </a:solidFill>
                  </a:tcPr>
                </a:tc>
                <a:tc vMerge="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kern="1200" dirty="0">
                        <a:solidFill>
                          <a:srgbClr val="FF0000"/>
                        </a:solidFill>
                        <a:latin typeface="Aljazeera" panose="02000000000000000000" pitchFamily="2" charset="-78"/>
                        <a:ea typeface="GE SS Two Light" panose="020A0503020102020204" pitchFamily="18" charset="-78"/>
                        <a:cs typeface="Aljazeera" panose="02000000000000000000" pitchFamily="2" charset="-78"/>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6-2</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نسبة العائد من الحملات التسويقية</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vMerge="1">
                  <a:txBody>
                    <a:bodyPr/>
                    <a:lstStyle/>
                    <a:p>
                      <a:pPr algn="ctr" rtl="1"/>
                      <a:endParaRPr lang="ar-SA" sz="1600" kern="1200" dirty="0">
                        <a:solidFill>
                          <a:schemeClr val="tx1"/>
                        </a:solidFill>
                        <a:latin typeface="Aljazeera" panose="02000000000000000000" pitchFamily="2" charset="-78"/>
                        <a:ea typeface="GE SS Two Light" panose="020A0503020102020204" pitchFamily="18" charset="-78"/>
                        <a:cs typeface="+mn-cs"/>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1885333668"/>
                  </a:ext>
                </a:extLst>
              </a:tr>
              <a:tr h="296567">
                <a:tc vMerge="1">
                  <a:txBody>
                    <a:bodyPr/>
                    <a:lstStyle/>
                    <a:p>
                      <a:pPr algn="ctr" rtl="1"/>
                      <a:endParaRPr lang="ar-SA" sz="1600" kern="1200" dirty="0">
                        <a:solidFill>
                          <a:schemeClr val="bg1"/>
                        </a:solidFill>
                        <a:latin typeface="Aljazeera" panose="02000000000000000000" pitchFamily="2" charset="-78"/>
                        <a:ea typeface="GE SS Two Light" panose="020A0503020102020204" pitchFamily="18" charset="-78"/>
                        <a:cs typeface="+mn-cs"/>
                      </a:endParaRPr>
                    </a:p>
                  </a:txBody>
                  <a:tcPr vert="vert27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6">
                        <a:lumMod val="75000"/>
                      </a:schemeClr>
                    </a:solidFill>
                  </a:tcPr>
                </a:tc>
                <a:tc vMerge="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kern="1200" dirty="0">
                        <a:solidFill>
                          <a:srgbClr val="FF0000"/>
                        </a:solidFill>
                        <a:latin typeface="Aljazeera" panose="02000000000000000000" pitchFamily="2" charset="-78"/>
                        <a:ea typeface="GE SS Two Light" panose="020A0503020102020204" pitchFamily="18" charset="-78"/>
                        <a:cs typeface="Aljazeera" panose="02000000000000000000" pitchFamily="2" charset="-78"/>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6-3</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عدد المستقطعين الجدد</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vMerge="1">
                  <a:txBody>
                    <a:bodyPr/>
                    <a:lstStyle/>
                    <a:p>
                      <a:pPr algn="ctr" rtl="1"/>
                      <a:endParaRPr lang="ar-SA" sz="1600" kern="1200" dirty="0">
                        <a:solidFill>
                          <a:schemeClr val="tx1"/>
                        </a:solidFill>
                        <a:latin typeface="Aljazeera" panose="02000000000000000000" pitchFamily="2" charset="-78"/>
                        <a:ea typeface="GE SS Two Light" panose="020A0503020102020204" pitchFamily="18" charset="-78"/>
                        <a:cs typeface="+mn-cs"/>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4209385159"/>
                  </a:ext>
                </a:extLst>
              </a:tr>
              <a:tr h="296567">
                <a:tc vMerge="1">
                  <a:txBody>
                    <a:bodyPr/>
                    <a:lstStyle/>
                    <a:p>
                      <a:pPr algn="ctr" rtl="1"/>
                      <a:endParaRPr lang="ar-SA" sz="1600" kern="1200" dirty="0">
                        <a:solidFill>
                          <a:schemeClr val="bg1"/>
                        </a:solidFill>
                        <a:latin typeface="Aljazeera" panose="02000000000000000000" pitchFamily="2" charset="-78"/>
                        <a:ea typeface="GE SS Two Light" panose="020A0503020102020204" pitchFamily="18" charset="-78"/>
                        <a:cs typeface="+mn-cs"/>
                      </a:endParaRPr>
                    </a:p>
                  </a:txBody>
                  <a:tcPr vert="vert27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6">
                        <a:lumMod val="75000"/>
                      </a:schemeClr>
                    </a:solidFill>
                  </a:tcPr>
                </a:tc>
                <a:tc vMerge="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kern="1200" dirty="0">
                        <a:solidFill>
                          <a:srgbClr val="FF0000"/>
                        </a:solidFill>
                        <a:latin typeface="Aljazeera" panose="02000000000000000000" pitchFamily="2" charset="-78"/>
                        <a:ea typeface="GE SS Two Light" panose="020A0503020102020204" pitchFamily="18" charset="-78"/>
                        <a:cs typeface="Aljazeera" panose="02000000000000000000" pitchFamily="2" charset="-78"/>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6-4</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نسبة العائد من الاستقطاعات</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vMerge="1">
                  <a:txBody>
                    <a:bodyPr/>
                    <a:lstStyle/>
                    <a:p>
                      <a:pPr algn="ctr" rtl="1"/>
                      <a:endParaRPr lang="ar-SA" sz="1600" kern="1200" dirty="0">
                        <a:solidFill>
                          <a:schemeClr val="tx1"/>
                        </a:solidFill>
                        <a:latin typeface="Aljazeera" panose="02000000000000000000" pitchFamily="2" charset="-78"/>
                        <a:ea typeface="GE SS Two Light" panose="020A0503020102020204" pitchFamily="18" charset="-78"/>
                        <a:cs typeface="+mn-cs"/>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1448876833"/>
                  </a:ext>
                </a:extLst>
              </a:tr>
              <a:tr h="296567">
                <a:tc vMerge="1">
                  <a:txBody>
                    <a:bodyPr/>
                    <a:lstStyle/>
                    <a:p>
                      <a:pPr algn="ctr" rtl="1"/>
                      <a:endParaRPr lang="ar-SA" sz="1600" kern="1200" dirty="0">
                        <a:solidFill>
                          <a:schemeClr val="bg1"/>
                        </a:solidFill>
                        <a:latin typeface="Aljazeera" panose="02000000000000000000" pitchFamily="2" charset="-78"/>
                        <a:ea typeface="GE SS Two Light" panose="020A0503020102020204" pitchFamily="18" charset="-78"/>
                        <a:cs typeface="+mn-cs"/>
                      </a:endParaRPr>
                    </a:p>
                  </a:txBody>
                  <a:tcPr vert="vert"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6">
                        <a:lumMod val="75000"/>
                      </a:schemeClr>
                    </a:solidFill>
                  </a:tcPr>
                </a:tc>
                <a:tc vMerge="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kern="1200" dirty="0">
                        <a:solidFill>
                          <a:srgbClr val="FF0000"/>
                        </a:solidFill>
                        <a:latin typeface="Aljazeera" panose="02000000000000000000" pitchFamily="2" charset="-78"/>
                        <a:ea typeface="GE SS Two Light" panose="020A0503020102020204" pitchFamily="18" charset="-78"/>
                        <a:cs typeface="Aljazeera" panose="02000000000000000000" pitchFamily="2" charset="-78"/>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6-5</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نسبة التبرعات للوقف</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vMerge="1">
                  <a:txBody>
                    <a:bodyPr/>
                    <a:lstStyle/>
                    <a:p>
                      <a:pPr algn="ctr" rtl="1"/>
                      <a:endParaRPr lang="ar-SA" sz="1600" kern="1200" dirty="0">
                        <a:solidFill>
                          <a:schemeClr val="tx1"/>
                        </a:solidFill>
                        <a:latin typeface="Aljazeera" panose="02000000000000000000" pitchFamily="2" charset="-78"/>
                        <a:ea typeface="GE SS Two Light" panose="020A0503020102020204" pitchFamily="18" charset="-78"/>
                        <a:cs typeface="+mn-cs"/>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4055576450"/>
                  </a:ext>
                </a:extLst>
              </a:tr>
              <a:tr h="296567">
                <a:tc vMerge="1">
                  <a:txBody>
                    <a:bodyPr/>
                    <a:lstStyle/>
                    <a:p>
                      <a:pPr algn="ctr" rtl="1"/>
                      <a:endParaRPr lang="ar-SA" sz="1600" kern="1200" dirty="0">
                        <a:solidFill>
                          <a:schemeClr val="bg1"/>
                        </a:solidFill>
                        <a:latin typeface="Aljazeera" panose="02000000000000000000" pitchFamily="2" charset="-78"/>
                        <a:ea typeface="GE SS Two Light" panose="020A0503020102020204" pitchFamily="18" charset="-78"/>
                        <a:cs typeface="+mn-cs"/>
                      </a:endParaRPr>
                    </a:p>
                  </a:txBody>
                  <a:tcPr vert="vert27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6">
                        <a:lumMod val="75000"/>
                      </a:schemeClr>
                    </a:solidFill>
                  </a:tcPr>
                </a:tc>
                <a:tc vMerge="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dirty="0">
                        <a:solidFill>
                          <a:schemeClr val="tx1"/>
                        </a:solidFill>
                        <a:latin typeface="Aljazeera" panose="02000000000000000000" pitchFamily="2" charset="-78"/>
                        <a:ea typeface="GE SS Two Light" panose="020A0503020102020204" pitchFamily="18" charset="-78"/>
                        <a:cs typeface="+mn-cs"/>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6-6</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عدد المتبرعين الأفراد</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vMerge="1">
                  <a:txBody>
                    <a:bodyPr/>
                    <a:lstStyle/>
                    <a:p>
                      <a:pPr algn="ctr" rtl="1"/>
                      <a:endParaRPr lang="ar-SA" sz="1600" kern="1200" dirty="0">
                        <a:solidFill>
                          <a:schemeClr val="tx1"/>
                        </a:solidFill>
                        <a:latin typeface="Aljazeera" panose="02000000000000000000" pitchFamily="2" charset="-78"/>
                        <a:ea typeface="GE SS Two Light" panose="020A0503020102020204" pitchFamily="18" charset="-78"/>
                        <a:cs typeface="+mn-cs"/>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1151810112"/>
                  </a:ext>
                </a:extLst>
              </a:tr>
              <a:tr h="296567">
                <a:tc vMerge="1">
                  <a:txBody>
                    <a:bodyPr/>
                    <a:lstStyle/>
                    <a:p>
                      <a:pPr algn="ctr" rtl="1"/>
                      <a:endParaRPr lang="ar-SA" sz="1600" kern="1200" dirty="0">
                        <a:solidFill>
                          <a:schemeClr val="bg1"/>
                        </a:solidFill>
                        <a:latin typeface="Aljazeera" panose="02000000000000000000" pitchFamily="2" charset="-78"/>
                        <a:ea typeface="GE SS Two Light" panose="020A0503020102020204" pitchFamily="18" charset="-78"/>
                        <a:cs typeface="+mn-cs"/>
                      </a:endParaRPr>
                    </a:p>
                  </a:txBody>
                  <a:tcPr vert="vert27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6">
                        <a:lumMod val="75000"/>
                      </a:schemeClr>
                    </a:solidFill>
                  </a:tcPr>
                </a:tc>
                <a:tc vMerge="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dirty="0">
                        <a:solidFill>
                          <a:schemeClr val="tx1"/>
                        </a:solidFill>
                        <a:latin typeface="Aljazeera" panose="02000000000000000000" pitchFamily="2" charset="-78"/>
                        <a:ea typeface="GE SS Two Light" panose="020A0503020102020204" pitchFamily="18" charset="-78"/>
                        <a:cs typeface="+mn-cs"/>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6-7</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نسبة تبرعات الأفراد</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vMerge="1">
                  <a:txBody>
                    <a:bodyPr/>
                    <a:lstStyle/>
                    <a:p>
                      <a:pPr algn="ctr" rtl="1"/>
                      <a:endParaRPr lang="ar-SA" sz="1600" kern="1200" dirty="0">
                        <a:solidFill>
                          <a:schemeClr val="tx1"/>
                        </a:solidFill>
                        <a:latin typeface="Aljazeera" panose="02000000000000000000" pitchFamily="2" charset="-78"/>
                        <a:ea typeface="GE SS Two Light" panose="020A0503020102020204" pitchFamily="18" charset="-78"/>
                        <a:cs typeface="+mn-cs"/>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665717276"/>
                  </a:ext>
                </a:extLst>
              </a:tr>
              <a:tr h="296567">
                <a:tc vMerge="1">
                  <a:txBody>
                    <a:bodyPr/>
                    <a:lstStyle/>
                    <a:p>
                      <a:pPr algn="ctr" rtl="1"/>
                      <a:endParaRPr lang="ar-SA" sz="1600" kern="1200" dirty="0">
                        <a:solidFill>
                          <a:schemeClr val="bg1"/>
                        </a:solidFill>
                        <a:latin typeface="Aljazeera" panose="02000000000000000000" pitchFamily="2" charset="-78"/>
                        <a:ea typeface="GE SS Two Light" panose="020A0503020102020204" pitchFamily="18" charset="-78"/>
                        <a:cs typeface="+mn-cs"/>
                      </a:endParaRPr>
                    </a:p>
                  </a:txBody>
                  <a:tcPr vert="vert27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6">
                        <a:lumMod val="75000"/>
                      </a:schemeClr>
                    </a:solidFill>
                  </a:tcPr>
                </a:tc>
                <a:tc vMerge="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dirty="0">
                        <a:solidFill>
                          <a:schemeClr val="tx1"/>
                        </a:solidFill>
                        <a:latin typeface="Aljazeera" panose="02000000000000000000" pitchFamily="2" charset="-78"/>
                        <a:ea typeface="GE SS Two Light" panose="020A0503020102020204" pitchFamily="18" charset="-78"/>
                        <a:cs typeface="+mn-cs"/>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6-8</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نسبة تبرعات الجهات المانحة</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vMerge="1">
                  <a:txBody>
                    <a:bodyPr/>
                    <a:lstStyle/>
                    <a:p>
                      <a:pPr algn="ctr" rtl="1"/>
                      <a:endParaRPr lang="ar-SA" sz="1600" kern="1200" dirty="0">
                        <a:solidFill>
                          <a:schemeClr val="tx1"/>
                        </a:solidFill>
                        <a:latin typeface="Aljazeera" panose="02000000000000000000" pitchFamily="2" charset="-78"/>
                        <a:ea typeface="GE SS Two Light" panose="020A0503020102020204" pitchFamily="18" charset="-78"/>
                        <a:cs typeface="+mn-cs"/>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3763549630"/>
                  </a:ext>
                </a:extLst>
              </a:tr>
              <a:tr h="296567">
                <a:tc vMerge="1">
                  <a:txBody>
                    <a:bodyPr/>
                    <a:lstStyle/>
                    <a:p>
                      <a:pPr algn="ctr" rtl="1"/>
                      <a:endParaRPr lang="ar-SA" sz="1600" kern="1200" dirty="0">
                        <a:solidFill>
                          <a:schemeClr val="bg1"/>
                        </a:solidFill>
                        <a:latin typeface="Aljazeera" panose="02000000000000000000" pitchFamily="2" charset="-78"/>
                        <a:ea typeface="GE SS Two Light" panose="020A0503020102020204" pitchFamily="18" charset="-78"/>
                        <a:cs typeface="+mn-cs"/>
                      </a:endParaRPr>
                    </a:p>
                  </a:txBody>
                  <a:tcPr vert="vert27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6">
                        <a:lumMod val="75000"/>
                      </a:schemeClr>
                    </a:solidFill>
                  </a:tcPr>
                </a:tc>
                <a:tc vMerge="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dirty="0">
                        <a:solidFill>
                          <a:schemeClr val="tx1"/>
                        </a:solidFill>
                        <a:latin typeface="Aljazeera" panose="02000000000000000000" pitchFamily="2" charset="-78"/>
                        <a:ea typeface="GE SS Two Light" panose="020A0503020102020204" pitchFamily="18" charset="-78"/>
                        <a:cs typeface="+mn-cs"/>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6-9</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نسبة تبرعات كبار الداعمين</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vMerge="1">
                  <a:txBody>
                    <a:bodyPr/>
                    <a:lstStyle/>
                    <a:p>
                      <a:pPr algn="ctr" rtl="1"/>
                      <a:endParaRPr lang="ar-SA" sz="1600" kern="1200" dirty="0">
                        <a:solidFill>
                          <a:schemeClr val="tx1"/>
                        </a:solidFill>
                        <a:latin typeface="Aljazeera" panose="02000000000000000000" pitchFamily="2" charset="-78"/>
                        <a:ea typeface="GE SS Two Light" panose="020A0503020102020204" pitchFamily="18" charset="-78"/>
                        <a:cs typeface="+mn-cs"/>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715634790"/>
                  </a:ext>
                </a:extLst>
              </a:tr>
              <a:tr h="296567">
                <a:tc vMerge="1">
                  <a:txBody>
                    <a:bodyPr/>
                    <a:lstStyle/>
                    <a:p>
                      <a:pPr marL="0" marR="0" indent="0" algn="ctr" defTabSz="914400" rtl="1" eaLnBrk="1" fontAlgn="auto" latinLnBrk="0" hangingPunct="1">
                        <a:lnSpc>
                          <a:spcPct val="100000"/>
                        </a:lnSpc>
                        <a:spcBef>
                          <a:spcPts val="0"/>
                        </a:spcBef>
                        <a:spcAft>
                          <a:spcPts val="0"/>
                        </a:spcAft>
                        <a:buClrTx/>
                        <a:buSzTx/>
                        <a:buFontTx/>
                        <a:buNone/>
                        <a:tabLst/>
                        <a:defRPr/>
                      </a:pPr>
                      <a:endParaRPr lang="ar-SA" sz="2000" b="1" kern="1200" baseline="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vert="vert270" anchor="ctr"/>
                </a:tc>
                <a:tc vMerge="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dirty="0">
                        <a:solidFill>
                          <a:schemeClr val="tx1"/>
                        </a:solidFill>
                        <a:latin typeface="Aljazeera" panose="02000000000000000000" pitchFamily="2" charset="-78"/>
                        <a:ea typeface="GE SS Two Light" panose="020A0503020102020204" pitchFamily="18" charset="-78"/>
                        <a:cs typeface="+mn-cs"/>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6-10</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دراسة جدوى بناء المقر الدائم للجمعية</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algn="ctr" rtl="1"/>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extLst>
                  <a:ext uri="{0D108BD9-81ED-4DB2-BD59-A6C34878D82A}">
                    <a16:rowId xmlns:a16="http://schemas.microsoft.com/office/drawing/2014/main" val="1575043136"/>
                  </a:ext>
                </a:extLst>
              </a:tr>
              <a:tr h="296567">
                <a:tc vMerge="1">
                  <a:txBody>
                    <a:bodyPr/>
                    <a:lstStyle/>
                    <a:p>
                      <a:pPr marL="0" marR="0" indent="0" algn="ctr" defTabSz="914400" rtl="1" eaLnBrk="1" fontAlgn="auto" latinLnBrk="0" hangingPunct="1">
                        <a:lnSpc>
                          <a:spcPct val="100000"/>
                        </a:lnSpc>
                        <a:spcBef>
                          <a:spcPts val="0"/>
                        </a:spcBef>
                        <a:spcAft>
                          <a:spcPts val="0"/>
                        </a:spcAft>
                        <a:buClrTx/>
                        <a:buSzTx/>
                        <a:buFontTx/>
                        <a:buNone/>
                        <a:tabLst/>
                        <a:defRPr/>
                      </a:pPr>
                      <a:endParaRPr lang="ar-SA" sz="2000" b="1" kern="1200" baseline="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endParaRPr>
                    </a:p>
                  </a:txBody>
                  <a:tcPr vert="vert270" anchor="ctr"/>
                </a:tc>
                <a:tc vMerge="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600" dirty="0">
                        <a:solidFill>
                          <a:schemeClr val="tx1"/>
                        </a:solidFill>
                        <a:latin typeface="Aljazeera" panose="02000000000000000000" pitchFamily="2" charset="-78"/>
                        <a:ea typeface="GE SS Two Light" panose="020A0503020102020204" pitchFamily="18" charset="-78"/>
                        <a:cs typeface="+mn-cs"/>
                      </a:endParaRPr>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6-11</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algn="ctr" rtl="1"/>
                      <a:r>
                        <a:rPr lang="ar-SA" sz="1600" kern="1200" dirty="0">
                          <a:solidFill>
                            <a:schemeClr val="tx1"/>
                          </a:solidFill>
                          <a:latin typeface="Sakkal Majalla" panose="02000000000000000000" pitchFamily="2" charset="-78"/>
                          <a:cs typeface="Sakkal Majalla" panose="02000000000000000000" pitchFamily="2" charset="-78"/>
                        </a:rPr>
                        <a:t>مخطط بناء المقر الدائم للجمعية</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algn="ctr" rtl="1"/>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extLst>
                  <a:ext uri="{0D108BD9-81ED-4DB2-BD59-A6C34878D82A}">
                    <a16:rowId xmlns:a16="http://schemas.microsoft.com/office/drawing/2014/main" val="245521271"/>
                  </a:ext>
                </a:extLst>
              </a:tr>
            </a:tbl>
          </a:graphicData>
        </a:graphic>
      </p:graphicFrame>
      <p:sp>
        <p:nvSpPr>
          <p:cNvPr id="7" name="عنصر نائب للتذييل 6">
            <a:extLst>
              <a:ext uri="{FF2B5EF4-FFF2-40B4-BE49-F238E27FC236}">
                <a16:creationId xmlns:a16="http://schemas.microsoft.com/office/drawing/2014/main" id="{64C9E0AF-72C7-CDF0-CC2E-595908C9D945}"/>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8" name="عنصر نائب لرقم الشريحة 7">
            <a:extLst>
              <a:ext uri="{FF2B5EF4-FFF2-40B4-BE49-F238E27FC236}">
                <a16:creationId xmlns:a16="http://schemas.microsoft.com/office/drawing/2014/main" id="{2254505B-0226-EB86-5E13-8C48F4A1D15C}"/>
              </a:ext>
            </a:extLst>
          </p:cNvPr>
          <p:cNvSpPr>
            <a:spLocks noGrp="1"/>
          </p:cNvSpPr>
          <p:nvPr>
            <p:ph type="sldNum" sz="quarter" idx="12"/>
          </p:nvPr>
        </p:nvSpPr>
        <p:spPr/>
        <p:txBody>
          <a:bodyPr/>
          <a:lstStyle/>
          <a:p>
            <a:fld id="{501ED04E-D395-4889-B0AB-32BA2BD69EE6}" type="slidenum">
              <a:rPr lang="ar-SA" smtClean="0"/>
              <a:t>50</a:t>
            </a:fld>
            <a:endParaRPr lang="ar-SA"/>
          </a:p>
        </p:txBody>
      </p:sp>
    </p:spTree>
    <p:extLst>
      <p:ext uri="{BB962C8B-B14F-4D97-AF65-F5344CB8AC3E}">
        <p14:creationId xmlns:p14="http://schemas.microsoft.com/office/powerpoint/2010/main" val="24527645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سهم للأسفل 8"/>
          <p:cNvSpPr/>
          <p:nvPr/>
        </p:nvSpPr>
        <p:spPr>
          <a:xfrm>
            <a:off x="5718784" y="4852754"/>
            <a:ext cx="219075" cy="325717"/>
          </a:xfrm>
          <a:prstGeom prst="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سهم للأسفل 10"/>
          <p:cNvSpPr/>
          <p:nvPr/>
        </p:nvSpPr>
        <p:spPr>
          <a:xfrm>
            <a:off x="5814317" y="2825308"/>
            <a:ext cx="219075" cy="325717"/>
          </a:xfrm>
          <a:prstGeom prst="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4" name="سهم للأسفل 13"/>
          <p:cNvSpPr/>
          <p:nvPr/>
        </p:nvSpPr>
        <p:spPr>
          <a:xfrm>
            <a:off x="8834748" y="1165663"/>
            <a:ext cx="219075" cy="325717"/>
          </a:xfrm>
          <a:prstGeom prst="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 name="سهم للأسفل 14"/>
          <p:cNvSpPr/>
          <p:nvPr/>
        </p:nvSpPr>
        <p:spPr>
          <a:xfrm>
            <a:off x="5718784" y="1165536"/>
            <a:ext cx="219075" cy="325717"/>
          </a:xfrm>
          <a:prstGeom prst="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سهم للأسفل 15"/>
          <p:cNvSpPr/>
          <p:nvPr/>
        </p:nvSpPr>
        <p:spPr>
          <a:xfrm>
            <a:off x="2561883" y="1165536"/>
            <a:ext cx="219075" cy="325717"/>
          </a:xfrm>
          <a:prstGeom prst="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6" name="مستطيل 55"/>
          <p:cNvSpPr/>
          <p:nvPr/>
        </p:nvSpPr>
        <p:spPr>
          <a:xfrm>
            <a:off x="4671448" y="433163"/>
            <a:ext cx="2441448" cy="369332"/>
          </a:xfrm>
          <a:prstGeom prst="rect">
            <a:avLst/>
          </a:prstGeom>
        </p:spPr>
        <p:txBody>
          <a:bodyPr wrap="square">
            <a:spAutoFit/>
          </a:bodyPr>
          <a:lstStyle/>
          <a:p>
            <a:pPr algn="ctr"/>
            <a:r>
              <a:rPr lang="ar-SA" b="1" dirty="0">
                <a:latin typeface="Sakkal Majalla" panose="02000000000000000000" pitchFamily="2" charset="-78"/>
                <a:ea typeface="GE SS Two Light" panose="020A0503020102020204" pitchFamily="18" charset="-78"/>
                <a:cs typeface="Sakkal Majalla" panose="02000000000000000000" pitchFamily="2" charset="-78"/>
              </a:rPr>
              <a:t>الخريطة الاستراتيجية</a:t>
            </a:r>
          </a:p>
        </p:txBody>
      </p:sp>
      <p:graphicFrame>
        <p:nvGraphicFramePr>
          <p:cNvPr id="58" name="جدول 5">
            <a:extLst>
              <a:ext uri="{FF2B5EF4-FFF2-40B4-BE49-F238E27FC236}">
                <a16:creationId xmlns:a16="http://schemas.microsoft.com/office/drawing/2014/main" id="{D91B5373-4DAA-4730-89B6-3D27DF8582E7}"/>
              </a:ext>
            </a:extLst>
          </p:cNvPr>
          <p:cNvGraphicFramePr>
            <a:graphicFrameLocks noGrp="1"/>
          </p:cNvGraphicFramePr>
          <p:nvPr>
            <p:extLst>
              <p:ext uri="{D42A27DB-BD31-4B8C-83A1-F6EECF244321}">
                <p14:modId xmlns:p14="http://schemas.microsoft.com/office/powerpoint/2010/main" val="2326963630"/>
              </p:ext>
            </p:extLst>
          </p:nvPr>
        </p:nvGraphicFramePr>
        <p:xfrm>
          <a:off x="1276856" y="5230109"/>
          <a:ext cx="9000000" cy="1710624"/>
        </p:xfrm>
        <a:graphic>
          <a:graphicData uri="http://schemas.openxmlformats.org/drawingml/2006/table">
            <a:tbl>
              <a:tblPr rtl="1" firstRow="1" bandRow="1">
                <a:tableStyleId>{21E4AEA4-8DFA-4A89-87EB-49C32662AFE0}</a:tableStyleId>
              </a:tblPr>
              <a:tblGrid>
                <a:gridCol w="1156944">
                  <a:extLst>
                    <a:ext uri="{9D8B030D-6E8A-4147-A177-3AD203B41FA5}">
                      <a16:colId xmlns:a16="http://schemas.microsoft.com/office/drawing/2014/main" val="2787888487"/>
                    </a:ext>
                  </a:extLst>
                </a:gridCol>
                <a:gridCol w="3289480">
                  <a:extLst>
                    <a:ext uri="{9D8B030D-6E8A-4147-A177-3AD203B41FA5}">
                      <a16:colId xmlns:a16="http://schemas.microsoft.com/office/drawing/2014/main" val="451973015"/>
                    </a:ext>
                  </a:extLst>
                </a:gridCol>
                <a:gridCol w="3199153">
                  <a:extLst>
                    <a:ext uri="{9D8B030D-6E8A-4147-A177-3AD203B41FA5}">
                      <a16:colId xmlns:a16="http://schemas.microsoft.com/office/drawing/2014/main" val="20002"/>
                    </a:ext>
                  </a:extLst>
                </a:gridCol>
                <a:gridCol w="1354423">
                  <a:extLst>
                    <a:ext uri="{9D8B030D-6E8A-4147-A177-3AD203B41FA5}">
                      <a16:colId xmlns:a16="http://schemas.microsoft.com/office/drawing/2014/main" val="20003"/>
                    </a:ext>
                  </a:extLst>
                </a:gridCol>
              </a:tblGrid>
              <a:tr h="570208">
                <a:tc row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400" b="1" baseline="0" dirty="0">
                          <a:solidFill>
                            <a:schemeClr val="tx1"/>
                          </a:solidFill>
                          <a:latin typeface="Sakkal Majalla" panose="02000000000000000000" pitchFamily="2" charset="-78"/>
                          <a:cs typeface="Sakkal Majalla" panose="02000000000000000000" pitchFamily="2" charset="-78"/>
                        </a:rPr>
                        <a:t>المستفيدون</a:t>
                      </a:r>
                      <a:endParaRPr lang="ar-SA" sz="1400" b="1" baseline="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400" b="1" baseline="0" dirty="0">
                          <a:solidFill>
                            <a:schemeClr val="tx1"/>
                          </a:solidFill>
                          <a:latin typeface="Sakkal Majalla" panose="02000000000000000000" pitchFamily="2" charset="-78"/>
                          <a:cs typeface="Sakkal Majalla" panose="02000000000000000000" pitchFamily="2" charset="-78"/>
                        </a:rPr>
                        <a:t>دعم الأفراد والأسر الأشد حاجة لتحقيق التكافل الاجتماعي</a:t>
                      </a:r>
                      <a:endParaRPr lang="ar-SA" sz="1400" b="1" baseline="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400" b="1" baseline="0" dirty="0">
                          <a:solidFill>
                            <a:schemeClr val="tx1"/>
                          </a:solidFill>
                          <a:latin typeface="Sakkal Majalla" panose="02000000000000000000" pitchFamily="2" charset="-78"/>
                          <a:cs typeface="Sakkal Majalla" panose="02000000000000000000" pitchFamily="2" charset="-78"/>
                        </a:rPr>
                        <a:t>تطوير الأداء الإعلامي والعلاقات العامة والشراكات المجتمعية</a:t>
                      </a:r>
                      <a:endParaRPr lang="ar-SA" sz="1400" b="1" baseline="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row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400" b="1" baseline="0" dirty="0">
                          <a:solidFill>
                            <a:schemeClr val="tx1"/>
                          </a:solidFill>
                          <a:latin typeface="Sakkal Majalla" panose="02000000000000000000" pitchFamily="2" charset="-78"/>
                          <a:cs typeface="Sakkal Majalla" panose="02000000000000000000" pitchFamily="2" charset="-78"/>
                        </a:rPr>
                        <a:t>التعلم والنمو</a:t>
                      </a:r>
                      <a:endParaRPr lang="ar-SA" sz="1400" b="1" baseline="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extLst>
                  <a:ext uri="{0D108BD9-81ED-4DB2-BD59-A6C34878D82A}">
                    <a16:rowId xmlns:a16="http://schemas.microsoft.com/office/drawing/2014/main" val="2403196905"/>
                  </a:ext>
                </a:extLst>
              </a:tr>
              <a:tr h="570208">
                <a:tc vMerge="1">
                  <a:txBody>
                    <a:bodyPr/>
                    <a:lstStyle/>
                    <a:p>
                      <a:pPr algn="ctr" rtl="1"/>
                      <a:endParaRPr lang="ar-SA" dirty="0">
                        <a:solidFill>
                          <a:schemeClr val="tx1"/>
                        </a:solidFill>
                        <a:cs typeface="+mn-cs"/>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400" b="1" baseline="0" dirty="0">
                          <a:solidFill>
                            <a:schemeClr val="tx1"/>
                          </a:solidFill>
                          <a:latin typeface="Sakkal Majalla" panose="02000000000000000000" pitchFamily="2" charset="-78"/>
                          <a:cs typeface="Sakkal Majalla" panose="02000000000000000000" pitchFamily="2" charset="-78"/>
                        </a:rPr>
                        <a:t>تعزيز برامج التنمية المستدامة للفئات المحتاجة</a:t>
                      </a:r>
                      <a:endParaRPr lang="ar-SA" sz="1400" b="1" baseline="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400" b="1" baseline="0" dirty="0">
                          <a:solidFill>
                            <a:schemeClr val="tx1"/>
                          </a:solidFill>
                          <a:latin typeface="Sakkal Majalla" panose="02000000000000000000" pitchFamily="2" charset="-78"/>
                          <a:cs typeface="Sakkal Majalla" panose="02000000000000000000" pitchFamily="2" charset="-78"/>
                        </a:rPr>
                        <a:t>تطوير الأداء الإداري وتفعيل أدوار القيادات واستقطاب كفاءات إدارية متميزة</a:t>
                      </a:r>
                      <a:endParaRPr lang="ar-SA" sz="1400" b="1" baseline="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vMerge="1">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lang="ar-SA" sz="1600" dirty="0">
                        <a:solidFill>
                          <a:schemeClr val="tx1"/>
                        </a:solidFill>
                        <a:latin typeface="Aljazeera" panose="02000000000000000000" pitchFamily="2" charset="-78"/>
                        <a:ea typeface="GE SS Two Light" panose="020A0503020102020204" pitchFamily="18" charset="-78"/>
                        <a:cs typeface="+mn-cs"/>
                      </a:endParaRPr>
                    </a:p>
                  </a:txBody>
                  <a:tcPr anchor="ctr">
                    <a:lnL w="6350" cap="flat" cmpd="sng" algn="ctr">
                      <a:solidFill>
                        <a:schemeClr val="accent6">
                          <a:lumMod val="50000"/>
                        </a:schemeClr>
                      </a:solidFill>
                      <a:prstDash val="solid"/>
                      <a:round/>
                      <a:headEnd type="none" w="med" len="med"/>
                      <a:tailEnd type="none" w="med" len="med"/>
                    </a:lnL>
                    <a:lnR w="6350" cap="flat" cmpd="sng" algn="ctr">
                      <a:solidFill>
                        <a:schemeClr val="accent6">
                          <a:lumMod val="50000"/>
                        </a:schemeClr>
                      </a:solidFill>
                      <a:prstDash val="solid"/>
                      <a:round/>
                      <a:headEnd type="none" w="med" len="med"/>
                      <a:tailEnd type="none" w="med" len="med"/>
                    </a:lnR>
                    <a:lnT w="6350" cap="flat" cmpd="sng" algn="ctr">
                      <a:solidFill>
                        <a:schemeClr val="accent6">
                          <a:lumMod val="50000"/>
                        </a:schemeClr>
                      </a:solidFill>
                      <a:prstDash val="solid"/>
                      <a:round/>
                      <a:headEnd type="none" w="med" len="med"/>
                      <a:tailEnd type="none" w="med" len="med"/>
                    </a:lnT>
                    <a:lnB w="6350" cap="flat" cmpd="sng" algn="ctr">
                      <a:solidFill>
                        <a:schemeClr val="accent6">
                          <a:lumMod val="50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131455243"/>
                  </a:ext>
                </a:extLst>
              </a:tr>
              <a:tr h="570208">
                <a:tc>
                  <a:txBody>
                    <a:bodyPr/>
                    <a:lstStyle/>
                    <a:p>
                      <a:pPr algn="ctr" rtl="1"/>
                      <a:r>
                        <a:rPr lang="ar-SA" sz="1400" b="1" baseline="0" dirty="0">
                          <a:solidFill>
                            <a:schemeClr val="tx1"/>
                          </a:solidFill>
                          <a:latin typeface="Sakkal Majalla" panose="02000000000000000000" pitchFamily="2" charset="-78"/>
                          <a:cs typeface="Sakkal Majalla" panose="02000000000000000000" pitchFamily="2" charset="-78"/>
                        </a:rPr>
                        <a:t>العمليات الداخلية</a:t>
                      </a:r>
                      <a:endParaRPr lang="ar-SA" sz="1400" b="1" baseline="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400" b="1" baseline="0" dirty="0">
                          <a:solidFill>
                            <a:schemeClr val="tx1"/>
                          </a:solidFill>
                          <a:latin typeface="Sakkal Majalla" panose="02000000000000000000" pitchFamily="2" charset="-78"/>
                          <a:cs typeface="Sakkal Majalla" panose="02000000000000000000" pitchFamily="2" charset="-78"/>
                        </a:rPr>
                        <a:t>تطوير وتفعيل النظم واللوائح الداخلية للجمعية</a:t>
                      </a:r>
                      <a:endParaRPr lang="ar-SA" sz="1400" b="1" baseline="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400" b="1" baseline="0" dirty="0">
                          <a:solidFill>
                            <a:schemeClr val="tx1"/>
                          </a:solidFill>
                          <a:latin typeface="Sakkal Majalla" panose="02000000000000000000" pitchFamily="2" charset="-78"/>
                          <a:cs typeface="Sakkal Majalla" panose="02000000000000000000" pitchFamily="2" charset="-78"/>
                        </a:rPr>
                        <a:t>تحقيق الاكتفاء الذاتي من الموارد المالية </a:t>
                      </a:r>
                      <a:endParaRPr lang="ar-SA" sz="1400" b="1" baseline="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400" b="1" baseline="0" dirty="0">
                          <a:solidFill>
                            <a:schemeClr val="tx1"/>
                          </a:solidFill>
                          <a:latin typeface="Sakkal Majalla" panose="02000000000000000000" pitchFamily="2" charset="-78"/>
                          <a:cs typeface="Sakkal Majalla" panose="02000000000000000000" pitchFamily="2" charset="-78"/>
                        </a:rPr>
                        <a:t>الجانب المالي</a:t>
                      </a:r>
                      <a:endParaRPr lang="ar-SA" sz="1400" b="1" baseline="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tc>
                <a:extLst>
                  <a:ext uri="{0D108BD9-81ED-4DB2-BD59-A6C34878D82A}">
                    <a16:rowId xmlns:a16="http://schemas.microsoft.com/office/drawing/2014/main" val="4256811481"/>
                  </a:ext>
                </a:extLst>
              </a:tr>
            </a:tbl>
          </a:graphicData>
        </a:graphic>
      </p:graphicFrame>
      <p:graphicFrame>
        <p:nvGraphicFramePr>
          <p:cNvPr id="6" name="جدول 5"/>
          <p:cNvGraphicFramePr>
            <a:graphicFrameLocks noGrp="1"/>
          </p:cNvGraphicFramePr>
          <p:nvPr>
            <p:extLst>
              <p:ext uri="{D42A27DB-BD31-4B8C-83A1-F6EECF244321}">
                <p14:modId xmlns:p14="http://schemas.microsoft.com/office/powerpoint/2010/main" val="2982956407"/>
              </p:ext>
            </p:extLst>
          </p:nvPr>
        </p:nvGraphicFramePr>
        <p:xfrm>
          <a:off x="2017957" y="1538476"/>
          <a:ext cx="7620728" cy="826008"/>
        </p:xfrm>
        <a:graphic>
          <a:graphicData uri="http://schemas.openxmlformats.org/drawingml/2006/table">
            <a:tbl>
              <a:tblPr rtl="1" firstRow="1" bandRow="1">
                <a:tableStyleId>{21E4AEA4-8DFA-4A89-87EB-49C32662AFE0}</a:tableStyleId>
              </a:tblPr>
              <a:tblGrid>
                <a:gridCol w="1486092">
                  <a:extLst>
                    <a:ext uri="{9D8B030D-6E8A-4147-A177-3AD203B41FA5}">
                      <a16:colId xmlns:a16="http://schemas.microsoft.com/office/drawing/2014/main" val="20000"/>
                    </a:ext>
                  </a:extLst>
                </a:gridCol>
                <a:gridCol w="4250175">
                  <a:extLst>
                    <a:ext uri="{9D8B030D-6E8A-4147-A177-3AD203B41FA5}">
                      <a16:colId xmlns:a16="http://schemas.microsoft.com/office/drawing/2014/main" val="20001"/>
                    </a:ext>
                  </a:extLst>
                </a:gridCol>
                <a:gridCol w="1884461">
                  <a:extLst>
                    <a:ext uri="{9D8B030D-6E8A-4147-A177-3AD203B41FA5}">
                      <a16:colId xmlns:a16="http://schemas.microsoft.com/office/drawing/2014/main" val="20002"/>
                    </a:ext>
                  </a:extLst>
                </a:gridCol>
              </a:tblGrid>
              <a:tr h="826008">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400" b="1" baseline="0" dirty="0">
                          <a:solidFill>
                            <a:schemeClr val="tx1"/>
                          </a:solidFill>
                          <a:latin typeface="Sakkal Majalla" panose="02000000000000000000" pitchFamily="2" charset="-78"/>
                          <a:cs typeface="Sakkal Majalla" panose="02000000000000000000" pitchFamily="2" charset="-78"/>
                        </a:rPr>
                        <a:t>الريادة في العمل الاجتماعي المستدام</a:t>
                      </a:r>
                    </a:p>
                  </a:txBody>
                  <a:tcPr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400" b="1" baseline="0" dirty="0">
                          <a:solidFill>
                            <a:schemeClr val="tx1"/>
                          </a:solidFill>
                          <a:latin typeface="Sakkal Majalla" panose="02000000000000000000" pitchFamily="2" charset="-78"/>
                          <a:cs typeface="Sakkal Majalla" panose="02000000000000000000" pitchFamily="2" charset="-78"/>
                        </a:rPr>
                        <a:t>تقديم الخدمات الاجتماعية لتحقيق التكافل وتنمية المجتمع بشراكات فاعلة ومن خلال بيئة عمل مميزة وكوادر بشرية مؤهلة</a:t>
                      </a:r>
                    </a:p>
                  </a:txBody>
                  <a:tcPr anchor="ctr"/>
                </a:tc>
                <a:tc>
                  <a:txBody>
                    <a:bodyPr/>
                    <a:lstStyle/>
                    <a:p>
                      <a:pPr algn="ctr" defTabSz="914400" rtl="1">
                        <a:defRPr/>
                      </a:pPr>
                      <a:r>
                        <a:rPr lang="ar-SA" sz="1400" b="1" baseline="0" dirty="0">
                          <a:solidFill>
                            <a:schemeClr val="tx1"/>
                          </a:solidFill>
                          <a:latin typeface="Sakkal Majalla" panose="02000000000000000000" pitchFamily="2" charset="-78"/>
                          <a:cs typeface="Sakkal Majalla" panose="02000000000000000000" pitchFamily="2" charset="-78"/>
                        </a:rPr>
                        <a:t>الإخلاص </a:t>
                      </a:r>
                    </a:p>
                    <a:p>
                      <a:pPr algn="ctr" defTabSz="914400" rtl="1">
                        <a:defRPr/>
                      </a:pPr>
                      <a:r>
                        <a:rPr lang="ar-SA" sz="1400" b="1" baseline="0" dirty="0">
                          <a:solidFill>
                            <a:schemeClr val="tx1"/>
                          </a:solidFill>
                          <a:latin typeface="Sakkal Majalla" panose="02000000000000000000" pitchFamily="2" charset="-78"/>
                          <a:cs typeface="Sakkal Majalla" panose="02000000000000000000" pitchFamily="2" charset="-78"/>
                        </a:rPr>
                        <a:t> النزاهة - العدل - الجودة الالتزام</a:t>
                      </a:r>
                      <a:endParaRPr lang="en-US" sz="1400" b="1" baseline="0" dirty="0">
                        <a:solidFill>
                          <a:schemeClr val="tx1"/>
                        </a:solidFill>
                        <a:latin typeface="Sakkal Majalla" panose="02000000000000000000" pitchFamily="2" charset="-78"/>
                        <a:cs typeface="Sakkal Majalla" panose="02000000000000000000" pitchFamily="2" charset="-78"/>
                      </a:endParaRPr>
                    </a:p>
                  </a:txBody>
                  <a:tcPr anchor="ctr"/>
                </a:tc>
                <a:extLst>
                  <a:ext uri="{0D108BD9-81ED-4DB2-BD59-A6C34878D82A}">
                    <a16:rowId xmlns:a16="http://schemas.microsoft.com/office/drawing/2014/main" val="10000"/>
                  </a:ext>
                </a:extLst>
              </a:tr>
            </a:tbl>
          </a:graphicData>
        </a:graphic>
      </p:graphicFrame>
      <p:graphicFrame>
        <p:nvGraphicFramePr>
          <p:cNvPr id="7" name="جدول 6"/>
          <p:cNvGraphicFramePr>
            <a:graphicFrameLocks noGrp="1"/>
          </p:cNvGraphicFramePr>
          <p:nvPr>
            <p:extLst>
              <p:ext uri="{D42A27DB-BD31-4B8C-83A1-F6EECF244321}">
                <p14:modId xmlns:p14="http://schemas.microsoft.com/office/powerpoint/2010/main" val="90013170"/>
              </p:ext>
            </p:extLst>
          </p:nvPr>
        </p:nvGraphicFramePr>
        <p:xfrm>
          <a:off x="1331243" y="3208581"/>
          <a:ext cx="9036000" cy="1173713"/>
        </p:xfrm>
        <a:graphic>
          <a:graphicData uri="http://schemas.openxmlformats.org/drawingml/2006/table">
            <a:tbl>
              <a:tblPr rtl="1" firstRow="1" bandRow="1">
                <a:tableStyleId>{5C22544A-7EE6-4342-B048-85BDC9FD1C3A}</a:tableStyleId>
              </a:tblPr>
              <a:tblGrid>
                <a:gridCol w="1615429">
                  <a:extLst>
                    <a:ext uri="{9D8B030D-6E8A-4147-A177-3AD203B41FA5}">
                      <a16:colId xmlns:a16="http://schemas.microsoft.com/office/drawing/2014/main" val="20000"/>
                    </a:ext>
                  </a:extLst>
                </a:gridCol>
                <a:gridCol w="1594690">
                  <a:extLst>
                    <a:ext uri="{9D8B030D-6E8A-4147-A177-3AD203B41FA5}">
                      <a16:colId xmlns:a16="http://schemas.microsoft.com/office/drawing/2014/main" val="20001"/>
                    </a:ext>
                  </a:extLst>
                </a:gridCol>
                <a:gridCol w="2793354">
                  <a:extLst>
                    <a:ext uri="{9D8B030D-6E8A-4147-A177-3AD203B41FA5}">
                      <a16:colId xmlns:a16="http://schemas.microsoft.com/office/drawing/2014/main" val="20002"/>
                    </a:ext>
                  </a:extLst>
                </a:gridCol>
                <a:gridCol w="3032527">
                  <a:extLst>
                    <a:ext uri="{9D8B030D-6E8A-4147-A177-3AD203B41FA5}">
                      <a16:colId xmlns:a16="http://schemas.microsoft.com/office/drawing/2014/main" val="20004"/>
                    </a:ext>
                  </a:extLst>
                </a:gridCol>
              </a:tblGrid>
              <a:tr h="526529">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400" b="1" dirty="0">
                          <a:solidFill>
                            <a:schemeClr val="dk1"/>
                          </a:solidFill>
                          <a:latin typeface="Sakkal Majalla" panose="02000000000000000000" pitchFamily="2" charset="-78"/>
                          <a:cs typeface="Sakkal Majalla" panose="02000000000000000000" pitchFamily="2" charset="-78"/>
                        </a:rPr>
                        <a:t>المطلقات</a:t>
                      </a:r>
                    </a:p>
                  </a:txBody>
                  <a:tcPr anchor="ctr"/>
                </a:tc>
                <a:tc>
                  <a:txBody>
                    <a:bodyPr/>
                    <a:lstStyle/>
                    <a:p>
                      <a:pPr lvl="0" algn="ctr" defTabSz="914400" rtl="1">
                        <a:defRPr/>
                      </a:pPr>
                      <a:r>
                        <a:rPr lang="ar-SA" sz="1400" b="1" dirty="0">
                          <a:solidFill>
                            <a:schemeClr val="dk1"/>
                          </a:solidFill>
                          <a:latin typeface="Sakkal Majalla" panose="02000000000000000000" pitchFamily="2" charset="-78"/>
                          <a:cs typeface="Sakkal Majalla" panose="02000000000000000000" pitchFamily="2" charset="-78"/>
                        </a:rPr>
                        <a:t>الأرامل</a:t>
                      </a: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400" b="1" dirty="0">
                          <a:solidFill>
                            <a:schemeClr val="dk1"/>
                          </a:solidFill>
                          <a:latin typeface="Sakkal Majalla" panose="02000000000000000000" pitchFamily="2" charset="-78"/>
                          <a:cs typeface="Sakkal Majalla" panose="02000000000000000000" pitchFamily="2" charset="-78"/>
                        </a:rPr>
                        <a:t>الأسر الفقيرة وذوي الدخل المحدود</a:t>
                      </a: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400" b="1" dirty="0">
                          <a:solidFill>
                            <a:schemeClr val="dk1"/>
                          </a:solidFill>
                          <a:latin typeface="Sakkal Majalla" panose="02000000000000000000" pitchFamily="2" charset="-78"/>
                          <a:cs typeface="Sakkal Majalla" panose="02000000000000000000" pitchFamily="2" charset="-78"/>
                        </a:rPr>
                        <a:t>الطلبة والطالبات</a:t>
                      </a:r>
                    </a:p>
                  </a:txBody>
                  <a:tcPr anchor="ctr"/>
                </a:tc>
                <a:extLst>
                  <a:ext uri="{0D108BD9-81ED-4DB2-BD59-A6C34878D82A}">
                    <a16:rowId xmlns:a16="http://schemas.microsoft.com/office/drawing/2014/main" val="10000"/>
                  </a:ext>
                </a:extLst>
              </a:tr>
              <a:tr h="647184">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400" b="1" dirty="0">
                          <a:solidFill>
                            <a:schemeClr val="dk1"/>
                          </a:solidFill>
                          <a:latin typeface="Sakkal Majalla" panose="02000000000000000000" pitchFamily="2" charset="-78"/>
                          <a:cs typeface="Sakkal Majalla" panose="02000000000000000000" pitchFamily="2" charset="-78"/>
                        </a:rPr>
                        <a:t>أصحاب القروض السكينة والإيجارات</a:t>
                      </a:r>
                    </a:p>
                  </a:txBody>
                  <a:tcPr anchor="ctr"/>
                </a:tc>
                <a:tc hMerge="1">
                  <a:txBody>
                    <a:bodyPr/>
                    <a:lstStyle/>
                    <a:p>
                      <a:pPr lvl="0" algn="ctr" defTabSz="914400" rtl="1">
                        <a:defRPr/>
                      </a:pPr>
                      <a:endParaRPr lang="ar-SA" sz="1600" b="0" dirty="0">
                        <a:solidFill>
                          <a:schemeClr val="dk1"/>
                        </a:solidFill>
                        <a:latin typeface="Calibri" panose="020F0502020204030204" pitchFamily="34" charset="0"/>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lvl="0" algn="ctr" defTabSz="914400" rtl="1">
                        <a:defRPr/>
                      </a:pPr>
                      <a:r>
                        <a:rPr lang="ar-SA" sz="1400" b="1" dirty="0">
                          <a:solidFill>
                            <a:schemeClr val="dk1"/>
                          </a:solidFill>
                          <a:latin typeface="Sakkal Majalla" panose="02000000000000000000" pitchFamily="2" charset="-78"/>
                          <a:cs typeface="Sakkal Majalla" panose="02000000000000000000" pitchFamily="2" charset="-78"/>
                        </a:rPr>
                        <a:t>المرضى وكبار السن وذوي الاحتياجات الخاصة</a:t>
                      </a: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400" b="1" dirty="0">
                          <a:solidFill>
                            <a:schemeClr val="dk1"/>
                          </a:solidFill>
                          <a:latin typeface="Sakkal Majalla" panose="02000000000000000000" pitchFamily="2" charset="-78"/>
                          <a:cs typeface="Sakkal Majalla" panose="02000000000000000000" pitchFamily="2" charset="-78"/>
                        </a:rPr>
                        <a:t>الحالات الاستثنائية ( الحوادث - الحرائق )</a:t>
                      </a:r>
                    </a:p>
                  </a:txBody>
                  <a:tcPr anchor="ctr"/>
                </a:tc>
                <a:extLst>
                  <a:ext uri="{0D108BD9-81ED-4DB2-BD59-A6C34878D82A}">
                    <a16:rowId xmlns:a16="http://schemas.microsoft.com/office/drawing/2014/main" val="10001"/>
                  </a:ext>
                </a:extLst>
              </a:tr>
            </a:tbl>
          </a:graphicData>
        </a:graphic>
      </p:graphicFrame>
      <p:graphicFrame>
        <p:nvGraphicFramePr>
          <p:cNvPr id="8" name="جدول 7"/>
          <p:cNvGraphicFramePr>
            <a:graphicFrameLocks noGrp="1"/>
          </p:cNvGraphicFramePr>
          <p:nvPr>
            <p:extLst>
              <p:ext uri="{D42A27DB-BD31-4B8C-83A1-F6EECF244321}">
                <p14:modId xmlns:p14="http://schemas.microsoft.com/office/powerpoint/2010/main" val="2970217065"/>
              </p:ext>
            </p:extLst>
          </p:nvPr>
        </p:nvGraphicFramePr>
        <p:xfrm>
          <a:off x="2595030" y="4431980"/>
          <a:ext cx="6488633" cy="538703"/>
        </p:xfrm>
        <a:graphic>
          <a:graphicData uri="http://schemas.openxmlformats.org/drawingml/2006/table">
            <a:tbl>
              <a:tblPr rtl="1" firstRow="1" bandRow="1">
                <a:tableStyleId>{5C22544A-7EE6-4342-B048-85BDC9FD1C3A}</a:tableStyleId>
              </a:tblPr>
              <a:tblGrid>
                <a:gridCol w="6488633">
                  <a:extLst>
                    <a:ext uri="{9D8B030D-6E8A-4147-A177-3AD203B41FA5}">
                      <a16:colId xmlns:a16="http://schemas.microsoft.com/office/drawing/2014/main" val="20000"/>
                    </a:ext>
                  </a:extLst>
                </a:gridCol>
              </a:tblGrid>
              <a:tr h="538703">
                <a:tc>
                  <a:txBody>
                    <a:bodyPr/>
                    <a:lstStyle/>
                    <a:p>
                      <a:pPr algn="ctr" rtl="1"/>
                      <a:r>
                        <a:rPr lang="ar-SA" sz="1600" b="1" dirty="0">
                          <a:solidFill>
                            <a:schemeClr val="bg1"/>
                          </a:solidFill>
                          <a:latin typeface="Sakkal Majalla" panose="02000000000000000000" pitchFamily="2" charset="-78"/>
                          <a:cs typeface="Sakkal Majalla" panose="02000000000000000000" pitchFamily="2" charset="-78"/>
                        </a:rPr>
                        <a:t>الأهداف الاستراتيجية</a:t>
                      </a:r>
                    </a:p>
                  </a:txBody>
                  <a:tcPr anchor="ctr"/>
                </a:tc>
                <a:extLst>
                  <a:ext uri="{0D108BD9-81ED-4DB2-BD59-A6C34878D82A}">
                    <a16:rowId xmlns:a16="http://schemas.microsoft.com/office/drawing/2014/main" val="10000"/>
                  </a:ext>
                </a:extLst>
              </a:tr>
            </a:tbl>
          </a:graphicData>
        </a:graphic>
      </p:graphicFrame>
      <p:graphicFrame>
        <p:nvGraphicFramePr>
          <p:cNvPr id="10" name="جدول 9"/>
          <p:cNvGraphicFramePr>
            <a:graphicFrameLocks noGrp="1"/>
          </p:cNvGraphicFramePr>
          <p:nvPr>
            <p:extLst>
              <p:ext uri="{D42A27DB-BD31-4B8C-83A1-F6EECF244321}">
                <p14:modId xmlns:p14="http://schemas.microsoft.com/office/powerpoint/2010/main" val="4200543142"/>
              </p:ext>
            </p:extLst>
          </p:nvPr>
        </p:nvGraphicFramePr>
        <p:xfrm>
          <a:off x="2747430" y="2389122"/>
          <a:ext cx="6488633" cy="538703"/>
        </p:xfrm>
        <a:graphic>
          <a:graphicData uri="http://schemas.openxmlformats.org/drawingml/2006/table">
            <a:tbl>
              <a:tblPr rtl="1" firstRow="1" bandRow="1">
                <a:tableStyleId>{85BE263C-DBD7-4A20-BB59-AAB30ACAA65A}</a:tableStyleId>
              </a:tblPr>
              <a:tblGrid>
                <a:gridCol w="6488633">
                  <a:extLst>
                    <a:ext uri="{9D8B030D-6E8A-4147-A177-3AD203B41FA5}">
                      <a16:colId xmlns:a16="http://schemas.microsoft.com/office/drawing/2014/main" val="20000"/>
                    </a:ext>
                  </a:extLst>
                </a:gridCol>
              </a:tblGrid>
              <a:tr h="538703">
                <a:tc>
                  <a:txBody>
                    <a:bodyPr/>
                    <a:lstStyle/>
                    <a:p>
                      <a:pPr algn="ctr" rtl="1"/>
                      <a:r>
                        <a:rPr lang="ar-SA" sz="1600" b="1" dirty="0">
                          <a:solidFill>
                            <a:schemeClr val="tx1"/>
                          </a:solidFill>
                          <a:latin typeface="Sakkal Majalla" panose="02000000000000000000" pitchFamily="2" charset="-78"/>
                          <a:cs typeface="Sakkal Majalla" panose="02000000000000000000" pitchFamily="2" charset="-78"/>
                        </a:rPr>
                        <a:t>الفئات</a:t>
                      </a:r>
                      <a:r>
                        <a:rPr lang="ar-SA" sz="1600" b="1" baseline="0" dirty="0">
                          <a:solidFill>
                            <a:schemeClr val="tx1"/>
                          </a:solidFill>
                          <a:latin typeface="Sakkal Majalla" panose="02000000000000000000" pitchFamily="2" charset="-78"/>
                          <a:cs typeface="Sakkal Majalla" panose="02000000000000000000" pitchFamily="2" charset="-78"/>
                        </a:rPr>
                        <a:t> المستفيدة</a:t>
                      </a:r>
                      <a:endParaRPr lang="ar-SA" sz="1600" b="1" dirty="0">
                        <a:solidFill>
                          <a:schemeClr val="tx1"/>
                        </a:solidFill>
                        <a:latin typeface="Sakkal Majalla" panose="02000000000000000000" pitchFamily="2" charset="-78"/>
                        <a:cs typeface="Sakkal Majalla" panose="02000000000000000000" pitchFamily="2" charset="-78"/>
                      </a:endParaRPr>
                    </a:p>
                  </a:txBody>
                  <a:tcPr anchor="ctr"/>
                </a:tc>
                <a:extLst>
                  <a:ext uri="{0D108BD9-81ED-4DB2-BD59-A6C34878D82A}">
                    <a16:rowId xmlns:a16="http://schemas.microsoft.com/office/drawing/2014/main" val="10000"/>
                  </a:ext>
                </a:extLst>
              </a:tr>
            </a:tbl>
          </a:graphicData>
        </a:graphic>
      </p:graphicFrame>
      <p:graphicFrame>
        <p:nvGraphicFramePr>
          <p:cNvPr id="13" name="جدول 12"/>
          <p:cNvGraphicFramePr>
            <a:graphicFrameLocks noGrp="1"/>
          </p:cNvGraphicFramePr>
          <p:nvPr>
            <p:extLst>
              <p:ext uri="{D42A27DB-BD31-4B8C-83A1-F6EECF244321}">
                <p14:modId xmlns:p14="http://schemas.microsoft.com/office/powerpoint/2010/main" val="1982282693"/>
              </p:ext>
            </p:extLst>
          </p:nvPr>
        </p:nvGraphicFramePr>
        <p:xfrm>
          <a:off x="2584004" y="837399"/>
          <a:ext cx="6488633" cy="455359"/>
        </p:xfrm>
        <a:graphic>
          <a:graphicData uri="http://schemas.openxmlformats.org/drawingml/2006/table">
            <a:tbl>
              <a:tblPr rtl="1" firstRow="1" bandRow="1">
                <a:tableStyleId>{6E25E649-3F16-4E02-A733-19D2CDBF48F0}</a:tableStyleId>
              </a:tblPr>
              <a:tblGrid>
                <a:gridCol w="2162878">
                  <a:extLst>
                    <a:ext uri="{9D8B030D-6E8A-4147-A177-3AD203B41FA5}">
                      <a16:colId xmlns:a16="http://schemas.microsoft.com/office/drawing/2014/main" val="20000"/>
                    </a:ext>
                  </a:extLst>
                </a:gridCol>
                <a:gridCol w="2162877">
                  <a:extLst>
                    <a:ext uri="{9D8B030D-6E8A-4147-A177-3AD203B41FA5}">
                      <a16:colId xmlns:a16="http://schemas.microsoft.com/office/drawing/2014/main" val="20001"/>
                    </a:ext>
                  </a:extLst>
                </a:gridCol>
                <a:gridCol w="2162878">
                  <a:extLst>
                    <a:ext uri="{9D8B030D-6E8A-4147-A177-3AD203B41FA5}">
                      <a16:colId xmlns:a16="http://schemas.microsoft.com/office/drawing/2014/main" val="20002"/>
                    </a:ext>
                  </a:extLst>
                </a:gridCol>
              </a:tblGrid>
              <a:tr h="455359">
                <a:tc>
                  <a:txBody>
                    <a:bodyPr/>
                    <a:lstStyle/>
                    <a:p>
                      <a:pPr algn="ctr" rtl="1"/>
                      <a:r>
                        <a:rPr lang="ar-SA" sz="1600" dirty="0">
                          <a:solidFill>
                            <a:schemeClr val="bg1"/>
                          </a:solidFill>
                          <a:latin typeface="Sakkal Majalla" panose="02000000000000000000" pitchFamily="2" charset="-78"/>
                          <a:cs typeface="Sakkal Majalla" panose="02000000000000000000" pitchFamily="2" charset="-78"/>
                        </a:rPr>
                        <a:t>الرؤية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600" dirty="0">
                          <a:solidFill>
                            <a:schemeClr val="bg1"/>
                          </a:solidFill>
                          <a:latin typeface="Sakkal Majalla" panose="02000000000000000000" pitchFamily="2" charset="-78"/>
                          <a:cs typeface="Sakkal Majalla" panose="02000000000000000000" pitchFamily="2" charset="-78"/>
                        </a:rPr>
                        <a:t>الرسالة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1600" dirty="0">
                          <a:solidFill>
                            <a:schemeClr val="bg1"/>
                          </a:solidFill>
                          <a:latin typeface="Sakkal Majalla" panose="02000000000000000000" pitchFamily="2" charset="-78"/>
                          <a:cs typeface="Sakkal Majalla" panose="02000000000000000000" pitchFamily="2" charset="-78"/>
                        </a:rPr>
                        <a:t>القيم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cxnSp>
        <p:nvCxnSpPr>
          <p:cNvPr id="17" name="رابط مستقيم 16"/>
          <p:cNvCxnSpPr>
            <a:cxnSpLocks/>
          </p:cNvCxnSpPr>
          <p:nvPr/>
        </p:nvCxnSpPr>
        <p:spPr>
          <a:xfrm>
            <a:off x="791892" y="2104256"/>
            <a:ext cx="0" cy="3759588"/>
          </a:xfrm>
          <a:prstGeom prst="line">
            <a:avLst/>
          </a:prstGeom>
          <a:ln>
            <a:solidFill>
              <a:schemeClr val="accent1">
                <a:lumMod val="50000"/>
              </a:schemeClr>
            </a:solidFill>
          </a:ln>
        </p:spPr>
        <p:style>
          <a:lnRef idx="3">
            <a:schemeClr val="accent5"/>
          </a:lnRef>
          <a:fillRef idx="0">
            <a:schemeClr val="accent5"/>
          </a:fillRef>
          <a:effectRef idx="2">
            <a:schemeClr val="accent5"/>
          </a:effectRef>
          <a:fontRef idx="minor">
            <a:schemeClr val="tx1"/>
          </a:fontRef>
        </p:style>
      </p:cxnSp>
      <p:cxnSp>
        <p:nvCxnSpPr>
          <p:cNvPr id="18" name="رابط مستقيم 17"/>
          <p:cNvCxnSpPr/>
          <p:nvPr/>
        </p:nvCxnSpPr>
        <p:spPr>
          <a:xfrm flipH="1">
            <a:off x="791892" y="2104256"/>
            <a:ext cx="1121968" cy="0"/>
          </a:xfrm>
          <a:prstGeom prst="line">
            <a:avLst/>
          </a:prstGeom>
          <a:ln>
            <a:solidFill>
              <a:schemeClr val="accent1">
                <a:lumMod val="50000"/>
              </a:schemeClr>
            </a:solidFill>
          </a:ln>
        </p:spPr>
        <p:style>
          <a:lnRef idx="3">
            <a:schemeClr val="accent5"/>
          </a:lnRef>
          <a:fillRef idx="0">
            <a:schemeClr val="accent5"/>
          </a:fillRef>
          <a:effectRef idx="2">
            <a:schemeClr val="accent5"/>
          </a:effectRef>
          <a:fontRef idx="minor">
            <a:schemeClr val="tx1"/>
          </a:fontRef>
        </p:style>
      </p:cxnSp>
      <p:cxnSp>
        <p:nvCxnSpPr>
          <p:cNvPr id="19" name="رابط كسهم مستقيم 18"/>
          <p:cNvCxnSpPr>
            <a:cxnSpLocks/>
          </p:cNvCxnSpPr>
          <p:nvPr/>
        </p:nvCxnSpPr>
        <p:spPr>
          <a:xfrm flipV="1">
            <a:off x="791892" y="5863844"/>
            <a:ext cx="560984" cy="3160"/>
          </a:xfrm>
          <a:prstGeom prst="straightConnector1">
            <a:avLst/>
          </a:prstGeom>
          <a:ln>
            <a:solidFill>
              <a:schemeClr val="accent1">
                <a:lumMod val="50000"/>
              </a:schemeClr>
            </a:solidFill>
            <a:tailEnd type="triangle"/>
          </a:ln>
        </p:spPr>
        <p:style>
          <a:lnRef idx="3">
            <a:schemeClr val="accent5"/>
          </a:lnRef>
          <a:fillRef idx="0">
            <a:schemeClr val="accent5"/>
          </a:fillRef>
          <a:effectRef idx="2">
            <a:schemeClr val="accent5"/>
          </a:effectRef>
          <a:fontRef idx="minor">
            <a:schemeClr val="tx1"/>
          </a:fontRef>
        </p:style>
      </p:cxnSp>
      <p:cxnSp>
        <p:nvCxnSpPr>
          <p:cNvPr id="25" name="رابط مستقيم 24"/>
          <p:cNvCxnSpPr/>
          <p:nvPr/>
        </p:nvCxnSpPr>
        <p:spPr>
          <a:xfrm>
            <a:off x="10811311" y="1987293"/>
            <a:ext cx="0" cy="4720482"/>
          </a:xfrm>
          <a:prstGeom prst="line">
            <a:avLst/>
          </a:prstGeom>
          <a:ln>
            <a:solidFill>
              <a:schemeClr val="accent1">
                <a:lumMod val="60000"/>
                <a:lumOff val="40000"/>
              </a:schemeClr>
            </a:solidFill>
          </a:ln>
        </p:spPr>
        <p:style>
          <a:lnRef idx="3">
            <a:schemeClr val="accent5"/>
          </a:lnRef>
          <a:fillRef idx="0">
            <a:schemeClr val="accent5"/>
          </a:fillRef>
          <a:effectRef idx="2">
            <a:schemeClr val="accent5"/>
          </a:effectRef>
          <a:fontRef idx="minor">
            <a:schemeClr val="tx1"/>
          </a:fontRef>
        </p:style>
      </p:cxnSp>
      <p:cxnSp>
        <p:nvCxnSpPr>
          <p:cNvPr id="26" name="رابط مستقيم 25"/>
          <p:cNvCxnSpPr/>
          <p:nvPr/>
        </p:nvCxnSpPr>
        <p:spPr>
          <a:xfrm flipH="1">
            <a:off x="9680521" y="1989848"/>
            <a:ext cx="1121968" cy="0"/>
          </a:xfrm>
          <a:prstGeom prst="line">
            <a:avLst/>
          </a:prstGeom>
          <a:ln>
            <a:solidFill>
              <a:schemeClr val="accent1">
                <a:lumMod val="50000"/>
              </a:schemeClr>
            </a:solidFill>
          </a:ln>
        </p:spPr>
        <p:style>
          <a:lnRef idx="3">
            <a:schemeClr val="accent5"/>
          </a:lnRef>
          <a:fillRef idx="0">
            <a:schemeClr val="accent5"/>
          </a:fillRef>
          <a:effectRef idx="2">
            <a:schemeClr val="accent5"/>
          </a:effectRef>
          <a:fontRef idx="minor">
            <a:schemeClr val="tx1"/>
          </a:fontRef>
        </p:style>
      </p:cxnSp>
      <p:cxnSp>
        <p:nvCxnSpPr>
          <p:cNvPr id="27" name="رابط كسهم مستقيم 26"/>
          <p:cNvCxnSpPr/>
          <p:nvPr/>
        </p:nvCxnSpPr>
        <p:spPr>
          <a:xfrm flipH="1">
            <a:off x="10260961" y="6707775"/>
            <a:ext cx="539719" cy="0"/>
          </a:xfrm>
          <a:prstGeom prst="straightConnector1">
            <a:avLst/>
          </a:prstGeom>
          <a:ln>
            <a:solidFill>
              <a:schemeClr val="accent1">
                <a:lumMod val="60000"/>
                <a:lumOff val="40000"/>
              </a:schemeClr>
            </a:solidFill>
            <a:tailEnd type="triangle"/>
          </a:ln>
        </p:spPr>
        <p:style>
          <a:lnRef idx="3">
            <a:schemeClr val="accent5"/>
          </a:lnRef>
          <a:fillRef idx="0">
            <a:schemeClr val="accent5"/>
          </a:fillRef>
          <a:effectRef idx="2">
            <a:schemeClr val="accent5"/>
          </a:effectRef>
          <a:fontRef idx="minor">
            <a:schemeClr val="tx1"/>
          </a:fontRef>
        </p:style>
      </p:cxnSp>
      <p:cxnSp>
        <p:nvCxnSpPr>
          <p:cNvPr id="33" name="رابط مستقيم 32"/>
          <p:cNvCxnSpPr/>
          <p:nvPr/>
        </p:nvCxnSpPr>
        <p:spPr>
          <a:xfrm>
            <a:off x="10627161" y="3822700"/>
            <a:ext cx="0" cy="2101850"/>
          </a:xfrm>
          <a:prstGeom prst="line">
            <a:avLst/>
          </a:prstGeom>
          <a:ln>
            <a:solidFill>
              <a:schemeClr val="accent1">
                <a:lumMod val="75000"/>
              </a:schemeClr>
            </a:solidFill>
          </a:ln>
        </p:spPr>
        <p:style>
          <a:lnRef idx="3">
            <a:schemeClr val="accent5"/>
          </a:lnRef>
          <a:fillRef idx="0">
            <a:schemeClr val="accent5"/>
          </a:fillRef>
          <a:effectRef idx="2">
            <a:schemeClr val="accent5"/>
          </a:effectRef>
          <a:fontRef idx="minor">
            <a:schemeClr val="tx1"/>
          </a:fontRef>
        </p:style>
      </p:cxnSp>
      <p:cxnSp>
        <p:nvCxnSpPr>
          <p:cNvPr id="36" name="رابط كسهم مستقيم 35"/>
          <p:cNvCxnSpPr/>
          <p:nvPr/>
        </p:nvCxnSpPr>
        <p:spPr>
          <a:xfrm flipH="1">
            <a:off x="10246832" y="5924550"/>
            <a:ext cx="386679" cy="0"/>
          </a:xfrm>
          <a:prstGeom prst="straightConnector1">
            <a:avLst/>
          </a:prstGeom>
          <a:ln>
            <a:solidFill>
              <a:schemeClr val="accent1">
                <a:lumMod val="50000"/>
              </a:schemeClr>
            </a:solidFill>
            <a:tailEnd type="triangle"/>
          </a:ln>
        </p:spPr>
        <p:style>
          <a:lnRef idx="3">
            <a:schemeClr val="accent5"/>
          </a:lnRef>
          <a:fillRef idx="0">
            <a:schemeClr val="accent5"/>
          </a:fillRef>
          <a:effectRef idx="2">
            <a:schemeClr val="accent5"/>
          </a:effectRef>
          <a:fontRef idx="minor">
            <a:schemeClr val="tx1"/>
          </a:fontRef>
        </p:style>
      </p:cxnSp>
      <p:cxnSp>
        <p:nvCxnSpPr>
          <p:cNvPr id="37" name="رابط مستقيم 36"/>
          <p:cNvCxnSpPr/>
          <p:nvPr/>
        </p:nvCxnSpPr>
        <p:spPr>
          <a:xfrm flipH="1">
            <a:off x="10348111" y="3822700"/>
            <a:ext cx="279051" cy="0"/>
          </a:xfrm>
          <a:prstGeom prst="line">
            <a:avLst/>
          </a:prstGeom>
          <a:ln>
            <a:solidFill>
              <a:schemeClr val="accent1">
                <a:lumMod val="60000"/>
                <a:lumOff val="40000"/>
              </a:schemeClr>
            </a:solidFill>
          </a:ln>
        </p:spPr>
        <p:style>
          <a:lnRef idx="3">
            <a:schemeClr val="accent5"/>
          </a:lnRef>
          <a:fillRef idx="0">
            <a:schemeClr val="accent5"/>
          </a:fillRef>
          <a:effectRef idx="2">
            <a:schemeClr val="accent5"/>
          </a:effectRef>
          <a:fontRef idx="minor">
            <a:schemeClr val="tx1"/>
          </a:fontRef>
        </p:style>
      </p:cxnSp>
      <p:cxnSp>
        <p:nvCxnSpPr>
          <p:cNvPr id="39" name="رابط مستقيم 38"/>
          <p:cNvCxnSpPr>
            <a:cxnSpLocks/>
          </p:cNvCxnSpPr>
          <p:nvPr/>
        </p:nvCxnSpPr>
        <p:spPr>
          <a:xfrm>
            <a:off x="983715" y="3822700"/>
            <a:ext cx="0" cy="2877016"/>
          </a:xfrm>
          <a:prstGeom prst="line">
            <a:avLst/>
          </a:prstGeom>
          <a:ln>
            <a:solidFill>
              <a:schemeClr val="accent1">
                <a:lumMod val="75000"/>
              </a:schemeClr>
            </a:solidFill>
          </a:ln>
        </p:spPr>
        <p:style>
          <a:lnRef idx="3">
            <a:schemeClr val="accent5"/>
          </a:lnRef>
          <a:fillRef idx="0">
            <a:schemeClr val="accent5"/>
          </a:fillRef>
          <a:effectRef idx="2">
            <a:schemeClr val="accent5"/>
          </a:effectRef>
          <a:fontRef idx="minor">
            <a:schemeClr val="tx1"/>
          </a:fontRef>
        </p:style>
      </p:cxnSp>
      <p:cxnSp>
        <p:nvCxnSpPr>
          <p:cNvPr id="41" name="رابط مستقيم 40"/>
          <p:cNvCxnSpPr/>
          <p:nvPr/>
        </p:nvCxnSpPr>
        <p:spPr>
          <a:xfrm flipH="1">
            <a:off x="983716" y="3822700"/>
            <a:ext cx="369160" cy="0"/>
          </a:xfrm>
          <a:prstGeom prst="line">
            <a:avLst/>
          </a:prstGeom>
          <a:ln>
            <a:solidFill>
              <a:schemeClr val="accent1">
                <a:lumMod val="75000"/>
              </a:schemeClr>
            </a:solidFill>
          </a:ln>
        </p:spPr>
        <p:style>
          <a:lnRef idx="3">
            <a:schemeClr val="accent5"/>
          </a:lnRef>
          <a:fillRef idx="0">
            <a:schemeClr val="accent5"/>
          </a:fillRef>
          <a:effectRef idx="2">
            <a:schemeClr val="accent5"/>
          </a:effectRef>
          <a:fontRef idx="minor">
            <a:schemeClr val="tx1"/>
          </a:fontRef>
        </p:style>
      </p:cxnSp>
      <p:cxnSp>
        <p:nvCxnSpPr>
          <p:cNvPr id="42" name="رابط كسهم مستقيم 41"/>
          <p:cNvCxnSpPr/>
          <p:nvPr/>
        </p:nvCxnSpPr>
        <p:spPr>
          <a:xfrm>
            <a:off x="1008818" y="6699716"/>
            <a:ext cx="276774" cy="0"/>
          </a:xfrm>
          <a:prstGeom prst="straightConnector1">
            <a:avLst/>
          </a:prstGeom>
          <a:ln>
            <a:solidFill>
              <a:schemeClr val="accent1">
                <a:lumMod val="50000"/>
              </a:schemeClr>
            </a:solidFill>
            <a:tailEnd type="triangle"/>
          </a:ln>
        </p:spPr>
        <p:style>
          <a:lnRef idx="3">
            <a:schemeClr val="accent5"/>
          </a:lnRef>
          <a:fillRef idx="0">
            <a:schemeClr val="accent5"/>
          </a:fillRef>
          <a:effectRef idx="2">
            <a:schemeClr val="accent5"/>
          </a:effectRef>
          <a:fontRef idx="minor">
            <a:schemeClr val="tx1"/>
          </a:fontRef>
        </p:style>
      </p:cxnSp>
      <p:sp>
        <p:nvSpPr>
          <p:cNvPr id="12" name="عنصر نائب للتذييل 11">
            <a:extLst>
              <a:ext uri="{FF2B5EF4-FFF2-40B4-BE49-F238E27FC236}">
                <a16:creationId xmlns:a16="http://schemas.microsoft.com/office/drawing/2014/main" id="{5028D9DD-FB0C-159F-D6B4-C1D12AF8281D}"/>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20" name="عنصر نائب لرقم الشريحة 19">
            <a:extLst>
              <a:ext uri="{FF2B5EF4-FFF2-40B4-BE49-F238E27FC236}">
                <a16:creationId xmlns:a16="http://schemas.microsoft.com/office/drawing/2014/main" id="{F435524B-AAB9-5ECC-4862-DB67A53070A1}"/>
              </a:ext>
            </a:extLst>
          </p:cNvPr>
          <p:cNvSpPr>
            <a:spLocks noGrp="1"/>
          </p:cNvSpPr>
          <p:nvPr>
            <p:ph type="sldNum" sz="quarter" idx="12"/>
          </p:nvPr>
        </p:nvSpPr>
        <p:spPr/>
        <p:txBody>
          <a:bodyPr/>
          <a:lstStyle/>
          <a:p>
            <a:fld id="{501ED04E-D395-4889-B0AB-32BA2BD69EE6}" type="slidenum">
              <a:rPr lang="ar-SA" smtClean="0"/>
              <a:t>51</a:t>
            </a:fld>
            <a:endParaRPr lang="ar-SA"/>
          </a:p>
        </p:txBody>
      </p:sp>
    </p:spTree>
    <p:extLst>
      <p:ext uri="{BB962C8B-B14F-4D97-AF65-F5344CB8AC3E}">
        <p14:creationId xmlns:p14="http://schemas.microsoft.com/office/powerpoint/2010/main" val="25884218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268805" y="843505"/>
            <a:ext cx="6096000" cy="584775"/>
          </a:xfrm>
          <a:prstGeom prst="rect">
            <a:avLst/>
          </a:prstGeom>
        </p:spPr>
        <p:txBody>
          <a:bodyPr>
            <a:spAutoFit/>
          </a:bodyPr>
          <a:lstStyle/>
          <a:p>
            <a:pPr algn="ctr"/>
            <a:endParaRPr lang="ar-SA" sz="1600" dirty="0">
              <a:solidFill>
                <a:schemeClr val="accent2">
                  <a:lumMod val="75000"/>
                </a:schemeClr>
              </a:solidFill>
            </a:endParaRPr>
          </a:p>
          <a:p>
            <a:pPr algn="ctr"/>
            <a:endParaRPr lang="ar-SA" sz="1600" dirty="0">
              <a:solidFill>
                <a:schemeClr val="accent2">
                  <a:lumMod val="75000"/>
                </a:schemeClr>
              </a:solidFill>
            </a:endParaRPr>
          </a:p>
        </p:txBody>
      </p:sp>
      <p:sp>
        <p:nvSpPr>
          <p:cNvPr id="3" name="مستطيل 2"/>
          <p:cNvSpPr/>
          <p:nvPr/>
        </p:nvSpPr>
        <p:spPr>
          <a:xfrm>
            <a:off x="5076970" y="555163"/>
            <a:ext cx="1723549" cy="400110"/>
          </a:xfrm>
          <a:prstGeom prst="rect">
            <a:avLst/>
          </a:prstGeom>
        </p:spPr>
        <p:txBody>
          <a:bodyPr wrap="none">
            <a:spAutoFit/>
          </a:bodyPr>
          <a:lstStyle/>
          <a:p>
            <a:pPr algn="ct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آلية التنفيذ والمتابعة</a:t>
            </a:r>
          </a:p>
        </p:txBody>
      </p:sp>
      <p:sp>
        <p:nvSpPr>
          <p:cNvPr id="6" name="مستطيل 5"/>
          <p:cNvSpPr/>
          <p:nvPr/>
        </p:nvSpPr>
        <p:spPr>
          <a:xfrm>
            <a:off x="1143000" y="1005484"/>
            <a:ext cx="9942807" cy="6065763"/>
          </a:xfrm>
          <a:prstGeom prst="rect">
            <a:avLst/>
          </a:prstGeom>
        </p:spPr>
        <p:txBody>
          <a:bodyPr wrap="square">
            <a:spAutoFit/>
          </a:bodyPr>
          <a:lstStyle/>
          <a:p>
            <a:pPr algn="just" rtl="1">
              <a:lnSpc>
                <a:spcPct val="150000"/>
              </a:lnSpc>
            </a:pPr>
            <a:r>
              <a:rPr lang="ar-SA" dirty="0">
                <a:latin typeface="Sakkal Majalla" panose="02000000000000000000" pitchFamily="2" charset="-78"/>
                <a:ea typeface="GE SS Two Medium" panose="020A0503020102020204" pitchFamily="18" charset="-78"/>
                <a:cs typeface="Sakkal Majalla" panose="02000000000000000000" pitchFamily="2" charset="-78"/>
              </a:rPr>
              <a:t>لضمان تنفيذ الخطة الاستراتيجية وتحقيق أهداف وغايات الجمعية بكفاءة وفاعلية فيتطلب ذلك وجود آليه واضحة لمتابعة تنفيذ هذه الخطة، حيث يتم التأكد من تنفيذ المشاريع والبرامج المخطط لها ونسب الإنجاز حسب مؤشرات الأداء والتدخل السريع في حالات التعثر وإجراء التعديلات اللازمة لتحقيق هذه الأهداف، وتتضمن آلية التنفيذ والمتابعة للخطة الاستراتيجية للجمعية ما يلي: </a:t>
            </a:r>
          </a:p>
          <a:p>
            <a:pPr algn="just" rtl="1">
              <a:lnSpc>
                <a:spcPct val="150000"/>
              </a:lnSpc>
            </a:pPr>
            <a:endParaRPr lang="ar-SA" sz="600" dirty="0">
              <a:latin typeface="Aljazeera" panose="02000000000000000000" pitchFamily="2" charset="-78"/>
              <a:ea typeface="GE SS Two Medium" panose="020A0503020102020204" pitchFamily="18" charset="-78"/>
            </a:endParaRPr>
          </a:p>
          <a:p>
            <a:pPr marL="285750" indent="-285750" algn="just" rtl="1">
              <a:lnSpc>
                <a:spcPct val="150000"/>
              </a:lnSpc>
              <a:buFont typeface="Wingdings" panose="05000000000000000000" pitchFamily="2" charset="2"/>
              <a:buChar char="v"/>
            </a:pPr>
            <a:r>
              <a:rPr lang="ar-SA" b="1" u="sng" dirty="0">
                <a:latin typeface="Sakkal Majalla" panose="02000000000000000000" pitchFamily="2" charset="-78"/>
                <a:ea typeface="GE SS Two Medium" panose="020A0503020102020204" pitchFamily="18" charset="-78"/>
                <a:cs typeface="Sakkal Majalla" panose="02000000000000000000" pitchFamily="2" charset="-78"/>
              </a:rPr>
              <a:t>أدوات المتابعة والتقويم :</a:t>
            </a:r>
          </a:p>
          <a:p>
            <a:pPr algn="just" rtl="1">
              <a:lnSpc>
                <a:spcPct val="150000"/>
              </a:lnSpc>
            </a:pPr>
            <a:r>
              <a:rPr lang="ar-SA" dirty="0">
                <a:latin typeface="Sakkal Majalla" panose="02000000000000000000" pitchFamily="2" charset="-78"/>
                <a:ea typeface="GE SS Two Medium" panose="020A0503020102020204" pitchFamily="18" charset="-78"/>
                <a:cs typeface="Sakkal Majalla" panose="02000000000000000000" pitchFamily="2" charset="-78"/>
              </a:rPr>
              <a:t>1- تقارير الإنجاز والأداء الدورية ( شهرية – ربع سنوية – نصف سنوية - سنوية ).</a:t>
            </a:r>
          </a:p>
          <a:p>
            <a:pPr algn="just" rtl="1">
              <a:lnSpc>
                <a:spcPct val="150000"/>
              </a:lnSpc>
            </a:pPr>
            <a:r>
              <a:rPr lang="ar-SA" dirty="0">
                <a:latin typeface="Sakkal Majalla" panose="02000000000000000000" pitchFamily="2" charset="-78"/>
                <a:ea typeface="GE SS Two Medium" panose="020A0503020102020204" pitchFamily="18" charset="-78"/>
                <a:cs typeface="Sakkal Majalla" panose="02000000000000000000" pitchFamily="2" charset="-78"/>
              </a:rPr>
              <a:t>2- الاجتماعات الدورية ( أسبوعية – شهرية ).</a:t>
            </a:r>
          </a:p>
          <a:p>
            <a:pPr algn="just" rtl="1">
              <a:lnSpc>
                <a:spcPct val="150000"/>
              </a:lnSpc>
            </a:pPr>
            <a:endParaRPr lang="ar-SA" sz="600" dirty="0">
              <a:latin typeface="Aljazeera" panose="02000000000000000000" pitchFamily="2" charset="-78"/>
              <a:ea typeface="GE SS Two Medium" panose="020A0503020102020204" pitchFamily="18" charset="-78"/>
            </a:endParaRPr>
          </a:p>
          <a:p>
            <a:pPr marL="285750" indent="-285750" algn="just" rtl="1">
              <a:lnSpc>
                <a:spcPct val="150000"/>
              </a:lnSpc>
              <a:buFont typeface="Wingdings" panose="05000000000000000000" pitchFamily="2" charset="2"/>
              <a:buChar char="v"/>
            </a:pPr>
            <a:r>
              <a:rPr lang="ar-SA" b="1" u="sng" dirty="0">
                <a:latin typeface="Sakkal Majalla" panose="02000000000000000000" pitchFamily="2" charset="-78"/>
                <a:ea typeface="GE SS Two Medium" panose="020A0503020102020204" pitchFamily="18" charset="-78"/>
                <a:cs typeface="Sakkal Majalla" panose="02000000000000000000" pitchFamily="2" charset="-78"/>
              </a:rPr>
              <a:t>مصادر المتابعة التقويم:</a:t>
            </a:r>
          </a:p>
          <a:p>
            <a:pPr algn="just" rtl="1">
              <a:lnSpc>
                <a:spcPct val="150000"/>
              </a:lnSpc>
            </a:pPr>
            <a:r>
              <a:rPr lang="ar-SA" sz="1600" b="1" dirty="0">
                <a:latin typeface="Sakkal Majalla" panose="02000000000000000000" pitchFamily="2" charset="-78"/>
                <a:ea typeface="GE SS Two Medium" panose="020A0503020102020204" pitchFamily="18" charset="-78"/>
                <a:cs typeface="Sakkal Majalla" panose="02000000000000000000" pitchFamily="2" charset="-78"/>
              </a:rPr>
              <a:t>(أ) مصادر داخلية:</a:t>
            </a:r>
          </a:p>
          <a:p>
            <a:pPr algn="just" rtl="1">
              <a:lnSpc>
                <a:spcPct val="150000"/>
              </a:lnSpc>
            </a:pPr>
            <a:r>
              <a:rPr lang="ar-SA" sz="1600" dirty="0">
                <a:latin typeface="Aljazeera" panose="02000000000000000000" pitchFamily="2" charset="-78"/>
                <a:ea typeface="GE SS Two Medium" panose="020A0503020102020204" pitchFamily="18" charset="-78"/>
              </a:rPr>
              <a:t>1- </a:t>
            </a:r>
            <a:r>
              <a:rPr lang="ar-SA" dirty="0">
                <a:latin typeface="Sakkal Majalla" panose="02000000000000000000" pitchFamily="2" charset="-78"/>
                <a:ea typeface="GE SS Two Medium" panose="020A0503020102020204" pitchFamily="18" charset="-78"/>
                <a:cs typeface="Sakkal Majalla" panose="02000000000000000000" pitchFamily="2" charset="-78"/>
              </a:rPr>
              <a:t>منسوبو الجمعية كل حسب وظيفته</a:t>
            </a:r>
          </a:p>
          <a:p>
            <a:pPr algn="just" rtl="1">
              <a:lnSpc>
                <a:spcPct val="150000"/>
              </a:lnSpc>
            </a:pPr>
            <a:r>
              <a:rPr lang="ar-SA" dirty="0">
                <a:latin typeface="Sakkal Majalla" panose="02000000000000000000" pitchFamily="2" charset="-78"/>
                <a:ea typeface="GE SS Two Medium" panose="020A0503020102020204" pitchFamily="18" charset="-78"/>
                <a:cs typeface="Sakkal Majalla" panose="02000000000000000000" pitchFamily="2" charset="-78"/>
              </a:rPr>
              <a:t>2- مديرو البرامج والمشاريع</a:t>
            </a:r>
          </a:p>
          <a:p>
            <a:pPr algn="just" rtl="1">
              <a:lnSpc>
                <a:spcPct val="150000"/>
              </a:lnSpc>
            </a:pPr>
            <a:r>
              <a:rPr lang="ar-SA" dirty="0">
                <a:latin typeface="Sakkal Majalla" panose="02000000000000000000" pitchFamily="2" charset="-78"/>
                <a:ea typeface="GE SS Two Medium" panose="020A0503020102020204" pitchFamily="18" charset="-78"/>
                <a:cs typeface="Sakkal Majalla" panose="02000000000000000000" pitchFamily="2" charset="-78"/>
              </a:rPr>
              <a:t>3- فرق العمل</a:t>
            </a:r>
          </a:p>
          <a:p>
            <a:pPr algn="just" rtl="1">
              <a:lnSpc>
                <a:spcPct val="150000"/>
              </a:lnSpc>
            </a:pPr>
            <a:endParaRPr lang="ar-SA" sz="100" dirty="0">
              <a:latin typeface="Aljazeera" panose="02000000000000000000" pitchFamily="2" charset="-78"/>
              <a:ea typeface="GE SS Two Medium" panose="020A0503020102020204" pitchFamily="18" charset="-78"/>
            </a:endParaRPr>
          </a:p>
          <a:p>
            <a:pPr algn="just" rtl="1">
              <a:lnSpc>
                <a:spcPct val="150000"/>
              </a:lnSpc>
            </a:pPr>
            <a:r>
              <a:rPr lang="ar-SA" sz="1600" b="1" dirty="0">
                <a:latin typeface="Sakkal Majalla" panose="02000000000000000000" pitchFamily="2" charset="-78"/>
                <a:ea typeface="GE SS Two Medium" panose="020A0503020102020204" pitchFamily="18" charset="-78"/>
                <a:cs typeface="Sakkal Majalla" panose="02000000000000000000" pitchFamily="2" charset="-78"/>
              </a:rPr>
              <a:t>(ب) مصادر خارجية:</a:t>
            </a:r>
          </a:p>
          <a:p>
            <a:pPr algn="just" rtl="1">
              <a:lnSpc>
                <a:spcPct val="150000"/>
              </a:lnSpc>
            </a:pPr>
            <a:r>
              <a:rPr lang="ar-SA" sz="1600" dirty="0">
                <a:latin typeface="Aljazeera" panose="02000000000000000000" pitchFamily="2" charset="-78"/>
                <a:ea typeface="GE SS Two Medium" panose="020A0503020102020204" pitchFamily="18" charset="-78"/>
              </a:rPr>
              <a:t>1</a:t>
            </a:r>
            <a:r>
              <a:rPr lang="ar-SA" dirty="0">
                <a:latin typeface="Sakkal Majalla" panose="02000000000000000000" pitchFamily="2" charset="-78"/>
                <a:ea typeface="GE SS Two Medium" panose="020A0503020102020204" pitchFamily="18" charset="-78"/>
                <a:cs typeface="Sakkal Majalla" panose="02000000000000000000" pitchFamily="2" charset="-78"/>
              </a:rPr>
              <a:t>- الفئات المستفيدة</a:t>
            </a:r>
          </a:p>
          <a:p>
            <a:pPr algn="just" rtl="1">
              <a:lnSpc>
                <a:spcPct val="150000"/>
              </a:lnSpc>
            </a:pPr>
            <a:r>
              <a:rPr lang="ar-SA" dirty="0">
                <a:latin typeface="Sakkal Majalla" panose="02000000000000000000" pitchFamily="2" charset="-78"/>
                <a:ea typeface="GE SS Two Medium" panose="020A0503020102020204" pitchFamily="18" charset="-78"/>
                <a:cs typeface="Sakkal Majalla" panose="02000000000000000000" pitchFamily="2" charset="-78"/>
              </a:rPr>
              <a:t>2-الجهات الداعمة والراعية</a:t>
            </a:r>
          </a:p>
        </p:txBody>
      </p:sp>
      <p:sp>
        <p:nvSpPr>
          <p:cNvPr id="7" name="عنصر نائب للتذييل 6">
            <a:extLst>
              <a:ext uri="{FF2B5EF4-FFF2-40B4-BE49-F238E27FC236}">
                <a16:creationId xmlns:a16="http://schemas.microsoft.com/office/drawing/2014/main" id="{0EC95CB1-DE7C-9968-F232-0E4E6C724CBC}"/>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8" name="عنصر نائب لرقم الشريحة 7">
            <a:extLst>
              <a:ext uri="{FF2B5EF4-FFF2-40B4-BE49-F238E27FC236}">
                <a16:creationId xmlns:a16="http://schemas.microsoft.com/office/drawing/2014/main" id="{78EFE728-8772-45C5-0046-A4C3FE6DB7FB}"/>
              </a:ext>
            </a:extLst>
          </p:cNvPr>
          <p:cNvSpPr>
            <a:spLocks noGrp="1"/>
          </p:cNvSpPr>
          <p:nvPr>
            <p:ph type="sldNum" sz="quarter" idx="12"/>
          </p:nvPr>
        </p:nvSpPr>
        <p:spPr/>
        <p:txBody>
          <a:bodyPr/>
          <a:lstStyle/>
          <a:p>
            <a:fld id="{501ED04E-D395-4889-B0AB-32BA2BD69EE6}" type="slidenum">
              <a:rPr lang="ar-SA" smtClean="0"/>
              <a:t>52</a:t>
            </a:fld>
            <a:endParaRPr lang="ar-SA"/>
          </a:p>
        </p:txBody>
      </p:sp>
    </p:spTree>
    <p:extLst>
      <p:ext uri="{BB962C8B-B14F-4D97-AF65-F5344CB8AC3E}">
        <p14:creationId xmlns:p14="http://schemas.microsoft.com/office/powerpoint/2010/main" val="194023066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1476375" y="1005484"/>
            <a:ext cx="9609432" cy="1304203"/>
          </a:xfrm>
          <a:prstGeom prst="rect">
            <a:avLst/>
          </a:prstGeom>
        </p:spPr>
        <p:txBody>
          <a:bodyPr wrap="square">
            <a:spAutoFit/>
          </a:bodyPr>
          <a:lstStyle/>
          <a:p>
            <a:pPr algn="just" rtl="1">
              <a:lnSpc>
                <a:spcPct val="150000"/>
              </a:lnSpc>
            </a:pPr>
            <a:r>
              <a:rPr lang="ar-SA" dirty="0">
                <a:latin typeface="Sakkal Majalla" panose="02000000000000000000" pitchFamily="2" charset="-78"/>
                <a:ea typeface="GE SS Two Medium" panose="020A0503020102020204" pitchFamily="18" charset="-78"/>
                <a:cs typeface="Sakkal Majalla" panose="02000000000000000000" pitchFamily="2" charset="-78"/>
              </a:rPr>
              <a:t>في إطار سعي الجمعية لتحقيق رؤيتها، وتنفيذ خطتها الاستراتيجية ستقوم ومن خلال العمل بروح الفريق واستثمار المتطوعين وتفعيل الشراكات مع كافة القطاعات بالعمل الدؤوب وتكثيف الجهود لتنفيذ ما جاء في استراتيجيتها من مبادرات ومشاريع بكفاءة وفاعلية من خلال متابعة الأداء الاستراتيجي والتشغيلي وفقاً لمؤشرات الأداء التي تم بناءها، وتحقيقاً لهذه الغاية سوف تعمل الجمعية على توفير المتطلبات التالية للعمل على نجاح  الاستراتيجية :-</a:t>
            </a:r>
          </a:p>
        </p:txBody>
      </p:sp>
      <p:sp>
        <p:nvSpPr>
          <p:cNvPr id="10" name="مستطيل 9"/>
          <p:cNvSpPr/>
          <p:nvPr/>
        </p:nvSpPr>
        <p:spPr>
          <a:xfrm>
            <a:off x="3711921" y="3028152"/>
            <a:ext cx="4879468" cy="1323439"/>
          </a:xfrm>
          <a:prstGeom prst="rect">
            <a:avLst/>
          </a:prstGeom>
        </p:spPr>
        <p:txBody>
          <a:bodyPr wrap="square">
            <a:spAutoFit/>
          </a:bodyPr>
          <a:lstStyle/>
          <a:p>
            <a:pPr algn="ctr" rtl="1"/>
            <a:endParaRPr lang="ar-SA" sz="1600" dirty="0">
              <a:solidFill>
                <a:srgbClr val="EF6C00"/>
              </a:solidFill>
            </a:endParaRPr>
          </a:p>
          <a:p>
            <a:pPr algn="ctr" rtl="1"/>
            <a:r>
              <a:rPr lang="ar-SA" sz="1600" dirty="0">
                <a:solidFill>
                  <a:srgbClr val="FF8F00"/>
                </a:solidFill>
                <a:latin typeface="GE SS Two Light" panose="020A0503020102020204" pitchFamily="18" charset="-78"/>
                <a:ea typeface="GE SS Two Light" panose="020A0503020102020204" pitchFamily="18" charset="-78"/>
                <a:cs typeface="GE SS Two Light" panose="020A0503020102020204" pitchFamily="18" charset="-78"/>
              </a:rPr>
              <a:t> </a:t>
            </a:r>
            <a:endParaRPr lang="ar-SA" sz="1600" dirty="0">
              <a:solidFill>
                <a:srgbClr val="FF8F00"/>
              </a:solidFill>
            </a:endParaRPr>
          </a:p>
          <a:p>
            <a:pPr algn="ctr" rtl="1"/>
            <a:endParaRPr lang="ar-SA" sz="1600" dirty="0">
              <a:solidFill>
                <a:srgbClr val="9E9D24"/>
              </a:solidFill>
              <a:latin typeface="GE SS Two Light" panose="020A0503020102020204" pitchFamily="18" charset="-78"/>
              <a:ea typeface="GE SS Two Light" panose="020A0503020102020204" pitchFamily="18" charset="-78"/>
              <a:cs typeface="GE SS Two Light" panose="020A0503020102020204" pitchFamily="18" charset="-78"/>
            </a:endParaRPr>
          </a:p>
          <a:p>
            <a:pPr algn="ctr" rtl="1"/>
            <a:endParaRPr lang="ar-SA" sz="1600" dirty="0">
              <a:solidFill>
                <a:srgbClr val="558B2F"/>
              </a:solidFill>
              <a:latin typeface="GE SS Two Light" panose="020A0503020102020204" pitchFamily="18" charset="-78"/>
              <a:ea typeface="GE SS Two Light" panose="020A0503020102020204" pitchFamily="18" charset="-78"/>
              <a:cs typeface="GE SS Two Light" panose="020A0503020102020204" pitchFamily="18" charset="-78"/>
            </a:endParaRPr>
          </a:p>
          <a:p>
            <a:pPr algn="ctr" rtl="1"/>
            <a:endParaRPr lang="ar-SA" sz="1600" dirty="0">
              <a:solidFill>
                <a:srgbClr val="2E7D32"/>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11" name="مستطيل 10"/>
          <p:cNvSpPr/>
          <p:nvPr/>
        </p:nvSpPr>
        <p:spPr>
          <a:xfrm>
            <a:off x="2638068" y="2112184"/>
            <a:ext cx="1805786" cy="338554"/>
          </a:xfrm>
          <a:prstGeom prst="rect">
            <a:avLst/>
          </a:prstGeom>
        </p:spPr>
        <p:txBody>
          <a:bodyPr wrap="square">
            <a:spAutoFit/>
          </a:bodyPr>
          <a:lstStyle/>
          <a:p>
            <a:pPr algn="ctr" rtl="1"/>
            <a:endParaRPr lang="ar-SA" sz="1600" dirty="0">
              <a:solidFill>
                <a:srgbClr val="FF8F00"/>
              </a:solidFill>
            </a:endParaRPr>
          </a:p>
        </p:txBody>
      </p:sp>
      <p:sp>
        <p:nvSpPr>
          <p:cNvPr id="12" name="مستطيل 11"/>
          <p:cNvSpPr/>
          <p:nvPr/>
        </p:nvSpPr>
        <p:spPr>
          <a:xfrm>
            <a:off x="7971433" y="4213092"/>
            <a:ext cx="1706594" cy="338554"/>
          </a:xfrm>
          <a:prstGeom prst="rect">
            <a:avLst/>
          </a:prstGeom>
        </p:spPr>
        <p:txBody>
          <a:bodyPr wrap="square">
            <a:spAutoFit/>
          </a:bodyPr>
          <a:lstStyle/>
          <a:p>
            <a:pPr algn="ctr" rtl="1"/>
            <a:endParaRPr lang="ar-SA" sz="1600" dirty="0">
              <a:solidFill>
                <a:srgbClr val="558B2F"/>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13" name="مستطيل 12"/>
          <p:cNvSpPr/>
          <p:nvPr/>
        </p:nvSpPr>
        <p:spPr>
          <a:xfrm>
            <a:off x="2425583" y="3966870"/>
            <a:ext cx="1562668" cy="338554"/>
          </a:xfrm>
          <a:prstGeom prst="rect">
            <a:avLst/>
          </a:prstGeom>
        </p:spPr>
        <p:txBody>
          <a:bodyPr wrap="square">
            <a:spAutoFit/>
          </a:bodyPr>
          <a:lstStyle/>
          <a:p>
            <a:pPr algn="ctr" rtl="1"/>
            <a:endParaRPr lang="ar-SA" sz="1600" dirty="0">
              <a:solidFill>
                <a:srgbClr val="EF6C00"/>
              </a:solidFill>
            </a:endParaRPr>
          </a:p>
        </p:txBody>
      </p:sp>
      <p:sp>
        <p:nvSpPr>
          <p:cNvPr id="14" name="مستطيل 13"/>
          <p:cNvSpPr/>
          <p:nvPr/>
        </p:nvSpPr>
        <p:spPr>
          <a:xfrm>
            <a:off x="7755637" y="5546369"/>
            <a:ext cx="1849238" cy="338554"/>
          </a:xfrm>
          <a:prstGeom prst="rect">
            <a:avLst/>
          </a:prstGeom>
        </p:spPr>
        <p:txBody>
          <a:bodyPr wrap="square">
            <a:spAutoFit/>
          </a:bodyPr>
          <a:lstStyle/>
          <a:p>
            <a:pPr algn="ctr" rtl="1"/>
            <a:endParaRPr lang="ar-SA" sz="1600" dirty="0">
              <a:solidFill>
                <a:srgbClr val="9E9D24"/>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graphicFrame>
        <p:nvGraphicFramePr>
          <p:cNvPr id="6" name="رسم تخطيطي 5"/>
          <p:cNvGraphicFramePr/>
          <p:nvPr>
            <p:extLst>
              <p:ext uri="{D42A27DB-BD31-4B8C-83A1-F6EECF244321}">
                <p14:modId xmlns:p14="http://schemas.microsoft.com/office/powerpoint/2010/main" val="4213891716"/>
              </p:ext>
            </p:extLst>
          </p:nvPr>
        </p:nvGraphicFramePr>
        <p:xfrm>
          <a:off x="2425583" y="2794769"/>
          <a:ext cx="8128000" cy="37605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1" name="مستطيل 20"/>
          <p:cNvSpPr/>
          <p:nvPr/>
        </p:nvSpPr>
        <p:spPr>
          <a:xfrm>
            <a:off x="4202197" y="600714"/>
            <a:ext cx="3898916" cy="400110"/>
          </a:xfrm>
          <a:prstGeom prst="rect">
            <a:avLst/>
          </a:prstGeom>
        </p:spPr>
        <p:txBody>
          <a:bodyPr wrap="square">
            <a:spAutoFit/>
          </a:bodyPr>
          <a:lstStyle/>
          <a:p>
            <a:pPr algn="ctr"/>
            <a:r>
              <a:rPr lang="ar-SA" sz="2000" b="1" dirty="0">
                <a:latin typeface="Sakkal Majalla" panose="02000000000000000000" pitchFamily="2" charset="-78"/>
                <a:ea typeface="GE SS Two Light" panose="020A0503020102020204" pitchFamily="18" charset="-78"/>
                <a:cs typeface="Sakkal Majalla" panose="02000000000000000000" pitchFamily="2" charset="-78"/>
              </a:rPr>
              <a:t>متطلبات تنفيذ الاستراتيجية</a:t>
            </a:r>
          </a:p>
        </p:txBody>
      </p:sp>
      <p:sp>
        <p:nvSpPr>
          <p:cNvPr id="8" name="عنصر نائب للتذييل 7">
            <a:extLst>
              <a:ext uri="{FF2B5EF4-FFF2-40B4-BE49-F238E27FC236}">
                <a16:creationId xmlns:a16="http://schemas.microsoft.com/office/drawing/2014/main" id="{8BCF0FFB-716C-186F-677B-EE7BEE96C0F8}"/>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9" name="عنصر نائب لرقم الشريحة 8">
            <a:extLst>
              <a:ext uri="{FF2B5EF4-FFF2-40B4-BE49-F238E27FC236}">
                <a16:creationId xmlns:a16="http://schemas.microsoft.com/office/drawing/2014/main" id="{F75D7B95-AE27-6930-A133-1FE649C05DA1}"/>
              </a:ext>
            </a:extLst>
          </p:cNvPr>
          <p:cNvSpPr>
            <a:spLocks noGrp="1"/>
          </p:cNvSpPr>
          <p:nvPr>
            <p:ph type="sldNum" sz="quarter" idx="12"/>
          </p:nvPr>
        </p:nvSpPr>
        <p:spPr/>
        <p:txBody>
          <a:bodyPr/>
          <a:lstStyle/>
          <a:p>
            <a:fld id="{501ED04E-D395-4889-B0AB-32BA2BD69EE6}" type="slidenum">
              <a:rPr lang="ar-SA" smtClean="0"/>
              <a:t>53</a:t>
            </a:fld>
            <a:endParaRPr lang="ar-SA"/>
          </a:p>
        </p:txBody>
      </p:sp>
    </p:spTree>
    <p:extLst>
      <p:ext uri="{BB962C8B-B14F-4D97-AF65-F5344CB8AC3E}">
        <p14:creationId xmlns:p14="http://schemas.microsoft.com/office/powerpoint/2010/main" val="35366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مجموعة 5">
            <a:extLst>
              <a:ext uri="{FF2B5EF4-FFF2-40B4-BE49-F238E27FC236}">
                <a16:creationId xmlns:a16="http://schemas.microsoft.com/office/drawing/2014/main" id="{A5CFF6C8-9623-4A28-B2FF-F14D3FD139C2}"/>
              </a:ext>
            </a:extLst>
          </p:cNvPr>
          <p:cNvGrpSpPr/>
          <p:nvPr/>
        </p:nvGrpSpPr>
        <p:grpSpPr>
          <a:xfrm>
            <a:off x="1477821" y="1084542"/>
            <a:ext cx="3352230" cy="3659765"/>
            <a:chOff x="3843899" y="1351128"/>
            <a:chExt cx="3352230" cy="3659765"/>
          </a:xfrm>
        </p:grpSpPr>
        <p:sp>
          <p:nvSpPr>
            <p:cNvPr id="7" name="عنوان 1">
              <a:extLst>
                <a:ext uri="{FF2B5EF4-FFF2-40B4-BE49-F238E27FC236}">
                  <a16:creationId xmlns:a16="http://schemas.microsoft.com/office/drawing/2014/main" id="{0EC1771E-4BE0-4B39-A8F8-00122F9212E6}"/>
                </a:ext>
              </a:extLst>
            </p:cNvPr>
            <p:cNvSpPr txBox="1">
              <a:spLocks/>
            </p:cNvSpPr>
            <p:nvPr/>
          </p:nvSpPr>
          <p:spPr>
            <a:xfrm>
              <a:off x="3843899" y="1351128"/>
              <a:ext cx="3054637" cy="3659765"/>
            </a:xfrm>
            <a:prstGeom prst="rect">
              <a:avLst/>
            </a:prstGeom>
          </p:spPr>
          <p:txBody>
            <a:bodyPr vert="horz" lIns="91440" tIns="45720" rIns="91440" bIns="45720" rtlCol="0" anchor="b">
              <a:normAutofit/>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gn="r">
                <a:lnSpc>
                  <a:spcPct val="200000"/>
                </a:lnSpc>
              </a:pPr>
              <a:r>
                <a:rPr lang="ar-SA" sz="2000" b="1"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سابعاً : الملحقات</a:t>
              </a:r>
            </a:p>
            <a:p>
              <a:pPr marL="285750" indent="-285750" algn="r">
                <a:lnSpc>
                  <a:spcPct val="150000"/>
                </a:lnSpc>
                <a:buFont typeface="Wingdings" panose="05000000000000000000" pitchFamily="2" charset="2"/>
                <a:buChar char="§"/>
              </a:pPr>
              <a:r>
                <a:rPr lang="ar-SA" sz="180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مؤشرات الأداء الرئيسية والمستهدفات </a:t>
              </a:r>
            </a:p>
            <a:p>
              <a:pPr marL="285750" indent="-285750" algn="r">
                <a:lnSpc>
                  <a:spcPct val="150000"/>
                </a:lnSpc>
                <a:buFont typeface="Wingdings" panose="05000000000000000000" pitchFamily="2" charset="2"/>
                <a:buChar char="§"/>
              </a:pPr>
              <a:r>
                <a:rPr lang="ar-SA" sz="180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الخطة التنفيذية</a:t>
              </a:r>
            </a:p>
            <a:p>
              <a:pPr marL="285750" indent="-285750" algn="r">
                <a:lnSpc>
                  <a:spcPct val="150000"/>
                </a:lnSpc>
                <a:buFont typeface="Wingdings" panose="05000000000000000000" pitchFamily="2" charset="2"/>
                <a:buChar char="§"/>
              </a:pPr>
              <a:r>
                <a:rPr lang="ar-SA" sz="1800" dirty="0">
                  <a:solidFill>
                    <a:schemeClr val="accent1">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تقارير متابعة الأداء</a:t>
              </a:r>
            </a:p>
          </p:txBody>
        </p:sp>
        <p:pic>
          <p:nvPicPr>
            <p:cNvPr id="8" name="صورة 7">
              <a:extLst>
                <a:ext uri="{FF2B5EF4-FFF2-40B4-BE49-F238E27FC236}">
                  <a16:creationId xmlns:a16="http://schemas.microsoft.com/office/drawing/2014/main" id="{EFE68EB9-CF7D-49BC-93D9-AC886F8A5256}"/>
                </a:ext>
              </a:extLst>
            </p:cNvPr>
            <p:cNvPicPr>
              <a:picLocks noChangeAspect="1"/>
            </p:cNvPicPr>
            <p:nvPr/>
          </p:nvPicPr>
          <p:blipFill>
            <a:blip r:embed="rId2"/>
            <a:stretch>
              <a:fillRect/>
            </a:stretch>
          </p:blipFill>
          <p:spPr>
            <a:xfrm rot="16200000">
              <a:off x="6331334" y="4067421"/>
              <a:ext cx="1595629" cy="133960"/>
            </a:xfrm>
            <a:prstGeom prst="rect">
              <a:avLst/>
            </a:prstGeom>
          </p:spPr>
        </p:pic>
      </p:grpSp>
      <p:sp>
        <p:nvSpPr>
          <p:cNvPr id="4" name="عنصر نائب للتذييل 3">
            <a:extLst>
              <a:ext uri="{FF2B5EF4-FFF2-40B4-BE49-F238E27FC236}">
                <a16:creationId xmlns:a16="http://schemas.microsoft.com/office/drawing/2014/main" id="{E2D66677-641D-4420-77F4-7BF9D943888B}"/>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5" name="عنصر نائب لرقم الشريحة 4">
            <a:extLst>
              <a:ext uri="{FF2B5EF4-FFF2-40B4-BE49-F238E27FC236}">
                <a16:creationId xmlns:a16="http://schemas.microsoft.com/office/drawing/2014/main" id="{10550AF7-1AF7-1041-AEA3-E2DF8D12820B}"/>
              </a:ext>
            </a:extLst>
          </p:cNvPr>
          <p:cNvSpPr>
            <a:spLocks noGrp="1"/>
          </p:cNvSpPr>
          <p:nvPr>
            <p:ph type="sldNum" sz="quarter" idx="12"/>
          </p:nvPr>
        </p:nvSpPr>
        <p:spPr/>
        <p:txBody>
          <a:bodyPr/>
          <a:lstStyle/>
          <a:p>
            <a:fld id="{501ED04E-D395-4889-B0AB-32BA2BD69EE6}" type="slidenum">
              <a:rPr lang="ar-SA" smtClean="0"/>
              <a:t>54</a:t>
            </a:fld>
            <a:endParaRPr lang="ar-SA"/>
          </a:p>
        </p:txBody>
      </p:sp>
    </p:spTree>
    <p:extLst>
      <p:ext uri="{BB962C8B-B14F-4D97-AF65-F5344CB8AC3E}">
        <p14:creationId xmlns:p14="http://schemas.microsoft.com/office/powerpoint/2010/main" val="36973892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ستطيل 6">
            <a:extLst>
              <a:ext uri="{FF2B5EF4-FFF2-40B4-BE49-F238E27FC236}">
                <a16:creationId xmlns:a16="http://schemas.microsoft.com/office/drawing/2014/main" id="{6858F9FB-678C-4234-B6A2-D5402FE7E775}"/>
              </a:ext>
            </a:extLst>
          </p:cNvPr>
          <p:cNvSpPr/>
          <p:nvPr/>
        </p:nvSpPr>
        <p:spPr>
          <a:xfrm>
            <a:off x="2535677" y="3595171"/>
            <a:ext cx="7120646" cy="377026"/>
          </a:xfrm>
          <a:prstGeom prst="rect">
            <a:avLst/>
          </a:prstGeom>
          <a:solidFill>
            <a:schemeClr val="accent1">
              <a:lumMod val="75000"/>
            </a:schemeClr>
          </a:solidFill>
        </p:spPr>
        <p:txBody>
          <a:bodyPr wrap="square">
            <a:spAutoFit/>
          </a:bodyPr>
          <a:lstStyle/>
          <a:p>
            <a:pPr algn="ctr" defTabSz="914400" rtl="1">
              <a:lnSpc>
                <a:spcPct val="90000"/>
              </a:lnSpc>
              <a:spcBef>
                <a:spcPct val="0"/>
              </a:spcBef>
            </a:pPr>
            <a:r>
              <a:rPr lang="ar-SA" sz="2000" b="1" dirty="0">
                <a:latin typeface="Sakkal Majalla" panose="02000000000000000000" pitchFamily="2" charset="-78"/>
                <a:ea typeface="GE SS Two Light" panose="020A0503020102020204" pitchFamily="18" charset="-78"/>
                <a:cs typeface="Sakkal Majalla" panose="02000000000000000000" pitchFamily="2" charset="-78"/>
              </a:rPr>
              <a:t>مؤشرات الأداء الرئيسية والمستهدفات</a:t>
            </a:r>
          </a:p>
        </p:txBody>
      </p:sp>
      <p:sp>
        <p:nvSpPr>
          <p:cNvPr id="4" name="عنصر نائب للتذييل 3">
            <a:extLst>
              <a:ext uri="{FF2B5EF4-FFF2-40B4-BE49-F238E27FC236}">
                <a16:creationId xmlns:a16="http://schemas.microsoft.com/office/drawing/2014/main" id="{DFD46CB0-FDFF-E090-9008-687CC51ED00B}"/>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5" name="عنصر نائب لرقم الشريحة 4">
            <a:extLst>
              <a:ext uri="{FF2B5EF4-FFF2-40B4-BE49-F238E27FC236}">
                <a16:creationId xmlns:a16="http://schemas.microsoft.com/office/drawing/2014/main" id="{22D771A0-23AF-F4DD-DA65-E4EED2855347}"/>
              </a:ext>
            </a:extLst>
          </p:cNvPr>
          <p:cNvSpPr>
            <a:spLocks noGrp="1"/>
          </p:cNvSpPr>
          <p:nvPr>
            <p:ph type="sldNum" sz="quarter" idx="12"/>
          </p:nvPr>
        </p:nvSpPr>
        <p:spPr/>
        <p:txBody>
          <a:bodyPr/>
          <a:lstStyle/>
          <a:p>
            <a:fld id="{501ED04E-D395-4889-B0AB-32BA2BD69EE6}" type="slidenum">
              <a:rPr lang="ar-SA" smtClean="0"/>
              <a:t>55</a:t>
            </a:fld>
            <a:endParaRPr lang="ar-SA"/>
          </a:p>
        </p:txBody>
      </p:sp>
    </p:spTree>
    <p:extLst>
      <p:ext uri="{BB962C8B-B14F-4D97-AF65-F5344CB8AC3E}">
        <p14:creationId xmlns:p14="http://schemas.microsoft.com/office/powerpoint/2010/main" val="38142107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268805" y="843505"/>
            <a:ext cx="6096000" cy="584775"/>
          </a:xfrm>
          <a:prstGeom prst="rect">
            <a:avLst/>
          </a:prstGeom>
        </p:spPr>
        <p:txBody>
          <a:bodyPr>
            <a:spAutoFit/>
          </a:bodyPr>
          <a:lstStyle/>
          <a:p>
            <a:pPr algn="ctr"/>
            <a:endParaRPr lang="ar-SA" sz="1600" dirty="0">
              <a:solidFill>
                <a:schemeClr val="accent2">
                  <a:lumMod val="75000"/>
                </a:schemeClr>
              </a:solidFill>
            </a:endParaRPr>
          </a:p>
          <a:p>
            <a:pPr algn="ctr"/>
            <a:endParaRPr lang="ar-SA" sz="1600" dirty="0">
              <a:solidFill>
                <a:schemeClr val="accent2">
                  <a:lumMod val="75000"/>
                </a:schemeClr>
              </a:solidFill>
            </a:endParaRPr>
          </a:p>
        </p:txBody>
      </p:sp>
      <p:sp>
        <p:nvSpPr>
          <p:cNvPr id="3" name="مستطيل 2"/>
          <p:cNvSpPr/>
          <p:nvPr/>
        </p:nvSpPr>
        <p:spPr>
          <a:xfrm>
            <a:off x="4860317" y="504951"/>
            <a:ext cx="2912977" cy="400110"/>
          </a:xfrm>
          <a:prstGeom prst="rect">
            <a:avLst/>
          </a:prstGeom>
        </p:spPr>
        <p:txBody>
          <a:bodyPr wrap="none">
            <a:spAutoFit/>
          </a:bodyPr>
          <a:lstStyle/>
          <a:p>
            <a:pPr algn="ctr"/>
            <a:r>
              <a:rPr lang="ar-SA" sz="2000" b="1" dirty="0">
                <a:latin typeface="Sakkal Majalla" panose="02000000000000000000" pitchFamily="2" charset="-78"/>
                <a:ea typeface="GE SS Two Light" panose="020A0503020102020204" pitchFamily="18" charset="-78"/>
                <a:cs typeface="Sakkal Majalla" panose="02000000000000000000" pitchFamily="2" charset="-78"/>
              </a:rPr>
              <a:t>مؤشرات الأداء الرئيسية والمستهدفات</a:t>
            </a:r>
          </a:p>
        </p:txBody>
      </p:sp>
      <p:graphicFrame>
        <p:nvGraphicFramePr>
          <p:cNvPr id="7" name="جدول 6">
            <a:extLst>
              <a:ext uri="{FF2B5EF4-FFF2-40B4-BE49-F238E27FC236}">
                <a16:creationId xmlns:a16="http://schemas.microsoft.com/office/drawing/2014/main" id="{0D221E1E-4B6C-4619-9784-65416470E043}"/>
              </a:ext>
            </a:extLst>
          </p:cNvPr>
          <p:cNvGraphicFramePr>
            <a:graphicFrameLocks noGrp="1"/>
          </p:cNvGraphicFramePr>
          <p:nvPr>
            <p:extLst>
              <p:ext uri="{D42A27DB-BD31-4B8C-83A1-F6EECF244321}">
                <p14:modId xmlns:p14="http://schemas.microsoft.com/office/powerpoint/2010/main" val="2362644100"/>
              </p:ext>
            </p:extLst>
          </p:nvPr>
        </p:nvGraphicFramePr>
        <p:xfrm>
          <a:off x="1042517" y="1263630"/>
          <a:ext cx="10106965" cy="2864253"/>
        </p:xfrm>
        <a:graphic>
          <a:graphicData uri="http://schemas.openxmlformats.org/drawingml/2006/table">
            <a:tbl>
              <a:tblPr rtl="1"/>
              <a:tblGrid>
                <a:gridCol w="803445">
                  <a:extLst>
                    <a:ext uri="{9D8B030D-6E8A-4147-A177-3AD203B41FA5}">
                      <a16:colId xmlns:a16="http://schemas.microsoft.com/office/drawing/2014/main" val="3346298576"/>
                    </a:ext>
                  </a:extLst>
                </a:gridCol>
                <a:gridCol w="4551520">
                  <a:extLst>
                    <a:ext uri="{9D8B030D-6E8A-4147-A177-3AD203B41FA5}">
                      <a16:colId xmlns:a16="http://schemas.microsoft.com/office/drawing/2014/main" val="1339423677"/>
                    </a:ext>
                  </a:extLst>
                </a:gridCol>
                <a:gridCol w="792000">
                  <a:extLst>
                    <a:ext uri="{9D8B030D-6E8A-4147-A177-3AD203B41FA5}">
                      <a16:colId xmlns:a16="http://schemas.microsoft.com/office/drawing/2014/main" val="1063634899"/>
                    </a:ext>
                  </a:extLst>
                </a:gridCol>
                <a:gridCol w="792000">
                  <a:extLst>
                    <a:ext uri="{9D8B030D-6E8A-4147-A177-3AD203B41FA5}">
                      <a16:colId xmlns:a16="http://schemas.microsoft.com/office/drawing/2014/main" val="3156694756"/>
                    </a:ext>
                  </a:extLst>
                </a:gridCol>
                <a:gridCol w="792000">
                  <a:extLst>
                    <a:ext uri="{9D8B030D-6E8A-4147-A177-3AD203B41FA5}">
                      <a16:colId xmlns:a16="http://schemas.microsoft.com/office/drawing/2014/main" val="434908461"/>
                    </a:ext>
                  </a:extLst>
                </a:gridCol>
                <a:gridCol w="792000">
                  <a:extLst>
                    <a:ext uri="{9D8B030D-6E8A-4147-A177-3AD203B41FA5}">
                      <a16:colId xmlns:a16="http://schemas.microsoft.com/office/drawing/2014/main" val="3351066388"/>
                    </a:ext>
                  </a:extLst>
                </a:gridCol>
                <a:gridCol w="792000">
                  <a:extLst>
                    <a:ext uri="{9D8B030D-6E8A-4147-A177-3AD203B41FA5}">
                      <a16:colId xmlns:a16="http://schemas.microsoft.com/office/drawing/2014/main" val="4005162039"/>
                    </a:ext>
                  </a:extLst>
                </a:gridCol>
                <a:gridCol w="792000">
                  <a:extLst>
                    <a:ext uri="{9D8B030D-6E8A-4147-A177-3AD203B41FA5}">
                      <a16:colId xmlns:a16="http://schemas.microsoft.com/office/drawing/2014/main" val="1235882117"/>
                    </a:ext>
                  </a:extLst>
                </a:gridCol>
              </a:tblGrid>
              <a:tr h="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رقم المؤشر</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الهدف الاستراتيجي (1)</a:t>
                      </a:r>
                    </a:p>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دعم الأفراد والأسر الأشد حاجة لتحقيق التكافل الاجتماعي</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الإجمالي</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2025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2026</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2027</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2028</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2029</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938937497"/>
                  </a:ext>
                </a:extLst>
              </a:tr>
              <a:tr h="0">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1-1</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ea typeface="+mn-ea"/>
                          <a:cs typeface="Sakkal Majalla" panose="02000000000000000000" pitchFamily="2" charset="-78"/>
                        </a:rPr>
                        <a:t>عدد المستفيدين من برامج دعم الأفراد</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5340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1120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740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1120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740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1120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2564026"/>
                  </a:ext>
                </a:extLst>
              </a:tr>
              <a:tr h="0">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1-2</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ar-SA" sz="1600" kern="1200" dirty="0">
                          <a:solidFill>
                            <a:schemeClr val="tx1"/>
                          </a:solidFill>
                          <a:latin typeface="Sakkal Majalla" panose="02000000000000000000" pitchFamily="2" charset="-78"/>
                          <a:ea typeface="+mn-ea"/>
                          <a:cs typeface="Sakkal Majalla" panose="02000000000000000000" pitchFamily="2" charset="-78"/>
                        </a:rPr>
                        <a:t>نسبة المبالغ المصروفة لمشاريع دعم الأفراد</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6528147</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1166900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1334280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1242420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1459570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1324977</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9957402"/>
                  </a:ext>
                </a:extLst>
              </a:tr>
              <a:tr h="357003">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1-3</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ea typeface="+mn-ea"/>
                          <a:cs typeface="Sakkal Majalla" panose="02000000000000000000" pitchFamily="2" charset="-78"/>
                        </a:rPr>
                        <a:t>معدل رضا المستفيدين من برامج دعم الأفراد</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70%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75%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80%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85%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85%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7410966"/>
                  </a:ext>
                </a:extLst>
              </a:tr>
              <a:tr h="0">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1-4</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ea typeface="+mn-ea"/>
                          <a:cs typeface="Sakkal Majalla" panose="02000000000000000000" pitchFamily="2" charset="-78"/>
                        </a:rPr>
                        <a:t>عدد المشاريع الجديدة</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1004138"/>
                  </a:ext>
                </a:extLst>
              </a:tr>
              <a:tr h="0">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1-5</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ea typeface="+mn-ea"/>
                          <a:cs typeface="Sakkal Majalla" panose="02000000000000000000" pitchFamily="2" charset="-78"/>
                        </a:rPr>
                        <a:t>برنامج البحث الاجتماعي الحاسوبي</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4839230"/>
                  </a:ext>
                </a:extLst>
              </a:tr>
              <a:tr h="0">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1-6</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ea typeface="+mn-ea"/>
                          <a:cs typeface="Sakkal Majalla" panose="02000000000000000000" pitchFamily="2" charset="-78"/>
                        </a:rPr>
                        <a:t>لائحة آليات</a:t>
                      </a:r>
                      <a:r>
                        <a:rPr lang="ar-SA" sz="1600" kern="1200" baseline="0" dirty="0">
                          <a:solidFill>
                            <a:schemeClr val="tx1"/>
                          </a:solidFill>
                          <a:latin typeface="Sakkal Majalla" panose="02000000000000000000" pitchFamily="2" charset="-78"/>
                          <a:ea typeface="+mn-ea"/>
                          <a:cs typeface="Sakkal Majalla" panose="02000000000000000000" pitchFamily="2" charset="-78"/>
                        </a:rPr>
                        <a:t> البحث الاجتماعي</a:t>
                      </a: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0">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1-7</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ea typeface="+mn-ea"/>
                          <a:cs typeface="Sakkal Majalla" panose="02000000000000000000" pitchFamily="2" charset="-78"/>
                        </a:rPr>
                        <a:t>بطاقات المستفيدين الإلكترونية</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6" name="عنصر نائب للتذييل 5">
            <a:extLst>
              <a:ext uri="{FF2B5EF4-FFF2-40B4-BE49-F238E27FC236}">
                <a16:creationId xmlns:a16="http://schemas.microsoft.com/office/drawing/2014/main" id="{490A207A-63D4-B880-1EF3-EBA9A2406937}"/>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8" name="عنصر نائب لرقم الشريحة 7">
            <a:extLst>
              <a:ext uri="{FF2B5EF4-FFF2-40B4-BE49-F238E27FC236}">
                <a16:creationId xmlns:a16="http://schemas.microsoft.com/office/drawing/2014/main" id="{64B2708E-8827-0AD0-93AF-F83997C4CB8E}"/>
              </a:ext>
            </a:extLst>
          </p:cNvPr>
          <p:cNvSpPr>
            <a:spLocks noGrp="1"/>
          </p:cNvSpPr>
          <p:nvPr>
            <p:ph type="sldNum" sz="quarter" idx="12"/>
          </p:nvPr>
        </p:nvSpPr>
        <p:spPr/>
        <p:txBody>
          <a:bodyPr/>
          <a:lstStyle/>
          <a:p>
            <a:fld id="{501ED04E-D395-4889-B0AB-32BA2BD69EE6}" type="slidenum">
              <a:rPr lang="ar-SA" smtClean="0"/>
              <a:t>56</a:t>
            </a:fld>
            <a:endParaRPr lang="ar-SA"/>
          </a:p>
        </p:txBody>
      </p:sp>
    </p:spTree>
    <p:extLst>
      <p:ext uri="{BB962C8B-B14F-4D97-AF65-F5344CB8AC3E}">
        <p14:creationId xmlns:p14="http://schemas.microsoft.com/office/powerpoint/2010/main" val="9736100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268805" y="843505"/>
            <a:ext cx="6096000" cy="584775"/>
          </a:xfrm>
          <a:prstGeom prst="rect">
            <a:avLst/>
          </a:prstGeom>
        </p:spPr>
        <p:txBody>
          <a:bodyPr>
            <a:spAutoFit/>
          </a:bodyPr>
          <a:lstStyle/>
          <a:p>
            <a:pPr algn="ctr"/>
            <a:endParaRPr lang="ar-SA" sz="1600" dirty="0">
              <a:solidFill>
                <a:schemeClr val="accent2">
                  <a:lumMod val="75000"/>
                </a:schemeClr>
              </a:solidFill>
            </a:endParaRPr>
          </a:p>
          <a:p>
            <a:pPr algn="ctr"/>
            <a:endParaRPr lang="ar-SA" sz="1600" dirty="0">
              <a:solidFill>
                <a:schemeClr val="accent2">
                  <a:lumMod val="75000"/>
                </a:schemeClr>
              </a:solidFill>
            </a:endParaRPr>
          </a:p>
        </p:txBody>
      </p:sp>
      <p:sp>
        <p:nvSpPr>
          <p:cNvPr id="3" name="مستطيل 2"/>
          <p:cNvSpPr/>
          <p:nvPr/>
        </p:nvSpPr>
        <p:spPr>
          <a:xfrm>
            <a:off x="4548393" y="504951"/>
            <a:ext cx="2912977" cy="400110"/>
          </a:xfrm>
          <a:prstGeom prst="rect">
            <a:avLst/>
          </a:prstGeom>
        </p:spPr>
        <p:txBody>
          <a:bodyPr wrap="none">
            <a:spAutoFit/>
          </a:bodyPr>
          <a:lstStyle/>
          <a:p>
            <a:pPr algn="ctr"/>
            <a:r>
              <a:rPr lang="ar-SA" sz="2000" b="1" dirty="0">
                <a:latin typeface="Sakkal Majalla" panose="02000000000000000000" pitchFamily="2" charset="-78"/>
                <a:ea typeface="GE SS Two Light" panose="020A0503020102020204" pitchFamily="18" charset="-78"/>
                <a:cs typeface="Sakkal Majalla" panose="02000000000000000000" pitchFamily="2" charset="-78"/>
              </a:rPr>
              <a:t>مؤشرات الأداء الرئيسية والمستهدفات</a:t>
            </a:r>
          </a:p>
        </p:txBody>
      </p:sp>
      <p:graphicFrame>
        <p:nvGraphicFramePr>
          <p:cNvPr id="7" name="جدول 6">
            <a:extLst>
              <a:ext uri="{FF2B5EF4-FFF2-40B4-BE49-F238E27FC236}">
                <a16:creationId xmlns:a16="http://schemas.microsoft.com/office/drawing/2014/main" id="{0D221E1E-4B6C-4619-9784-65416470E043}"/>
              </a:ext>
            </a:extLst>
          </p:cNvPr>
          <p:cNvGraphicFramePr>
            <a:graphicFrameLocks noGrp="1"/>
          </p:cNvGraphicFramePr>
          <p:nvPr>
            <p:extLst>
              <p:ext uri="{D42A27DB-BD31-4B8C-83A1-F6EECF244321}">
                <p14:modId xmlns:p14="http://schemas.microsoft.com/office/powerpoint/2010/main" val="2063036347"/>
              </p:ext>
            </p:extLst>
          </p:nvPr>
        </p:nvGraphicFramePr>
        <p:xfrm>
          <a:off x="1053540" y="1031110"/>
          <a:ext cx="10084919" cy="5685060"/>
        </p:xfrm>
        <a:graphic>
          <a:graphicData uri="http://schemas.openxmlformats.org/drawingml/2006/table">
            <a:tbl>
              <a:tblPr rtl="1"/>
              <a:tblGrid>
                <a:gridCol w="803445">
                  <a:extLst>
                    <a:ext uri="{9D8B030D-6E8A-4147-A177-3AD203B41FA5}">
                      <a16:colId xmlns:a16="http://schemas.microsoft.com/office/drawing/2014/main" val="3346298576"/>
                    </a:ext>
                  </a:extLst>
                </a:gridCol>
                <a:gridCol w="5177474">
                  <a:extLst>
                    <a:ext uri="{9D8B030D-6E8A-4147-A177-3AD203B41FA5}">
                      <a16:colId xmlns:a16="http://schemas.microsoft.com/office/drawing/2014/main" val="1339423677"/>
                    </a:ext>
                  </a:extLst>
                </a:gridCol>
                <a:gridCol w="684000">
                  <a:extLst>
                    <a:ext uri="{9D8B030D-6E8A-4147-A177-3AD203B41FA5}">
                      <a16:colId xmlns:a16="http://schemas.microsoft.com/office/drawing/2014/main" val="1063634899"/>
                    </a:ext>
                  </a:extLst>
                </a:gridCol>
                <a:gridCol w="684000">
                  <a:extLst>
                    <a:ext uri="{9D8B030D-6E8A-4147-A177-3AD203B41FA5}">
                      <a16:colId xmlns:a16="http://schemas.microsoft.com/office/drawing/2014/main" val="3156694756"/>
                    </a:ext>
                  </a:extLst>
                </a:gridCol>
                <a:gridCol w="684000">
                  <a:extLst>
                    <a:ext uri="{9D8B030D-6E8A-4147-A177-3AD203B41FA5}">
                      <a16:colId xmlns:a16="http://schemas.microsoft.com/office/drawing/2014/main" val="434908461"/>
                    </a:ext>
                  </a:extLst>
                </a:gridCol>
                <a:gridCol w="684000">
                  <a:extLst>
                    <a:ext uri="{9D8B030D-6E8A-4147-A177-3AD203B41FA5}">
                      <a16:colId xmlns:a16="http://schemas.microsoft.com/office/drawing/2014/main" val="3351066388"/>
                    </a:ext>
                  </a:extLst>
                </a:gridCol>
                <a:gridCol w="684000">
                  <a:extLst>
                    <a:ext uri="{9D8B030D-6E8A-4147-A177-3AD203B41FA5}">
                      <a16:colId xmlns:a16="http://schemas.microsoft.com/office/drawing/2014/main" val="4005162039"/>
                    </a:ext>
                  </a:extLst>
                </a:gridCol>
                <a:gridCol w="684000">
                  <a:extLst>
                    <a:ext uri="{9D8B030D-6E8A-4147-A177-3AD203B41FA5}">
                      <a16:colId xmlns:a16="http://schemas.microsoft.com/office/drawing/2014/main" val="1235882117"/>
                    </a:ext>
                  </a:extLst>
                </a:gridCol>
              </a:tblGrid>
              <a:tr h="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رقم المؤشر</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الهدف الاستراتيجي (2)</a:t>
                      </a:r>
                    </a:p>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تعزيز برامج التنمية المستدامة للفئات المحتاجة</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marL="0" algn="ctr" defTabSz="914400" rtl="1" eaLnBrk="1" fontAlgn="ctr" latinLnBrk="0" hangingPunct="1"/>
                      <a:r>
                        <a:rPr lang="ar-SA" sz="1600" kern="1200" dirty="0">
                          <a:solidFill>
                            <a:schemeClr val="bg1"/>
                          </a:solidFill>
                          <a:latin typeface="Sakkal Majalla" panose="02000000000000000000" pitchFamily="2" charset="-78"/>
                          <a:ea typeface="+mn-ea"/>
                          <a:cs typeface="Sakkal Majalla" panose="02000000000000000000" pitchFamily="2" charset="-78"/>
                        </a:rPr>
                        <a:t>الإجمالي</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2025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2026</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2027</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2028</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2029</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938937497"/>
                  </a:ext>
                </a:extLst>
              </a:tr>
              <a:tr h="0">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2-1</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ea typeface="+mn-ea"/>
                          <a:cs typeface="Sakkal Majalla" panose="02000000000000000000" pitchFamily="2" charset="-78"/>
                        </a:rPr>
                        <a:t>عدد برامج تمكين المرأة</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36</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6</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8</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7</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8</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7</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0625907"/>
                  </a:ext>
                </a:extLst>
              </a:tr>
              <a:tr h="0">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2-2</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ea typeface="+mn-ea"/>
                          <a:cs typeface="Sakkal Majalla" panose="02000000000000000000" pitchFamily="2" charset="-78"/>
                        </a:rPr>
                        <a:t>عدد المستفيدات من برامج تمكين المرأة</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720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120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160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140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160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140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9657826"/>
                  </a:ext>
                </a:extLst>
              </a:tr>
              <a:tr h="0">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2-3</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ea typeface="+mn-ea"/>
                          <a:cs typeface="Sakkal Majalla" panose="02000000000000000000" pitchFamily="2" charset="-78"/>
                        </a:rPr>
                        <a:t>نسبة المبالغ المصروفة لبرامج تمكين المرأة</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234417</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36000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49800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45850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54170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49247</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3639642"/>
                  </a:ext>
                </a:extLst>
              </a:tr>
              <a:tr h="0">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2-4</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ea typeface="+mn-ea"/>
                          <a:cs typeface="Sakkal Majalla" panose="02000000000000000000" pitchFamily="2" charset="-78"/>
                        </a:rPr>
                        <a:t>معدل رضا المستفيدات من برامج تمكين المرأة</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85%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70%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75%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80%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85%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85%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83639047"/>
                  </a:ext>
                </a:extLst>
              </a:tr>
              <a:tr h="0">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2-5</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ea typeface="+mn-ea"/>
                          <a:cs typeface="Sakkal Majalla" panose="02000000000000000000" pitchFamily="2" charset="-78"/>
                        </a:rPr>
                        <a:t>عدد برامج تدريب وتأهيل الأسر المنتجة</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7</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514452"/>
                  </a:ext>
                </a:extLst>
              </a:tr>
              <a:tr h="0">
                <a:tc>
                  <a:txBody>
                    <a:bodyPr/>
                    <a:lstStyle/>
                    <a:p>
                      <a:pPr algn="ctr"/>
                      <a:r>
                        <a:rPr lang="ar-SA" sz="1600" dirty="0">
                          <a:latin typeface="Sakkal Majalla" panose="02000000000000000000" pitchFamily="2" charset="-78"/>
                          <a:cs typeface="Sakkal Majalla" panose="02000000000000000000" pitchFamily="2" charset="-78"/>
                        </a:rPr>
                        <a:t>2-6</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ea typeface="+mn-ea"/>
                          <a:cs typeface="Sakkal Majalla" panose="02000000000000000000" pitchFamily="2" charset="-78"/>
                        </a:rPr>
                        <a:t>عدد الأسر المستفيدة  من برامج تأهيل الأسر المنتجة</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40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0">
                <a:tc>
                  <a:txBody>
                    <a:bodyPr/>
                    <a:lstStyle/>
                    <a:p>
                      <a:pPr algn="ctr"/>
                      <a:r>
                        <a:rPr lang="ar-SA" sz="1600" dirty="0">
                          <a:latin typeface="Sakkal Majalla" panose="02000000000000000000" pitchFamily="2" charset="-78"/>
                          <a:cs typeface="Sakkal Majalla" panose="02000000000000000000" pitchFamily="2" charset="-78"/>
                        </a:rPr>
                        <a:t>2-7</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ea typeface="+mn-ea"/>
                          <a:cs typeface="Sakkal Majalla" panose="02000000000000000000" pitchFamily="2" charset="-78"/>
                        </a:rPr>
                        <a:t>نسبة قروض الأسر المنتجة</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24000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6000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6000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6000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6000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59599">
                <a:tc>
                  <a:txBody>
                    <a:bodyPr/>
                    <a:lstStyle/>
                    <a:p>
                      <a:pPr algn="ctr"/>
                      <a:r>
                        <a:rPr lang="ar-SA" sz="1600" dirty="0">
                          <a:latin typeface="Sakkal Majalla" panose="02000000000000000000" pitchFamily="2" charset="-78"/>
                          <a:cs typeface="Sakkal Majalla" panose="02000000000000000000" pitchFamily="2" charset="-78"/>
                        </a:rPr>
                        <a:t>2-8</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ea typeface="+mn-ea"/>
                          <a:cs typeface="Sakkal Majalla" panose="02000000000000000000" pitchFamily="2" charset="-78"/>
                        </a:rPr>
                        <a:t>حاضنة الأفكار</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0">
                <a:tc>
                  <a:txBody>
                    <a:bodyPr/>
                    <a:lstStyle/>
                    <a:p>
                      <a:pPr algn="ctr"/>
                      <a:r>
                        <a:rPr lang="ar-SA" sz="1600" dirty="0">
                          <a:latin typeface="Sakkal Majalla" panose="02000000000000000000" pitchFamily="2" charset="-78"/>
                          <a:cs typeface="Sakkal Majalla" panose="02000000000000000000" pitchFamily="2" charset="-78"/>
                        </a:rPr>
                        <a:t>2-9</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ea typeface="+mn-ea"/>
                          <a:cs typeface="Sakkal Majalla" panose="02000000000000000000" pitchFamily="2" charset="-78"/>
                        </a:rPr>
                        <a:t>معدل رضا المستفيدين من برامج الأسر المنتجة</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85%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70%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75%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80%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85%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85%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0">
                <a:tc>
                  <a:txBody>
                    <a:bodyPr/>
                    <a:lstStyle/>
                    <a:p>
                      <a:pPr marL="0" marR="0" lvl="0" indent="0" algn="ctr" defTabSz="914400" rtl="1" eaLnBrk="1" fontAlgn="ctr" latinLnBrk="0" hangingPunct="1">
                        <a:lnSpc>
                          <a:spcPct val="100000"/>
                        </a:lnSpc>
                        <a:spcBef>
                          <a:spcPts val="0"/>
                        </a:spcBef>
                        <a:spcAft>
                          <a:spcPts val="0"/>
                        </a:spcAft>
                        <a:buClrTx/>
                        <a:buSzTx/>
                        <a:buFontTx/>
                        <a:buNone/>
                        <a:tabLst/>
                        <a:defRPr/>
                      </a:pP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رقم المؤشر</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الهدف الاستراتيجي (3)</a:t>
                      </a:r>
                    </a:p>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تطوير وتفعيل النظم واللوائح الداخلية للجمعية</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kern="1200" dirty="0">
                          <a:solidFill>
                            <a:schemeClr val="bg1"/>
                          </a:solidFill>
                          <a:latin typeface="Sakkal Majalla" panose="02000000000000000000" pitchFamily="2" charset="-78"/>
                          <a:ea typeface="+mn-ea"/>
                          <a:cs typeface="Sakkal Majalla" panose="02000000000000000000" pitchFamily="2" charset="-78"/>
                        </a:rPr>
                        <a:t>الإجمالي</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2025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2026</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2027</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2028</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2029</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045674390"/>
                  </a:ext>
                </a:extLst>
              </a:tr>
              <a:tr h="0">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3-1</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عدد الخطط التشغيلية</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1479261"/>
                  </a:ext>
                </a:extLst>
              </a:tr>
              <a:tr h="0">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3-2</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عدد تقارير المتابعة</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60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3158733"/>
                  </a:ext>
                </a:extLst>
              </a:tr>
              <a:tr h="0">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3-3</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عدد الأنظمة واللوائح والمنهجيات التي تم مراجعتها وتطويرها </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7</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3</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4</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03203199"/>
                  </a:ext>
                </a:extLst>
              </a:tr>
              <a:tr h="0">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3-4</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عدد الأنظمة واللوائح والمنهجيات التي تم استحداثها</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8</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4</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1001781"/>
                  </a:ext>
                </a:extLst>
              </a:tr>
              <a:tr h="0">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3-5</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شهادة الأيزو</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1897080"/>
                  </a:ext>
                </a:extLst>
              </a:tr>
            </a:tbl>
          </a:graphicData>
        </a:graphic>
      </p:graphicFrame>
      <p:sp>
        <p:nvSpPr>
          <p:cNvPr id="6" name="عنصر نائب للتذييل 5">
            <a:extLst>
              <a:ext uri="{FF2B5EF4-FFF2-40B4-BE49-F238E27FC236}">
                <a16:creationId xmlns:a16="http://schemas.microsoft.com/office/drawing/2014/main" id="{385C22CC-52F8-D100-04CA-42A7C27231C5}"/>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8" name="عنصر نائب لرقم الشريحة 7">
            <a:extLst>
              <a:ext uri="{FF2B5EF4-FFF2-40B4-BE49-F238E27FC236}">
                <a16:creationId xmlns:a16="http://schemas.microsoft.com/office/drawing/2014/main" id="{8E6AAB5D-2ED5-E5B4-F87D-926A59BB536E}"/>
              </a:ext>
            </a:extLst>
          </p:cNvPr>
          <p:cNvSpPr>
            <a:spLocks noGrp="1"/>
          </p:cNvSpPr>
          <p:nvPr>
            <p:ph type="sldNum" sz="quarter" idx="12"/>
          </p:nvPr>
        </p:nvSpPr>
        <p:spPr/>
        <p:txBody>
          <a:bodyPr/>
          <a:lstStyle/>
          <a:p>
            <a:fld id="{501ED04E-D395-4889-B0AB-32BA2BD69EE6}" type="slidenum">
              <a:rPr lang="ar-SA" smtClean="0"/>
              <a:t>57</a:t>
            </a:fld>
            <a:endParaRPr lang="ar-SA"/>
          </a:p>
        </p:txBody>
      </p:sp>
    </p:spTree>
    <p:extLst>
      <p:ext uri="{BB962C8B-B14F-4D97-AF65-F5344CB8AC3E}">
        <p14:creationId xmlns:p14="http://schemas.microsoft.com/office/powerpoint/2010/main" val="10833409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268805" y="843505"/>
            <a:ext cx="6096000" cy="584775"/>
          </a:xfrm>
          <a:prstGeom prst="rect">
            <a:avLst/>
          </a:prstGeom>
        </p:spPr>
        <p:txBody>
          <a:bodyPr>
            <a:spAutoFit/>
          </a:bodyPr>
          <a:lstStyle/>
          <a:p>
            <a:pPr algn="ctr"/>
            <a:endParaRPr lang="ar-SA" sz="1600" dirty="0">
              <a:solidFill>
                <a:schemeClr val="accent2">
                  <a:lumMod val="75000"/>
                </a:schemeClr>
              </a:solidFill>
            </a:endParaRPr>
          </a:p>
          <a:p>
            <a:pPr algn="ctr"/>
            <a:endParaRPr lang="ar-SA" sz="1600" dirty="0">
              <a:solidFill>
                <a:schemeClr val="accent2">
                  <a:lumMod val="75000"/>
                </a:schemeClr>
              </a:solidFill>
            </a:endParaRPr>
          </a:p>
        </p:txBody>
      </p:sp>
      <p:sp>
        <p:nvSpPr>
          <p:cNvPr id="3" name="مستطيل 2"/>
          <p:cNvSpPr/>
          <p:nvPr/>
        </p:nvSpPr>
        <p:spPr>
          <a:xfrm>
            <a:off x="4639511" y="449097"/>
            <a:ext cx="2912977" cy="400110"/>
          </a:xfrm>
          <a:prstGeom prst="rect">
            <a:avLst/>
          </a:prstGeom>
        </p:spPr>
        <p:txBody>
          <a:bodyPr wrap="none">
            <a:spAutoFit/>
          </a:bodyPr>
          <a:lstStyle/>
          <a:p>
            <a:pPr algn="ctr"/>
            <a:r>
              <a:rPr lang="ar-SA" sz="2000" b="1" dirty="0">
                <a:latin typeface="Sakkal Majalla" panose="02000000000000000000" pitchFamily="2" charset="-78"/>
                <a:ea typeface="GE SS Two Light" panose="020A0503020102020204" pitchFamily="18" charset="-78"/>
                <a:cs typeface="Sakkal Majalla" panose="02000000000000000000" pitchFamily="2" charset="-78"/>
              </a:rPr>
              <a:t>مؤشرات الأداء الرئيسية والمستهدفات</a:t>
            </a:r>
          </a:p>
        </p:txBody>
      </p:sp>
      <p:graphicFrame>
        <p:nvGraphicFramePr>
          <p:cNvPr id="6" name="جدول 5">
            <a:extLst>
              <a:ext uri="{FF2B5EF4-FFF2-40B4-BE49-F238E27FC236}">
                <a16:creationId xmlns:a16="http://schemas.microsoft.com/office/drawing/2014/main" id="{BC75A111-25A9-43E5-8788-F71876B7D0DA}"/>
              </a:ext>
            </a:extLst>
          </p:cNvPr>
          <p:cNvGraphicFramePr>
            <a:graphicFrameLocks noGrp="1"/>
          </p:cNvGraphicFramePr>
          <p:nvPr>
            <p:extLst>
              <p:ext uri="{D42A27DB-BD31-4B8C-83A1-F6EECF244321}">
                <p14:modId xmlns:p14="http://schemas.microsoft.com/office/powerpoint/2010/main" val="3950193170"/>
              </p:ext>
            </p:extLst>
          </p:nvPr>
        </p:nvGraphicFramePr>
        <p:xfrm>
          <a:off x="975840" y="843505"/>
          <a:ext cx="10240318" cy="6103890"/>
        </p:xfrm>
        <a:graphic>
          <a:graphicData uri="http://schemas.openxmlformats.org/drawingml/2006/table">
            <a:tbl>
              <a:tblPr rtl="1"/>
              <a:tblGrid>
                <a:gridCol w="862478">
                  <a:extLst>
                    <a:ext uri="{9D8B030D-6E8A-4147-A177-3AD203B41FA5}">
                      <a16:colId xmlns:a16="http://schemas.microsoft.com/office/drawing/2014/main" val="3346298576"/>
                    </a:ext>
                  </a:extLst>
                </a:gridCol>
                <a:gridCol w="5273840">
                  <a:extLst>
                    <a:ext uri="{9D8B030D-6E8A-4147-A177-3AD203B41FA5}">
                      <a16:colId xmlns:a16="http://schemas.microsoft.com/office/drawing/2014/main" val="1339423677"/>
                    </a:ext>
                  </a:extLst>
                </a:gridCol>
                <a:gridCol w="684000">
                  <a:extLst>
                    <a:ext uri="{9D8B030D-6E8A-4147-A177-3AD203B41FA5}">
                      <a16:colId xmlns:a16="http://schemas.microsoft.com/office/drawing/2014/main" val="1063634899"/>
                    </a:ext>
                  </a:extLst>
                </a:gridCol>
                <a:gridCol w="684000">
                  <a:extLst>
                    <a:ext uri="{9D8B030D-6E8A-4147-A177-3AD203B41FA5}">
                      <a16:colId xmlns:a16="http://schemas.microsoft.com/office/drawing/2014/main" val="3156694756"/>
                    </a:ext>
                  </a:extLst>
                </a:gridCol>
                <a:gridCol w="684000">
                  <a:extLst>
                    <a:ext uri="{9D8B030D-6E8A-4147-A177-3AD203B41FA5}">
                      <a16:colId xmlns:a16="http://schemas.microsoft.com/office/drawing/2014/main" val="434908461"/>
                    </a:ext>
                  </a:extLst>
                </a:gridCol>
                <a:gridCol w="684000">
                  <a:extLst>
                    <a:ext uri="{9D8B030D-6E8A-4147-A177-3AD203B41FA5}">
                      <a16:colId xmlns:a16="http://schemas.microsoft.com/office/drawing/2014/main" val="3351066388"/>
                    </a:ext>
                  </a:extLst>
                </a:gridCol>
                <a:gridCol w="684000">
                  <a:extLst>
                    <a:ext uri="{9D8B030D-6E8A-4147-A177-3AD203B41FA5}">
                      <a16:colId xmlns:a16="http://schemas.microsoft.com/office/drawing/2014/main" val="4005162039"/>
                    </a:ext>
                  </a:extLst>
                </a:gridCol>
                <a:gridCol w="684000">
                  <a:extLst>
                    <a:ext uri="{9D8B030D-6E8A-4147-A177-3AD203B41FA5}">
                      <a16:colId xmlns:a16="http://schemas.microsoft.com/office/drawing/2014/main" val="1235882117"/>
                    </a:ext>
                  </a:extLst>
                </a:gridCol>
              </a:tblGrid>
              <a:tr h="484363">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رقم المؤشر</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الهدف الاستراتيجي (4)</a:t>
                      </a:r>
                    </a:p>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تطوير الأداء الإعلامي والعلاقات العامة والشراكات المجتمعية</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الإجمالي</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2025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2026</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2027</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2028</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2029</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938937497"/>
                  </a:ext>
                </a:extLst>
              </a:tr>
              <a:tr h="327698">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4-1</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عدد التقارير الإعلامية</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1" eaLnBrk="1" fontAlgn="ctr" latinLnBrk="0" hangingPunct="1"/>
                      <a:r>
                        <a:rPr lang="ar-SA" sz="1600" kern="1200" dirty="0">
                          <a:solidFill>
                            <a:schemeClr val="tx1"/>
                          </a:solidFill>
                          <a:latin typeface="Sakkal Majalla" panose="02000000000000000000" pitchFamily="2" charset="-78"/>
                          <a:ea typeface="+mn-ea"/>
                          <a:cs typeface="Sakkal Majalla" panose="02000000000000000000" pitchFamily="2" charset="-78"/>
                        </a:rPr>
                        <a:t>60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defTabSz="914400" rtl="1" eaLnBrk="1" fontAlgn="ctr" latinLnBrk="0" hangingPunct="1"/>
                      <a:r>
                        <a:rPr lang="ar-SA" sz="1600" kern="1200" dirty="0">
                          <a:solidFill>
                            <a:schemeClr val="tx1"/>
                          </a:solidFill>
                          <a:latin typeface="Sakkal Majalla" panose="02000000000000000000" pitchFamily="2" charset="-78"/>
                          <a:ea typeface="+mn-ea"/>
                          <a:cs typeface="Sakkal Majalla" panose="02000000000000000000" pitchFamily="2" charset="-78"/>
                        </a:rPr>
                        <a:t>12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1" eaLnBrk="1" fontAlgn="ctr" latinLnBrk="0" hangingPunct="1"/>
                      <a:r>
                        <a:rPr lang="ar-SA" sz="1600" kern="1200">
                          <a:solidFill>
                            <a:schemeClr val="tx1"/>
                          </a:solidFill>
                          <a:latin typeface="Sakkal Majalla" panose="02000000000000000000" pitchFamily="2" charset="-78"/>
                          <a:ea typeface="+mn-ea"/>
                          <a:cs typeface="Sakkal Majalla" panose="02000000000000000000" pitchFamily="2" charset="-78"/>
                        </a:rPr>
                        <a:t>12</a:t>
                      </a: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1" eaLnBrk="1" fontAlgn="ctr" latinLnBrk="0" hangingPunct="1"/>
                      <a:r>
                        <a:rPr lang="ar-SA" sz="1600" kern="1200">
                          <a:solidFill>
                            <a:schemeClr val="tx1"/>
                          </a:solidFill>
                          <a:latin typeface="Sakkal Majalla" panose="02000000000000000000" pitchFamily="2" charset="-78"/>
                          <a:ea typeface="+mn-ea"/>
                          <a:cs typeface="Sakkal Majalla" panose="02000000000000000000" pitchFamily="2" charset="-78"/>
                        </a:rPr>
                        <a:t>12</a:t>
                      </a: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1" eaLnBrk="1" fontAlgn="ctr" latinLnBrk="0" hangingPunct="1"/>
                      <a:r>
                        <a:rPr lang="ar-SA" sz="1600" kern="1200">
                          <a:solidFill>
                            <a:schemeClr val="tx1"/>
                          </a:solidFill>
                          <a:latin typeface="Sakkal Majalla" panose="02000000000000000000" pitchFamily="2" charset="-78"/>
                          <a:ea typeface="+mn-ea"/>
                          <a:cs typeface="Sakkal Majalla" panose="02000000000000000000" pitchFamily="2" charset="-78"/>
                        </a:rPr>
                        <a:t>12</a:t>
                      </a: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1" eaLnBrk="1" fontAlgn="ctr" latinLnBrk="0" hangingPunct="1"/>
                      <a:r>
                        <a:rPr lang="ar-SA" sz="1600" kern="1200" dirty="0">
                          <a:solidFill>
                            <a:schemeClr val="tx1"/>
                          </a:solidFill>
                          <a:latin typeface="Sakkal Majalla" panose="02000000000000000000" pitchFamily="2" charset="-78"/>
                          <a:ea typeface="+mn-ea"/>
                          <a:cs typeface="Sakkal Majalla" panose="02000000000000000000" pitchFamily="2" charset="-78"/>
                        </a:rPr>
                        <a:t>12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2564026"/>
                  </a:ext>
                </a:extLst>
              </a:tr>
              <a:tr h="327698">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4-2</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عدد الأخبار المحررة عن الجمعية </a:t>
                      </a:r>
                      <a:r>
                        <a:rPr lang="ar-SA" sz="1600" kern="1200" dirty="0" err="1">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ومناشطها</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1" eaLnBrk="1" fontAlgn="ctr" latinLnBrk="0" hangingPunct="1"/>
                      <a:r>
                        <a:rPr lang="ar-SA" sz="1600" kern="1200" dirty="0">
                          <a:solidFill>
                            <a:schemeClr val="tx1"/>
                          </a:solidFill>
                          <a:latin typeface="Sakkal Majalla" panose="02000000000000000000" pitchFamily="2" charset="-78"/>
                          <a:ea typeface="+mn-ea"/>
                          <a:cs typeface="Sakkal Majalla" panose="02000000000000000000" pitchFamily="2" charset="-78"/>
                        </a:rPr>
                        <a:t>50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algn="ctr" defTabSz="914400" rtl="1" eaLnBrk="1" latinLnBrk="0" hangingPunct="1"/>
                      <a:r>
                        <a:rPr lang="ar-SA" sz="1600" kern="1200" dirty="0">
                          <a:solidFill>
                            <a:schemeClr val="tx1"/>
                          </a:solidFill>
                          <a:latin typeface="Sakkal Majalla" panose="02000000000000000000" pitchFamily="2" charset="-78"/>
                          <a:ea typeface="+mn-ea"/>
                          <a:cs typeface="Sakkal Majalla" panose="02000000000000000000" pitchFamily="2" charset="-78"/>
                        </a:rPr>
                        <a:t>10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1" eaLnBrk="1" latinLnBrk="0" hangingPunct="1"/>
                      <a:r>
                        <a:rPr lang="ar-SA" sz="1600" kern="1200">
                          <a:solidFill>
                            <a:schemeClr val="tx1"/>
                          </a:solidFill>
                          <a:latin typeface="Sakkal Majalla" panose="02000000000000000000" pitchFamily="2" charset="-78"/>
                          <a:ea typeface="+mn-ea"/>
                          <a:cs typeface="Sakkal Majalla" panose="02000000000000000000" pitchFamily="2" charset="-78"/>
                        </a:rPr>
                        <a:t>10</a:t>
                      </a: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1" eaLnBrk="1" latinLnBrk="0" hangingPunct="1"/>
                      <a:r>
                        <a:rPr lang="ar-SA" sz="1600" kern="1200" dirty="0">
                          <a:solidFill>
                            <a:schemeClr val="tx1"/>
                          </a:solidFill>
                          <a:latin typeface="Sakkal Majalla" panose="02000000000000000000" pitchFamily="2" charset="-78"/>
                          <a:ea typeface="+mn-ea"/>
                          <a:cs typeface="Sakkal Majalla" panose="02000000000000000000" pitchFamily="2" charset="-78"/>
                        </a:rPr>
                        <a:t>10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1" eaLnBrk="1" latinLnBrk="0" hangingPunct="1"/>
                      <a:r>
                        <a:rPr lang="ar-SA" sz="1600" kern="1200" dirty="0">
                          <a:solidFill>
                            <a:schemeClr val="tx1"/>
                          </a:solidFill>
                          <a:latin typeface="Sakkal Majalla" panose="02000000000000000000" pitchFamily="2" charset="-78"/>
                          <a:ea typeface="+mn-ea"/>
                          <a:cs typeface="Sakkal Majalla" panose="02000000000000000000" pitchFamily="2" charset="-78"/>
                        </a:rPr>
                        <a:t>10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1" eaLnBrk="1" latinLnBrk="0" hangingPunct="1"/>
                      <a:r>
                        <a:rPr lang="ar-SA" sz="1600" kern="1200" dirty="0">
                          <a:solidFill>
                            <a:schemeClr val="tx1"/>
                          </a:solidFill>
                          <a:latin typeface="Sakkal Majalla" panose="02000000000000000000" pitchFamily="2" charset="-78"/>
                          <a:ea typeface="+mn-ea"/>
                          <a:cs typeface="Sakkal Majalla" panose="02000000000000000000" pitchFamily="2" charset="-78"/>
                        </a:rPr>
                        <a:t>10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6497822"/>
                  </a:ext>
                </a:extLst>
              </a:tr>
              <a:tr h="327698">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4-3</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عدد وسائل التواصل الاجتماعية</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33366918"/>
                  </a:ext>
                </a:extLst>
              </a:tr>
              <a:tr h="327698">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4-4</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عدد المتابعين في وسائل التواصل الاجتماعي</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3455724"/>
                  </a:ext>
                </a:extLst>
              </a:tr>
              <a:tr h="327698">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4-5</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عدد الشراكات</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9957402"/>
                  </a:ext>
                </a:extLst>
              </a:tr>
              <a:tr h="327698">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4-6</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عدد المبادرات مع الشركاء</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0691421"/>
                  </a:ext>
                </a:extLst>
              </a:tr>
              <a:tr h="327698">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4-7</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عدد المعارض</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4</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4</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4</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4</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4</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5860867"/>
                  </a:ext>
                </a:extLst>
              </a:tr>
              <a:tr h="327698">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4-8</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عدد الرحلات والبرامج الاجتماعية للعاملين</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1626264"/>
                  </a:ext>
                </a:extLst>
              </a:tr>
              <a:tr h="0">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4-9</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ar-SA" sz="1600" dirty="0">
                          <a:solidFill>
                            <a:schemeClr val="tx1"/>
                          </a:solidFill>
                          <a:latin typeface="Sakkal Majalla" panose="02000000000000000000" pitchFamily="2" charset="-78"/>
                          <a:cs typeface="Sakkal Majalla" panose="02000000000000000000" pitchFamily="2" charset="-78"/>
                        </a:rPr>
                        <a:t>معدل رضا المجتمع عن الجمعية والخدمات التي تقدمها</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85%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70%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75%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80%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85%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85%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7410966"/>
                  </a:ext>
                </a:extLst>
              </a:tr>
              <a:tr h="566024">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رقم المؤشر</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الهدف الاستراتيجي (5)</a:t>
                      </a:r>
                    </a:p>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تطوير الأداء الإداري وتفعيل أدوار القيادات واستقطاب كفاءات إدارية متميزة</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الإجمالي</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2025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2026</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2027</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2028</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2029</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918308657"/>
                  </a:ext>
                </a:extLst>
              </a:tr>
              <a:tr h="327698">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5-1</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عدد الدورات التدريبية الداخلية</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0625907"/>
                  </a:ext>
                </a:extLst>
              </a:tr>
              <a:tr h="327698">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5-2</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عدد المشاركات في الدورات التدريبية الخارجية</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4</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4</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4</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4</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4</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9657826"/>
                  </a:ext>
                </a:extLst>
              </a:tr>
              <a:tr h="327698">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5-3</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عدد المشاركات في اللقاءات التطويرية والمؤتمرات</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3639642"/>
                  </a:ext>
                </a:extLst>
              </a:tr>
              <a:tr h="327698">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5-4</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عدد الكفاءات البشرية المستقطبة</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10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2</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2987227"/>
                  </a:ext>
                </a:extLst>
              </a:tr>
              <a:tr h="327698">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5-5</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عدد البرامج الحاسوبية الموفرة</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mn-ea"/>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83639047"/>
                  </a:ext>
                </a:extLst>
              </a:tr>
              <a:tr h="327698">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5-6</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معدل رضا العاملين بالجمعية</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1" eaLnBrk="1" fontAlgn="ctr" latinLnBrk="0" hangingPunct="1">
                        <a:lnSpc>
                          <a:spcPct val="100000"/>
                        </a:lnSpc>
                        <a:spcBef>
                          <a:spcPts val="0"/>
                        </a:spcBef>
                        <a:spcAft>
                          <a:spcPts val="0"/>
                        </a:spcAft>
                        <a:buClrTx/>
                        <a:buSzTx/>
                        <a:buFontTx/>
                        <a:buNone/>
                        <a:tabLst/>
                        <a:defRPr/>
                      </a:pPr>
                      <a:r>
                        <a:rPr lang="ar-SA" sz="1600" kern="1200" dirty="0">
                          <a:solidFill>
                            <a:schemeClr val="tx1"/>
                          </a:solidFill>
                          <a:latin typeface="Sakkal Majalla" panose="02000000000000000000" pitchFamily="2" charset="-78"/>
                          <a:ea typeface="+mn-ea"/>
                          <a:cs typeface="Sakkal Majalla" panose="02000000000000000000" pitchFamily="2" charset="-78"/>
                        </a:rPr>
                        <a:t>85%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70%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75%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80%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85%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mn-ea"/>
                          <a:cs typeface="Sakkal Majalla" panose="02000000000000000000" pitchFamily="2" charset="-78"/>
                        </a:rPr>
                        <a:t>85%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514452"/>
                  </a:ext>
                </a:extLst>
              </a:tr>
            </a:tbl>
          </a:graphicData>
        </a:graphic>
      </p:graphicFrame>
      <p:sp>
        <p:nvSpPr>
          <p:cNvPr id="7" name="عنصر نائب للتذييل 6">
            <a:extLst>
              <a:ext uri="{FF2B5EF4-FFF2-40B4-BE49-F238E27FC236}">
                <a16:creationId xmlns:a16="http://schemas.microsoft.com/office/drawing/2014/main" id="{BB4CF381-C75D-CE3A-258C-02EB82289250}"/>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8" name="عنصر نائب لرقم الشريحة 7">
            <a:extLst>
              <a:ext uri="{FF2B5EF4-FFF2-40B4-BE49-F238E27FC236}">
                <a16:creationId xmlns:a16="http://schemas.microsoft.com/office/drawing/2014/main" id="{D96EFC16-A13A-E423-109D-EA74AB13DA98}"/>
              </a:ext>
            </a:extLst>
          </p:cNvPr>
          <p:cNvSpPr>
            <a:spLocks noGrp="1"/>
          </p:cNvSpPr>
          <p:nvPr>
            <p:ph type="sldNum" sz="quarter" idx="12"/>
          </p:nvPr>
        </p:nvSpPr>
        <p:spPr/>
        <p:txBody>
          <a:bodyPr/>
          <a:lstStyle/>
          <a:p>
            <a:fld id="{501ED04E-D395-4889-B0AB-32BA2BD69EE6}" type="slidenum">
              <a:rPr lang="ar-SA" smtClean="0"/>
              <a:t>58</a:t>
            </a:fld>
            <a:endParaRPr lang="ar-SA"/>
          </a:p>
        </p:txBody>
      </p:sp>
    </p:spTree>
    <p:extLst>
      <p:ext uri="{BB962C8B-B14F-4D97-AF65-F5344CB8AC3E}">
        <p14:creationId xmlns:p14="http://schemas.microsoft.com/office/powerpoint/2010/main" val="37417371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268805" y="843505"/>
            <a:ext cx="6096000" cy="584775"/>
          </a:xfrm>
          <a:prstGeom prst="rect">
            <a:avLst/>
          </a:prstGeom>
        </p:spPr>
        <p:txBody>
          <a:bodyPr>
            <a:spAutoFit/>
          </a:bodyPr>
          <a:lstStyle/>
          <a:p>
            <a:pPr algn="ctr"/>
            <a:endParaRPr lang="ar-SA" sz="1600" dirty="0">
              <a:solidFill>
                <a:schemeClr val="accent2">
                  <a:lumMod val="75000"/>
                </a:schemeClr>
              </a:solidFill>
            </a:endParaRPr>
          </a:p>
          <a:p>
            <a:pPr algn="ctr"/>
            <a:endParaRPr lang="ar-SA" sz="1600" dirty="0">
              <a:solidFill>
                <a:schemeClr val="accent2">
                  <a:lumMod val="75000"/>
                </a:schemeClr>
              </a:solidFill>
            </a:endParaRPr>
          </a:p>
        </p:txBody>
      </p:sp>
      <p:sp>
        <p:nvSpPr>
          <p:cNvPr id="3" name="مستطيل 2"/>
          <p:cNvSpPr/>
          <p:nvPr/>
        </p:nvSpPr>
        <p:spPr>
          <a:xfrm>
            <a:off x="4762980" y="522202"/>
            <a:ext cx="2912977" cy="400110"/>
          </a:xfrm>
          <a:prstGeom prst="rect">
            <a:avLst/>
          </a:prstGeom>
        </p:spPr>
        <p:txBody>
          <a:bodyPr wrap="none">
            <a:spAutoFit/>
          </a:bodyPr>
          <a:lstStyle/>
          <a:p>
            <a:pPr algn="ctr"/>
            <a:r>
              <a:rPr lang="ar-SA" sz="2000" b="1" dirty="0">
                <a:latin typeface="Sakkal Majalla" panose="02000000000000000000" pitchFamily="2" charset="-78"/>
                <a:ea typeface="GE SS Two Light" panose="020A0503020102020204" pitchFamily="18" charset="-78"/>
                <a:cs typeface="Sakkal Majalla" panose="02000000000000000000" pitchFamily="2" charset="-78"/>
              </a:rPr>
              <a:t>مؤشرات الأداء الرئيسية والمستهدفات</a:t>
            </a:r>
          </a:p>
        </p:txBody>
      </p:sp>
      <p:graphicFrame>
        <p:nvGraphicFramePr>
          <p:cNvPr id="6" name="جدول 5">
            <a:extLst>
              <a:ext uri="{FF2B5EF4-FFF2-40B4-BE49-F238E27FC236}">
                <a16:creationId xmlns:a16="http://schemas.microsoft.com/office/drawing/2014/main" id="{BC75A111-25A9-43E5-8788-F71876B7D0DA}"/>
              </a:ext>
            </a:extLst>
          </p:cNvPr>
          <p:cNvGraphicFramePr>
            <a:graphicFrameLocks noGrp="1"/>
          </p:cNvGraphicFramePr>
          <p:nvPr>
            <p:extLst>
              <p:ext uri="{D42A27DB-BD31-4B8C-83A1-F6EECF244321}">
                <p14:modId xmlns:p14="http://schemas.microsoft.com/office/powerpoint/2010/main" val="277239390"/>
              </p:ext>
            </p:extLst>
          </p:nvPr>
        </p:nvGraphicFramePr>
        <p:xfrm>
          <a:off x="1120523" y="1097389"/>
          <a:ext cx="9950953" cy="4518930"/>
        </p:xfrm>
        <a:graphic>
          <a:graphicData uri="http://schemas.openxmlformats.org/drawingml/2006/table">
            <a:tbl>
              <a:tblPr rtl="1"/>
              <a:tblGrid>
                <a:gridCol w="803445">
                  <a:extLst>
                    <a:ext uri="{9D8B030D-6E8A-4147-A177-3AD203B41FA5}">
                      <a16:colId xmlns:a16="http://schemas.microsoft.com/office/drawing/2014/main" val="3346298576"/>
                    </a:ext>
                  </a:extLst>
                </a:gridCol>
                <a:gridCol w="3747508">
                  <a:extLst>
                    <a:ext uri="{9D8B030D-6E8A-4147-A177-3AD203B41FA5}">
                      <a16:colId xmlns:a16="http://schemas.microsoft.com/office/drawing/2014/main" val="1339423677"/>
                    </a:ext>
                  </a:extLst>
                </a:gridCol>
                <a:gridCol w="900000">
                  <a:extLst>
                    <a:ext uri="{9D8B030D-6E8A-4147-A177-3AD203B41FA5}">
                      <a16:colId xmlns:a16="http://schemas.microsoft.com/office/drawing/2014/main" val="1063634899"/>
                    </a:ext>
                  </a:extLst>
                </a:gridCol>
                <a:gridCol w="900000">
                  <a:extLst>
                    <a:ext uri="{9D8B030D-6E8A-4147-A177-3AD203B41FA5}">
                      <a16:colId xmlns:a16="http://schemas.microsoft.com/office/drawing/2014/main" val="3156694756"/>
                    </a:ext>
                  </a:extLst>
                </a:gridCol>
                <a:gridCol w="900000">
                  <a:extLst>
                    <a:ext uri="{9D8B030D-6E8A-4147-A177-3AD203B41FA5}">
                      <a16:colId xmlns:a16="http://schemas.microsoft.com/office/drawing/2014/main" val="434908461"/>
                    </a:ext>
                  </a:extLst>
                </a:gridCol>
                <a:gridCol w="900000">
                  <a:extLst>
                    <a:ext uri="{9D8B030D-6E8A-4147-A177-3AD203B41FA5}">
                      <a16:colId xmlns:a16="http://schemas.microsoft.com/office/drawing/2014/main" val="3351066388"/>
                    </a:ext>
                  </a:extLst>
                </a:gridCol>
                <a:gridCol w="900000">
                  <a:extLst>
                    <a:ext uri="{9D8B030D-6E8A-4147-A177-3AD203B41FA5}">
                      <a16:colId xmlns:a16="http://schemas.microsoft.com/office/drawing/2014/main" val="4005162039"/>
                    </a:ext>
                  </a:extLst>
                </a:gridCol>
                <a:gridCol w="900000">
                  <a:extLst>
                    <a:ext uri="{9D8B030D-6E8A-4147-A177-3AD203B41FA5}">
                      <a16:colId xmlns:a16="http://schemas.microsoft.com/office/drawing/2014/main" val="1235882117"/>
                    </a:ext>
                  </a:extLst>
                </a:gridCol>
              </a:tblGrid>
              <a:tr h="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رقم المؤشر</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الهدف الاستراتيجي (6)</a:t>
                      </a:r>
                    </a:p>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تحقيق الاكتفاء الذاتي من الموارد المالية </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الإجمالي</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2025</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2026</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2027</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2028</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1" fontAlgn="ctr"/>
                      <a:r>
                        <a:rPr lang="ar-SA" sz="1600" b="1" u="none" kern="1200" dirty="0">
                          <a:solidFill>
                            <a:schemeClr val="bg1"/>
                          </a:solidFill>
                          <a:latin typeface="Sakkal Majalla" panose="02000000000000000000" pitchFamily="2" charset="-78"/>
                          <a:ea typeface="GE SS Two Light" panose="020A0503020102020204" pitchFamily="18" charset="-78"/>
                          <a:cs typeface="Sakkal Majalla" panose="02000000000000000000" pitchFamily="2" charset="-78"/>
                        </a:rPr>
                        <a:t>2029</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938937497"/>
                  </a:ext>
                </a:extLst>
              </a:tr>
              <a:tr h="0">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6-1</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عدد الحملات التسويقية لمشاريع الجمعية</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20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4</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4</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4</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4</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4</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5674390"/>
                  </a:ext>
                </a:extLst>
              </a:tr>
              <a:tr h="0">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6-2</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نسبة العائد من الحملات التسويقية</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5 مليون</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1 مليون</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1 مليون</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1 مليون</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1 مليون</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1 مليون</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1479261"/>
                  </a:ext>
                </a:extLst>
              </a:tr>
              <a:tr h="0">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6-3</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عدد المستقطعين الجدد</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600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120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120</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120</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120</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120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3158733"/>
                  </a:ext>
                </a:extLst>
              </a:tr>
              <a:tr h="0">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6-4</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نسبة العائد من الاستقطاعات</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60000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12000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24000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36000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48000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60000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03203199"/>
                  </a:ext>
                </a:extLst>
              </a:tr>
              <a:tr h="0">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6-5</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نسبة التبرعات للوقف</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10 مليون</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2 مليون</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2 مليون</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2 مليون</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2 مليون</a:t>
                      </a: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2 مليون</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1001781"/>
                  </a:ext>
                </a:extLst>
              </a:tr>
              <a:tr h="0">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6-6</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عدد المتبرعين الأفراد</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1800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250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300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350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400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500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1897080"/>
                  </a:ext>
                </a:extLst>
              </a:tr>
              <a:tr h="0">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6-7</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نسبة تبرعات الأفراد</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1.800.000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250000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300000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350000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400000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500000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5592340"/>
                  </a:ext>
                </a:extLst>
              </a:tr>
              <a:tr h="0">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6-8</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نسبة تبرعات الجهات المانحة</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3.600.000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500000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600000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700000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800000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1000000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2556814"/>
                  </a:ext>
                </a:extLst>
              </a:tr>
              <a:tr h="0">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6-9</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نسبة تبرعات كبار الداعمين</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1.500.000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200000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250000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300000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350000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400000</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4904253"/>
                  </a:ext>
                </a:extLst>
              </a:tr>
              <a:tr h="0">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6-10</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دراسة جدوى بناء المقر الدائم للجمعية</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1</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1</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192003"/>
                  </a:ext>
                </a:extLst>
              </a:tr>
              <a:tr h="0">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6-11</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مخطط بناء المقر الدائم للجمعية</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1</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1</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8634279"/>
                  </a:ext>
                </a:extLst>
              </a:tr>
              <a:tr h="0">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6-12</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الملف التسويق لمشروع  المقر الدائم للجمعية</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1</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ct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1</a:t>
                      </a: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600"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marL="7890" marR="7890" marT="78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9589120"/>
                  </a:ext>
                </a:extLst>
              </a:tr>
            </a:tbl>
          </a:graphicData>
        </a:graphic>
      </p:graphicFrame>
      <p:sp>
        <p:nvSpPr>
          <p:cNvPr id="7" name="عنصر نائب للتذييل 6">
            <a:extLst>
              <a:ext uri="{FF2B5EF4-FFF2-40B4-BE49-F238E27FC236}">
                <a16:creationId xmlns:a16="http://schemas.microsoft.com/office/drawing/2014/main" id="{8E29F8E7-C847-687B-68D5-05F942B79781}"/>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8" name="عنصر نائب لرقم الشريحة 7">
            <a:extLst>
              <a:ext uri="{FF2B5EF4-FFF2-40B4-BE49-F238E27FC236}">
                <a16:creationId xmlns:a16="http://schemas.microsoft.com/office/drawing/2014/main" id="{9ED8489B-7AAA-D7CE-613A-3F8552FE88BC}"/>
              </a:ext>
            </a:extLst>
          </p:cNvPr>
          <p:cNvSpPr>
            <a:spLocks noGrp="1"/>
          </p:cNvSpPr>
          <p:nvPr>
            <p:ph type="sldNum" sz="quarter" idx="12"/>
          </p:nvPr>
        </p:nvSpPr>
        <p:spPr/>
        <p:txBody>
          <a:bodyPr/>
          <a:lstStyle/>
          <a:p>
            <a:fld id="{501ED04E-D395-4889-B0AB-32BA2BD69EE6}" type="slidenum">
              <a:rPr lang="ar-SA" smtClean="0"/>
              <a:t>59</a:t>
            </a:fld>
            <a:endParaRPr lang="ar-SA"/>
          </a:p>
        </p:txBody>
      </p:sp>
    </p:spTree>
    <p:extLst>
      <p:ext uri="{BB962C8B-B14F-4D97-AF65-F5344CB8AC3E}">
        <p14:creationId xmlns:p14="http://schemas.microsoft.com/office/powerpoint/2010/main" val="1024504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ستطيل 7"/>
          <p:cNvSpPr/>
          <p:nvPr/>
        </p:nvSpPr>
        <p:spPr>
          <a:xfrm>
            <a:off x="6264238" y="261538"/>
            <a:ext cx="915635" cy="553998"/>
          </a:xfrm>
          <a:prstGeom prst="rect">
            <a:avLst/>
          </a:prstGeom>
        </p:spPr>
        <p:txBody>
          <a:bodyPr wrap="none">
            <a:spAutoFit/>
          </a:bodyPr>
          <a:lstStyle/>
          <a:p>
            <a:pPr algn="just" fontAlgn="t">
              <a:lnSpc>
                <a:spcPct val="150000"/>
              </a:lnSpc>
            </a:pP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المحتويات</a:t>
            </a:r>
            <a:endParaRPr lang="en-US" sz="1600" b="1" dirty="0">
              <a:latin typeface="Sakkal Majalla" panose="02000000000000000000" pitchFamily="2" charset="-78"/>
              <a:ea typeface="GE SS Two Light" panose="020A0503020102020204" pitchFamily="18" charset="-78"/>
              <a:cs typeface="Sakkal Majalla" panose="02000000000000000000" pitchFamily="2" charset="-78"/>
            </a:endParaRPr>
          </a:p>
        </p:txBody>
      </p:sp>
      <p:graphicFrame>
        <p:nvGraphicFramePr>
          <p:cNvPr id="5" name="جدول 4">
            <a:extLst>
              <a:ext uri="{FF2B5EF4-FFF2-40B4-BE49-F238E27FC236}">
                <a16:creationId xmlns:a16="http://schemas.microsoft.com/office/drawing/2014/main" id="{25CB2D62-034E-49D8-9B01-4677C857EFDA}"/>
              </a:ext>
            </a:extLst>
          </p:cNvPr>
          <p:cNvGraphicFramePr>
            <a:graphicFrameLocks noGrp="1"/>
          </p:cNvGraphicFramePr>
          <p:nvPr>
            <p:extLst>
              <p:ext uri="{D42A27DB-BD31-4B8C-83A1-F6EECF244321}">
                <p14:modId xmlns:p14="http://schemas.microsoft.com/office/powerpoint/2010/main" val="4031308092"/>
              </p:ext>
            </p:extLst>
          </p:nvPr>
        </p:nvGraphicFramePr>
        <p:xfrm>
          <a:off x="2078720" y="971077"/>
          <a:ext cx="8034560" cy="6108916"/>
        </p:xfrm>
        <a:graphic>
          <a:graphicData uri="http://schemas.openxmlformats.org/drawingml/2006/table">
            <a:tbl>
              <a:tblPr rtl="1" firstRow="1" bandRow="1"/>
              <a:tblGrid>
                <a:gridCol w="6803508">
                  <a:extLst>
                    <a:ext uri="{9D8B030D-6E8A-4147-A177-3AD203B41FA5}">
                      <a16:colId xmlns:a16="http://schemas.microsoft.com/office/drawing/2014/main" val="4054558833"/>
                    </a:ext>
                  </a:extLst>
                </a:gridCol>
                <a:gridCol w="1231052">
                  <a:extLst>
                    <a:ext uri="{9D8B030D-6E8A-4147-A177-3AD203B41FA5}">
                      <a16:colId xmlns:a16="http://schemas.microsoft.com/office/drawing/2014/main" val="1197058123"/>
                    </a:ext>
                  </a:extLst>
                </a:gridCol>
              </a:tblGrid>
              <a:tr h="115961">
                <a:tc>
                  <a:txBody>
                    <a:bodyPr/>
                    <a:lstStyle/>
                    <a:p>
                      <a:pPr algn="ctr" rtl="1">
                        <a:lnSpc>
                          <a:spcPct val="107000"/>
                        </a:lnSpc>
                        <a:spcAft>
                          <a:spcPts val="0"/>
                        </a:spcAft>
                      </a:pPr>
                      <a:r>
                        <a:rPr lang="ar-SA" sz="1600" b="1" kern="1200" dirty="0">
                          <a:solidFill>
                            <a:schemeClr val="tx1"/>
                          </a:solidFill>
                          <a:latin typeface="Sakkal Majalla" panose="02000000000000000000" pitchFamily="2" charset="-78"/>
                          <a:ea typeface="+mn-ea"/>
                          <a:cs typeface="Sakkal Majalla" panose="02000000000000000000" pitchFamily="2" charset="-78"/>
                        </a:rPr>
                        <a:t>الموضوع</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a:noFill/>
                    </a:lnT>
                    <a:lnB>
                      <a:noFill/>
                    </a:lnB>
                  </a:tcPr>
                </a:tc>
                <a:tc>
                  <a:txBody>
                    <a:bodyPr/>
                    <a:lstStyle/>
                    <a:p>
                      <a:pPr algn="ctr" rtl="1">
                        <a:lnSpc>
                          <a:spcPct val="107000"/>
                        </a:lnSpc>
                        <a:spcAft>
                          <a:spcPts val="0"/>
                        </a:spcAft>
                      </a:pPr>
                      <a:r>
                        <a:rPr lang="ar-SA" sz="1600" b="1" kern="1200" dirty="0">
                          <a:solidFill>
                            <a:schemeClr val="tx1"/>
                          </a:solidFill>
                          <a:latin typeface="Sakkal Majalla" panose="02000000000000000000" pitchFamily="2" charset="-78"/>
                          <a:ea typeface="+mn-ea"/>
                          <a:cs typeface="Sakkal Majalla" panose="02000000000000000000" pitchFamily="2" charset="-78"/>
                        </a:rPr>
                        <a:t>الصفحة</a:t>
                      </a:r>
                      <a:endParaRPr lang="en-US" sz="16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a:noFill/>
                    </a:lnT>
                    <a:lnB>
                      <a:noFill/>
                    </a:lnB>
                  </a:tcPr>
                </a:tc>
                <a:extLst>
                  <a:ext uri="{0D108BD9-81ED-4DB2-BD59-A6C34878D82A}">
                    <a16:rowId xmlns:a16="http://schemas.microsoft.com/office/drawing/2014/main" val="4138920031"/>
                  </a:ext>
                </a:extLst>
              </a:tr>
              <a:tr h="194995">
                <a:tc>
                  <a:txBody>
                    <a:bodyPr/>
                    <a:lstStyle/>
                    <a:p>
                      <a:r>
                        <a:rPr lang="ar-SA" sz="1800" b="1"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رابعاً: الرؤية – الرسالة – القيم </a:t>
                      </a:r>
                      <a:r>
                        <a:rPr lang="ar-SA" sz="1400" kern="1200" dirty="0">
                          <a:solidFill>
                            <a:schemeClr val="tx1"/>
                          </a:solidFill>
                          <a:latin typeface="Sakkal Majalla" panose="02000000000000000000" pitchFamily="2" charset="-78"/>
                          <a:ea typeface="+mn-ea"/>
                          <a:cs typeface="Sakkal Majalla" panose="02000000000000000000" pitchFamily="2" charset="-78"/>
                        </a:rPr>
                        <a:t>..................................................................................................................................................................</a:t>
                      </a:r>
                    </a:p>
                  </a:txBody>
                  <a:tcPr marL="36927" marR="36927" marT="18463" marB="18463" anchor="ctr">
                    <a:lnL>
                      <a:noFill/>
                    </a:lnL>
                    <a:lnR>
                      <a:noFill/>
                    </a:lnR>
                    <a:lnT>
                      <a:noFill/>
                    </a:lnT>
                    <a:lnB>
                      <a:noFill/>
                    </a:lnB>
                  </a:tcPr>
                </a:tc>
                <a:tc>
                  <a:txBody>
                    <a:bodyPr/>
                    <a:lstStyle/>
                    <a:p>
                      <a:pPr algn="ctr" rtl="0">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28</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a:noFill/>
                    </a:lnT>
                    <a:lnB>
                      <a:noFill/>
                    </a:lnB>
                  </a:tcPr>
                </a:tc>
                <a:extLst>
                  <a:ext uri="{0D108BD9-81ED-4DB2-BD59-A6C34878D82A}">
                    <a16:rowId xmlns:a16="http://schemas.microsoft.com/office/drawing/2014/main" val="3850970704"/>
                  </a:ext>
                </a:extLst>
              </a:tr>
              <a:tr h="194995">
                <a:tc>
                  <a:txBody>
                    <a:bodyPr/>
                    <a:lstStyle/>
                    <a:p>
                      <a:pPr marL="0" marR="0" lvl="0" indent="0" algn="r" defTabSz="914400" rtl="1" eaLnBrk="1" fontAlgn="auto" latinLnBrk="0" hangingPunct="1">
                        <a:lnSpc>
                          <a:spcPct val="107000"/>
                        </a:lnSpc>
                        <a:spcBef>
                          <a:spcPts val="0"/>
                        </a:spcBef>
                        <a:spcAft>
                          <a:spcPts val="0"/>
                        </a:spcAft>
                        <a:buClrTx/>
                        <a:buSzTx/>
                        <a:buFontTx/>
                        <a:buNone/>
                        <a:tabLst/>
                        <a:defRPr/>
                      </a:pPr>
                      <a:r>
                        <a:rPr lang="ar-SA" sz="1400" b="1" kern="1200" dirty="0">
                          <a:solidFill>
                            <a:schemeClr val="tx1"/>
                          </a:solidFill>
                          <a:effectLst/>
                          <a:latin typeface="Sakkal Majalla" panose="02000000000000000000" pitchFamily="2" charset="-78"/>
                          <a:ea typeface="GE SS Two Light" panose="020A0503020102020204" pitchFamily="18" charset="-78"/>
                          <a:cs typeface="Sakkal Majalla" panose="02000000000000000000" pitchFamily="2" charset="-78"/>
                        </a:rPr>
                        <a:t>صياغة الرؤية – الرسالة – القيم </a:t>
                      </a:r>
                      <a:r>
                        <a:rPr lang="ar-SA" sz="1400" kern="1200" dirty="0">
                          <a:solidFill>
                            <a:schemeClr val="tx1"/>
                          </a:solidFill>
                          <a:latin typeface="Sakkal Majalla" panose="02000000000000000000" pitchFamily="2" charset="-78"/>
                          <a:ea typeface="+mn-ea"/>
                          <a:cs typeface="Sakkal Majalla" panose="02000000000000000000" pitchFamily="2" charset="-78"/>
                        </a:rPr>
                        <a:t>..............................................................................................................................................................................</a:t>
                      </a:r>
                      <a:r>
                        <a:rPr lang="ar-SA" sz="1400" kern="1200" dirty="0">
                          <a:solidFill>
                            <a:schemeClr val="tx1"/>
                          </a:solidFill>
                          <a:effectLst/>
                          <a:latin typeface="Sakkal Majalla" panose="02000000000000000000" pitchFamily="2" charset="-78"/>
                          <a:ea typeface="+mn-ea"/>
                          <a:cs typeface="Sakkal Majalla" panose="02000000000000000000" pitchFamily="2" charset="-78"/>
                        </a:rPr>
                        <a:t>.</a:t>
                      </a:r>
                      <a:endParaRPr lang="en-US" sz="1400"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a:noFill/>
                    </a:lnT>
                    <a:lnB>
                      <a:noFill/>
                    </a:lnB>
                  </a:tcPr>
                </a:tc>
                <a:tc>
                  <a:txBody>
                    <a:bodyPr/>
                    <a:lstStyle/>
                    <a:p>
                      <a:pPr algn="ctr" rtl="0">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29</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a:noFill/>
                    </a:lnT>
                    <a:lnB>
                      <a:noFill/>
                    </a:lnB>
                  </a:tcPr>
                </a:tc>
                <a:extLst>
                  <a:ext uri="{0D108BD9-81ED-4DB2-BD59-A6C34878D82A}">
                    <a16:rowId xmlns:a16="http://schemas.microsoft.com/office/drawing/2014/main" val="2568858509"/>
                  </a:ext>
                </a:extLst>
              </a:tr>
              <a:tr h="194995">
                <a:tc>
                  <a:txBody>
                    <a:bodyPr/>
                    <a:lstStyle/>
                    <a:p>
                      <a:pPr algn="r" rtl="1">
                        <a:lnSpc>
                          <a:spcPct val="107000"/>
                        </a:lnSpc>
                        <a:spcAft>
                          <a:spcPts val="0"/>
                        </a:spcAft>
                      </a:pPr>
                      <a:r>
                        <a:rPr lang="ar-SA" sz="1400" b="1" kern="1200" dirty="0">
                          <a:solidFill>
                            <a:schemeClr val="tx1"/>
                          </a:solidFill>
                          <a:effectLst/>
                          <a:latin typeface="Sakkal Majalla" panose="02000000000000000000" pitchFamily="2" charset="-78"/>
                          <a:ea typeface="GE SS Two Light" panose="020A0503020102020204" pitchFamily="18" charset="-78"/>
                          <a:cs typeface="Sakkal Majalla" panose="02000000000000000000" pitchFamily="2" charset="-78"/>
                        </a:rPr>
                        <a:t>الرؤية – الرسالة – القيم </a:t>
                      </a:r>
                      <a:r>
                        <a:rPr lang="ar-SA" sz="1400" kern="1200" dirty="0">
                          <a:solidFill>
                            <a:schemeClr val="tx1"/>
                          </a:solidFill>
                          <a:effectLst/>
                          <a:latin typeface="Sakkal Majalla" panose="02000000000000000000" pitchFamily="2" charset="-78"/>
                          <a:ea typeface="GE SS Two Light" panose="020A0503020102020204" pitchFamily="18" charset="-78"/>
                          <a:cs typeface="Sakkal Majalla" panose="02000000000000000000" pitchFamily="2" charset="-78"/>
                        </a:rPr>
                        <a:t>.............................................................................................................................................................................................</a:t>
                      </a:r>
                      <a:endParaRPr lang="en-US" sz="1400"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a:noFill/>
                    </a:lnT>
                    <a:lnB>
                      <a:noFill/>
                    </a:lnB>
                  </a:tcPr>
                </a:tc>
                <a:tc>
                  <a:txBody>
                    <a:bodyPr/>
                    <a:lstStyle/>
                    <a:p>
                      <a:pPr algn="ctr" rtl="0">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30</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a:noFill/>
                    </a:lnT>
                    <a:lnB>
                      <a:noFill/>
                    </a:lnB>
                  </a:tcPr>
                </a:tc>
                <a:extLst>
                  <a:ext uri="{0D108BD9-81ED-4DB2-BD59-A6C34878D82A}">
                    <a16:rowId xmlns:a16="http://schemas.microsoft.com/office/drawing/2014/main" val="327599925"/>
                  </a:ext>
                </a:extLst>
              </a:tr>
              <a:tr h="194995">
                <a:tc>
                  <a:txBody>
                    <a:bodyPr/>
                    <a:lstStyle/>
                    <a:p>
                      <a:pPr marL="0" marR="0" lvl="0" indent="0" algn="r" defTabSz="914400" rtl="1" eaLnBrk="1" fontAlgn="auto" latinLnBrk="0" hangingPunct="1">
                        <a:lnSpc>
                          <a:spcPct val="107000"/>
                        </a:lnSpc>
                        <a:spcBef>
                          <a:spcPts val="0"/>
                        </a:spcBef>
                        <a:spcAft>
                          <a:spcPts val="0"/>
                        </a:spcAft>
                        <a:buClrTx/>
                        <a:buSzTx/>
                        <a:buFontTx/>
                        <a:buNone/>
                        <a:tabLst/>
                        <a:defRPr/>
                      </a:pPr>
                      <a:r>
                        <a:rPr lang="ar-SA" sz="1400" b="1" kern="1200" dirty="0">
                          <a:solidFill>
                            <a:schemeClr val="tx1"/>
                          </a:solidFill>
                          <a:effectLst/>
                          <a:latin typeface="Sakkal Majalla" panose="02000000000000000000" pitchFamily="2" charset="-78"/>
                          <a:ea typeface="GE SS Two Light" panose="020A0503020102020204" pitchFamily="18" charset="-78"/>
                          <a:cs typeface="Sakkal Majalla" panose="02000000000000000000" pitchFamily="2" charset="-78"/>
                        </a:rPr>
                        <a:t>شرح معنى الرسالة </a:t>
                      </a:r>
                      <a:r>
                        <a:rPr lang="ar-SA" sz="1400" kern="1200" dirty="0">
                          <a:solidFill>
                            <a:schemeClr val="tx1"/>
                          </a:solidFill>
                          <a:effectLst/>
                          <a:latin typeface="Sakkal Majalla" panose="02000000000000000000" pitchFamily="2" charset="-78"/>
                          <a:ea typeface="GE SS Two Light" panose="020A0503020102020204" pitchFamily="18" charset="-78"/>
                          <a:cs typeface="Sakkal Majalla" panose="02000000000000000000" pitchFamily="2" charset="-78"/>
                        </a:rPr>
                        <a:t>.........................................................................................................................................................................................................</a:t>
                      </a:r>
                      <a:endParaRPr lang="en-US" sz="1400" dirty="0">
                        <a:solidFill>
                          <a:schemeClr val="tx1"/>
                        </a:solidFill>
                        <a:effectLst/>
                        <a:latin typeface="Sakkal Majalla" panose="02000000000000000000" pitchFamily="2" charset="-78"/>
                        <a:ea typeface="Calibri" panose="020F0502020204030204" pitchFamily="34" charset="0"/>
                        <a:cs typeface="Sakkal Majalla" panose="02000000000000000000" pitchFamily="2" charset="-78"/>
                      </a:endParaRPr>
                    </a:p>
                  </a:txBody>
                  <a:tcPr marL="36927" marR="36927" marT="18463" marB="18463" anchor="ctr">
                    <a:lnL>
                      <a:noFill/>
                    </a:lnL>
                    <a:lnR>
                      <a:noFill/>
                    </a:lnR>
                    <a:lnT>
                      <a:noFill/>
                    </a:lnT>
                    <a:lnB>
                      <a:noFill/>
                    </a:lnB>
                  </a:tcPr>
                </a:tc>
                <a:tc>
                  <a:txBody>
                    <a:bodyPr/>
                    <a:lstStyle/>
                    <a:p>
                      <a:pPr algn="ctr" rtl="0">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31</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a:noFill/>
                    </a:lnT>
                    <a:lnB>
                      <a:noFill/>
                    </a:lnB>
                  </a:tcPr>
                </a:tc>
                <a:extLst>
                  <a:ext uri="{0D108BD9-81ED-4DB2-BD59-A6C34878D82A}">
                    <a16:rowId xmlns:a16="http://schemas.microsoft.com/office/drawing/2014/main" val="1840551158"/>
                  </a:ext>
                </a:extLst>
              </a:tr>
              <a:tr h="194995">
                <a:tc>
                  <a:txBody>
                    <a:bodyPr/>
                    <a:lstStyle/>
                    <a:p>
                      <a:pPr marL="0" marR="0" lvl="0" indent="0" algn="r" defTabSz="914400" rtl="1" eaLnBrk="1" fontAlgn="auto" latinLnBrk="0" hangingPunct="1">
                        <a:lnSpc>
                          <a:spcPct val="107000"/>
                        </a:lnSpc>
                        <a:spcBef>
                          <a:spcPts val="0"/>
                        </a:spcBef>
                        <a:spcAft>
                          <a:spcPts val="0"/>
                        </a:spcAft>
                        <a:buClrTx/>
                        <a:buSzTx/>
                        <a:buFontTx/>
                        <a:buNone/>
                        <a:tabLst/>
                        <a:defRPr/>
                      </a:pPr>
                      <a:r>
                        <a:rPr lang="ar-SA" sz="1400" b="1" kern="1200" dirty="0">
                          <a:solidFill>
                            <a:schemeClr val="tx1"/>
                          </a:solidFill>
                          <a:effectLst/>
                          <a:latin typeface="Sakkal Majalla" panose="02000000000000000000" pitchFamily="2" charset="-78"/>
                          <a:ea typeface="GE SS Two Light" panose="020A0503020102020204" pitchFamily="18" charset="-78"/>
                          <a:cs typeface="Sakkal Majalla" panose="02000000000000000000" pitchFamily="2" charset="-78"/>
                        </a:rPr>
                        <a:t>توضيح معاني القيم </a:t>
                      </a:r>
                      <a:r>
                        <a:rPr lang="ar-SA" sz="1400" kern="1200" dirty="0">
                          <a:solidFill>
                            <a:schemeClr val="tx1"/>
                          </a:solidFill>
                          <a:effectLst/>
                          <a:latin typeface="Sakkal Majalla" panose="02000000000000000000" pitchFamily="2" charset="-78"/>
                          <a:ea typeface="GE SS Two Light" panose="020A0503020102020204" pitchFamily="18" charset="-78"/>
                          <a:cs typeface="Sakkal Majalla" panose="02000000000000000000" pitchFamily="2" charset="-78"/>
                        </a:rPr>
                        <a:t>.......................................................................................................................................................................................................</a:t>
                      </a:r>
                      <a:endParaRPr lang="en-US" sz="1400" dirty="0">
                        <a:solidFill>
                          <a:schemeClr val="tx1"/>
                        </a:solidFill>
                        <a:effectLst/>
                        <a:latin typeface="Sakkal Majalla" panose="02000000000000000000" pitchFamily="2" charset="-78"/>
                        <a:ea typeface="Calibri" panose="020F0502020204030204" pitchFamily="34" charset="0"/>
                        <a:cs typeface="Sakkal Majalla" panose="02000000000000000000" pitchFamily="2" charset="-78"/>
                      </a:endParaRPr>
                    </a:p>
                  </a:txBody>
                  <a:tcPr marL="36927" marR="36927" marT="18463" marB="18463" anchor="ctr">
                    <a:lnL>
                      <a:noFill/>
                    </a:lnL>
                    <a:lnR>
                      <a:noFill/>
                    </a:lnR>
                    <a:lnT>
                      <a:noFill/>
                    </a:lnT>
                    <a:lnB>
                      <a:noFill/>
                    </a:lnB>
                  </a:tcPr>
                </a:tc>
                <a:tc>
                  <a:txBody>
                    <a:bodyPr/>
                    <a:lstStyle/>
                    <a:p>
                      <a:pPr algn="ctr" rtl="0">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32</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a:noFill/>
                    </a:lnT>
                    <a:lnB>
                      <a:noFill/>
                    </a:lnB>
                  </a:tcPr>
                </a:tc>
                <a:extLst>
                  <a:ext uri="{0D108BD9-81ED-4DB2-BD59-A6C34878D82A}">
                    <a16:rowId xmlns:a16="http://schemas.microsoft.com/office/drawing/2014/main" val="3922315913"/>
                  </a:ext>
                </a:extLst>
              </a:tr>
              <a:tr h="217265">
                <a:tc>
                  <a:txBody>
                    <a:bodyPr/>
                    <a:lstStyle/>
                    <a:p>
                      <a:pPr marL="0" marR="0" lvl="0" indent="0" algn="r" defTabSz="914400" rtl="1" eaLnBrk="1" fontAlgn="auto" latinLnBrk="0" hangingPunct="1">
                        <a:lnSpc>
                          <a:spcPct val="107000"/>
                        </a:lnSpc>
                        <a:spcBef>
                          <a:spcPts val="0"/>
                        </a:spcBef>
                        <a:spcAft>
                          <a:spcPts val="0"/>
                        </a:spcAft>
                        <a:buClrTx/>
                        <a:buSzTx/>
                        <a:buFontTx/>
                        <a:buNone/>
                        <a:tabLst/>
                        <a:defRPr/>
                      </a:pPr>
                      <a:r>
                        <a:rPr lang="ar-SA" sz="1800" b="1" kern="1200" dirty="0">
                          <a:solidFill>
                            <a:schemeClr val="tx1"/>
                          </a:solidFill>
                          <a:latin typeface="Sakkal Majalla" panose="02000000000000000000" pitchFamily="2" charset="-78"/>
                          <a:ea typeface="+mn-ea"/>
                          <a:cs typeface="Sakkal Majalla" panose="02000000000000000000" pitchFamily="2" charset="-78"/>
                        </a:rPr>
                        <a:t>خامساً: </a:t>
                      </a:r>
                      <a:r>
                        <a:rPr lang="ar-SA" sz="1800" b="1"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استراتيجية الجمعية 2024 – 2029م</a:t>
                      </a:r>
                      <a:r>
                        <a:rPr lang="ar-SA" sz="1600" b="1"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 </a:t>
                      </a:r>
                      <a:r>
                        <a:rPr lang="ar-SA" sz="1400" kern="1200" dirty="0">
                          <a:solidFill>
                            <a:schemeClr val="tx1"/>
                          </a:solidFill>
                          <a:latin typeface="Sakkal Majalla" panose="02000000000000000000" pitchFamily="2" charset="-78"/>
                          <a:ea typeface="+mn-ea"/>
                          <a:cs typeface="Sakkal Majalla" panose="02000000000000000000" pitchFamily="2" charset="-78"/>
                        </a:rPr>
                        <a:t>.................................................................................................................................</a:t>
                      </a:r>
                    </a:p>
                  </a:txBody>
                  <a:tcPr marL="36927" marR="36927" marT="18463" marB="18463" anchor="ctr">
                    <a:lnL>
                      <a:noFill/>
                    </a:lnL>
                    <a:lnR>
                      <a:noFill/>
                    </a:lnR>
                    <a:lnT>
                      <a:noFill/>
                    </a:lnT>
                    <a:lnB>
                      <a:noFill/>
                    </a:lnB>
                  </a:tcPr>
                </a:tc>
                <a:tc>
                  <a:txBody>
                    <a:bodyPr/>
                    <a:lstStyle/>
                    <a:p>
                      <a:pPr algn="ctr" rtl="0">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33</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a:noFill/>
                    </a:lnT>
                    <a:lnB>
                      <a:noFill/>
                    </a:lnB>
                  </a:tcPr>
                </a:tc>
                <a:extLst>
                  <a:ext uri="{0D108BD9-81ED-4DB2-BD59-A6C34878D82A}">
                    <a16:rowId xmlns:a16="http://schemas.microsoft.com/office/drawing/2014/main" val="3255645813"/>
                  </a:ext>
                </a:extLst>
              </a:tr>
              <a:tr h="194995">
                <a:tc>
                  <a:txBody>
                    <a:bodyPr/>
                    <a:lstStyle/>
                    <a:p>
                      <a:pPr marL="0" marR="0" lvl="0" indent="0" algn="r" defTabSz="914400" rtl="1" eaLnBrk="1" fontAlgn="auto" latinLnBrk="0" hangingPunct="1">
                        <a:lnSpc>
                          <a:spcPct val="107000"/>
                        </a:lnSpc>
                        <a:spcBef>
                          <a:spcPts val="0"/>
                        </a:spcBef>
                        <a:spcAft>
                          <a:spcPts val="0"/>
                        </a:spcAft>
                        <a:buClrTx/>
                        <a:buSzTx/>
                        <a:buFontTx/>
                        <a:buNone/>
                        <a:tabLst/>
                        <a:defRPr/>
                      </a:pPr>
                      <a:r>
                        <a:rPr lang="ar-SA" sz="1400" b="1" kern="1200" dirty="0">
                          <a:solidFill>
                            <a:schemeClr val="tx1"/>
                          </a:solidFill>
                          <a:effectLst/>
                          <a:latin typeface="Sakkal Majalla" panose="02000000000000000000" pitchFamily="2" charset="-78"/>
                          <a:ea typeface="GE SS Two Light" panose="020A0503020102020204" pitchFamily="18" charset="-78"/>
                          <a:cs typeface="Sakkal Majalla" panose="02000000000000000000" pitchFamily="2" charset="-78"/>
                        </a:rPr>
                        <a:t>نموذج الاستراتيجية </a:t>
                      </a:r>
                      <a:r>
                        <a:rPr lang="ar-SA" sz="1400" kern="1200" dirty="0">
                          <a:solidFill>
                            <a:schemeClr val="tx1"/>
                          </a:solidFill>
                          <a:latin typeface="Sakkal Majalla" panose="02000000000000000000" pitchFamily="2" charset="-78"/>
                          <a:ea typeface="+mn-ea"/>
                          <a:cs typeface="Sakkal Majalla" panose="02000000000000000000" pitchFamily="2" charset="-78"/>
                        </a:rPr>
                        <a:t>......................................................................................................................................................................................................</a:t>
                      </a:r>
                      <a:endParaRPr lang="en-US" sz="1400" dirty="0">
                        <a:solidFill>
                          <a:schemeClr val="tx1"/>
                        </a:solidFill>
                        <a:effectLst/>
                        <a:latin typeface="Sakkal Majalla" panose="02000000000000000000" pitchFamily="2" charset="-78"/>
                        <a:ea typeface="Calibri" panose="020F0502020204030204" pitchFamily="34" charset="0"/>
                        <a:cs typeface="Sakkal Majalla" panose="02000000000000000000" pitchFamily="2" charset="-78"/>
                      </a:endParaRPr>
                    </a:p>
                  </a:txBody>
                  <a:tcPr marL="36927" marR="36927" marT="18463" marB="18463" anchor="ctr">
                    <a:lnL>
                      <a:noFill/>
                    </a:lnL>
                    <a:lnR>
                      <a:noFill/>
                    </a:lnR>
                    <a:lnT>
                      <a:noFill/>
                    </a:lnT>
                    <a:lnB>
                      <a:noFill/>
                    </a:lnB>
                  </a:tcPr>
                </a:tc>
                <a:tc>
                  <a:txBody>
                    <a:bodyPr/>
                    <a:lstStyle/>
                    <a:p>
                      <a:pPr algn="ctr" rtl="0">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34</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a:noFill/>
                    </a:lnT>
                    <a:lnB>
                      <a:noFill/>
                    </a:lnB>
                  </a:tcPr>
                </a:tc>
                <a:extLst>
                  <a:ext uri="{0D108BD9-81ED-4DB2-BD59-A6C34878D82A}">
                    <a16:rowId xmlns:a16="http://schemas.microsoft.com/office/drawing/2014/main" val="1337584652"/>
                  </a:ext>
                </a:extLst>
              </a:tr>
              <a:tr h="194995">
                <a:tc>
                  <a:txBody>
                    <a:bodyPr/>
                    <a:lstStyle/>
                    <a:p>
                      <a:pPr marL="0" marR="0" lvl="0" indent="0" algn="r" defTabSz="914400" rtl="1" eaLnBrk="1" fontAlgn="auto" latinLnBrk="0" hangingPunct="1">
                        <a:lnSpc>
                          <a:spcPct val="107000"/>
                        </a:lnSpc>
                        <a:spcBef>
                          <a:spcPts val="0"/>
                        </a:spcBef>
                        <a:spcAft>
                          <a:spcPts val="0"/>
                        </a:spcAft>
                        <a:buClrTx/>
                        <a:buSzTx/>
                        <a:buFontTx/>
                        <a:buNone/>
                        <a:tabLst/>
                        <a:defRPr/>
                      </a:pPr>
                      <a:r>
                        <a:rPr lang="ar-SA" sz="1400" b="1" kern="1200" dirty="0">
                          <a:solidFill>
                            <a:schemeClr val="tx1"/>
                          </a:solidFill>
                          <a:effectLst/>
                          <a:latin typeface="Sakkal Majalla" panose="02000000000000000000" pitchFamily="2" charset="-78"/>
                          <a:ea typeface="GE SS Two Light" panose="020A0503020102020204" pitchFamily="18" charset="-78"/>
                          <a:cs typeface="Sakkal Majalla" panose="02000000000000000000" pitchFamily="2" charset="-78"/>
                        </a:rPr>
                        <a:t>الخيار الاستراتيجي </a:t>
                      </a:r>
                      <a:r>
                        <a:rPr lang="ar-SA" sz="1400" kern="1200" dirty="0">
                          <a:solidFill>
                            <a:schemeClr val="tx1"/>
                          </a:solidFill>
                          <a:latin typeface="Sakkal Majalla" panose="02000000000000000000" pitchFamily="2" charset="-78"/>
                          <a:ea typeface="+mn-ea"/>
                          <a:cs typeface="Sakkal Majalla" panose="02000000000000000000" pitchFamily="2" charset="-78"/>
                        </a:rPr>
                        <a:t>.........................................................................................................................................................................................................</a:t>
                      </a:r>
                      <a:endParaRPr lang="en-US" sz="1400" dirty="0">
                        <a:solidFill>
                          <a:schemeClr val="tx1"/>
                        </a:solidFill>
                        <a:effectLst/>
                        <a:latin typeface="Sakkal Majalla" panose="02000000000000000000" pitchFamily="2" charset="-78"/>
                        <a:ea typeface="Calibri" panose="020F0502020204030204" pitchFamily="34" charset="0"/>
                        <a:cs typeface="Sakkal Majalla" panose="02000000000000000000" pitchFamily="2" charset="-78"/>
                      </a:endParaRPr>
                    </a:p>
                  </a:txBody>
                  <a:tcPr marL="36927" marR="36927" marT="18463" marB="18463" anchor="ctr">
                    <a:lnL>
                      <a:noFill/>
                    </a:lnL>
                    <a:lnR>
                      <a:noFill/>
                    </a:lnR>
                    <a:lnT>
                      <a:noFill/>
                    </a:lnT>
                    <a:lnB>
                      <a:noFill/>
                    </a:lnB>
                  </a:tcPr>
                </a:tc>
                <a:tc>
                  <a:txBody>
                    <a:bodyPr/>
                    <a:lstStyle/>
                    <a:p>
                      <a:pPr algn="ctr" rtl="0">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35</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a:noFill/>
                    </a:lnT>
                    <a:lnB>
                      <a:noFill/>
                    </a:lnB>
                  </a:tcPr>
                </a:tc>
                <a:extLst>
                  <a:ext uri="{0D108BD9-81ED-4DB2-BD59-A6C34878D82A}">
                    <a16:rowId xmlns:a16="http://schemas.microsoft.com/office/drawing/2014/main" val="4225829938"/>
                  </a:ext>
                </a:extLst>
              </a:tr>
              <a:tr h="194995">
                <a:tc>
                  <a:txBody>
                    <a:bodyPr/>
                    <a:lstStyle/>
                    <a:p>
                      <a:pPr algn="r" rtl="1">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القضايا الاستراتيجية الحرجة </a:t>
                      </a:r>
                      <a:r>
                        <a:rPr lang="ar-SA" sz="1400" kern="1200" dirty="0">
                          <a:solidFill>
                            <a:schemeClr val="tx1"/>
                          </a:solidFill>
                          <a:latin typeface="Sakkal Majalla" panose="02000000000000000000" pitchFamily="2" charset="-78"/>
                          <a:ea typeface="+mn-ea"/>
                          <a:cs typeface="Sakkal Majalla" panose="02000000000000000000" pitchFamily="2" charset="-78"/>
                        </a:rPr>
                        <a:t>....................................................................................................................................................................................</a:t>
                      </a:r>
                      <a:endParaRPr lang="en-US" sz="1400"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a:noFill/>
                    </a:lnT>
                    <a:lnB>
                      <a:noFill/>
                    </a:lnB>
                  </a:tcPr>
                </a:tc>
                <a:tc>
                  <a:txBody>
                    <a:bodyPr/>
                    <a:lstStyle/>
                    <a:p>
                      <a:pPr algn="ctr" rtl="0">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36</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a:noFill/>
                    </a:lnT>
                    <a:lnB>
                      <a:noFill/>
                    </a:lnB>
                  </a:tcPr>
                </a:tc>
                <a:extLst>
                  <a:ext uri="{0D108BD9-81ED-4DB2-BD59-A6C34878D82A}">
                    <a16:rowId xmlns:a16="http://schemas.microsoft.com/office/drawing/2014/main" val="3801705271"/>
                  </a:ext>
                </a:extLst>
              </a:tr>
              <a:tr h="194995">
                <a:tc>
                  <a:txBody>
                    <a:bodyPr/>
                    <a:lstStyle/>
                    <a:p>
                      <a:pPr algn="r" rtl="1">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الأهداف الاستراتيجية </a:t>
                      </a:r>
                      <a:r>
                        <a:rPr lang="ar-SA" sz="1400" kern="1200" dirty="0">
                          <a:solidFill>
                            <a:schemeClr val="tx1"/>
                          </a:solidFill>
                          <a:latin typeface="Sakkal Majalla" panose="02000000000000000000" pitchFamily="2" charset="-78"/>
                          <a:ea typeface="+mn-ea"/>
                          <a:cs typeface="Sakkal Majalla" panose="02000000000000000000" pitchFamily="2" charset="-78"/>
                        </a:rPr>
                        <a:t>..................................................................................................................................................................................................</a:t>
                      </a:r>
                      <a:endParaRPr lang="en-US" sz="1400"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a:noFill/>
                    </a:lnT>
                    <a:lnB>
                      <a:noFill/>
                    </a:lnB>
                  </a:tcPr>
                </a:tc>
                <a:tc>
                  <a:txBody>
                    <a:bodyPr/>
                    <a:lstStyle/>
                    <a:p>
                      <a:pPr algn="ctr" rtl="0">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37</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a:noFill/>
                    </a:lnT>
                    <a:lnB>
                      <a:noFill/>
                    </a:lnB>
                  </a:tcPr>
                </a:tc>
                <a:extLst>
                  <a:ext uri="{0D108BD9-81ED-4DB2-BD59-A6C34878D82A}">
                    <a16:rowId xmlns:a16="http://schemas.microsoft.com/office/drawing/2014/main" val="1043003484"/>
                  </a:ext>
                </a:extLst>
              </a:tr>
              <a:tr h="194995">
                <a:tc>
                  <a:txBody>
                    <a:bodyPr/>
                    <a:lstStyle/>
                    <a:p>
                      <a:pPr algn="r" rtl="1">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الأهداف الفرعية </a:t>
                      </a:r>
                      <a:r>
                        <a:rPr lang="ar-SA" sz="1400" kern="1200" dirty="0">
                          <a:solidFill>
                            <a:schemeClr val="tx1"/>
                          </a:solidFill>
                          <a:latin typeface="Sakkal Majalla" panose="02000000000000000000" pitchFamily="2" charset="-78"/>
                          <a:ea typeface="+mn-ea"/>
                          <a:cs typeface="Sakkal Majalla" panose="02000000000000000000" pitchFamily="2" charset="-78"/>
                        </a:rPr>
                        <a:t>...........................................................................................................................................................................................................</a:t>
                      </a:r>
                      <a:endParaRPr lang="en-US" sz="1400"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a:noFill/>
                    </a:lnT>
                    <a:lnB>
                      <a:noFill/>
                    </a:lnB>
                  </a:tcPr>
                </a:tc>
                <a:tc>
                  <a:txBody>
                    <a:bodyPr/>
                    <a:lstStyle/>
                    <a:p>
                      <a:pPr algn="ctr" rtl="1">
                        <a:lnSpc>
                          <a:spcPct val="107000"/>
                        </a:lnSpc>
                      </a:pPr>
                      <a:r>
                        <a:rPr lang="ar-SA" sz="1400" b="1" kern="1200" dirty="0">
                          <a:solidFill>
                            <a:schemeClr val="tx1"/>
                          </a:solidFill>
                          <a:latin typeface="Sakkal Majalla" panose="02000000000000000000" pitchFamily="2" charset="-78"/>
                          <a:ea typeface="+mn-ea"/>
                          <a:cs typeface="Sakkal Majalla" panose="02000000000000000000" pitchFamily="2" charset="-78"/>
                        </a:rPr>
                        <a:t>38-39</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a:noFill/>
                    </a:lnT>
                    <a:lnB>
                      <a:noFill/>
                    </a:lnB>
                  </a:tcPr>
                </a:tc>
                <a:extLst>
                  <a:ext uri="{0D108BD9-81ED-4DB2-BD59-A6C34878D82A}">
                    <a16:rowId xmlns:a16="http://schemas.microsoft.com/office/drawing/2014/main" val="2570245018"/>
                  </a:ext>
                </a:extLst>
              </a:tr>
              <a:tr h="194995">
                <a:tc>
                  <a:txBody>
                    <a:bodyPr/>
                    <a:lstStyle/>
                    <a:p>
                      <a:pPr algn="r" rtl="1">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المشاريع التنفيذية </a:t>
                      </a:r>
                      <a:r>
                        <a:rPr lang="ar-SA" sz="1400" kern="1200" dirty="0">
                          <a:solidFill>
                            <a:schemeClr val="tx1"/>
                          </a:solidFill>
                          <a:latin typeface="Sakkal Majalla" panose="02000000000000000000" pitchFamily="2" charset="-78"/>
                          <a:ea typeface="+mn-ea"/>
                          <a:cs typeface="Sakkal Majalla" panose="02000000000000000000" pitchFamily="2" charset="-78"/>
                        </a:rPr>
                        <a:t>..........................................................................................................................................................................................................</a:t>
                      </a:r>
                      <a:endParaRPr lang="en-US" sz="1400"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a:noFill/>
                    </a:lnT>
                    <a:lnB>
                      <a:noFill/>
                    </a:lnB>
                  </a:tcPr>
                </a:tc>
                <a:tc>
                  <a:txBody>
                    <a:bodyPr/>
                    <a:lstStyle/>
                    <a:p>
                      <a:pPr algn="ctr" rtl="1">
                        <a:lnSpc>
                          <a:spcPct val="107000"/>
                        </a:lnSpc>
                      </a:pPr>
                      <a:r>
                        <a:rPr lang="ar-SA" sz="1400" b="1" kern="1200" dirty="0">
                          <a:solidFill>
                            <a:schemeClr val="tx1"/>
                          </a:solidFill>
                          <a:latin typeface="Sakkal Majalla" panose="02000000000000000000" pitchFamily="2" charset="-78"/>
                          <a:ea typeface="+mn-ea"/>
                          <a:cs typeface="Sakkal Majalla" panose="02000000000000000000" pitchFamily="2" charset="-78"/>
                        </a:rPr>
                        <a:t>40-45</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a:noFill/>
                    </a:lnT>
                    <a:lnB>
                      <a:noFill/>
                    </a:lnB>
                  </a:tcPr>
                </a:tc>
                <a:extLst>
                  <a:ext uri="{0D108BD9-81ED-4DB2-BD59-A6C34878D82A}">
                    <a16:rowId xmlns:a16="http://schemas.microsoft.com/office/drawing/2014/main" val="1149401615"/>
                  </a:ext>
                </a:extLst>
              </a:tr>
              <a:tr h="194995">
                <a:tc>
                  <a:txBody>
                    <a:bodyPr/>
                    <a:lstStyle/>
                    <a:p>
                      <a:pPr algn="r" rtl="1">
                        <a:lnSpc>
                          <a:spcPct val="107000"/>
                        </a:lnSpc>
                        <a:spcAft>
                          <a:spcPts val="0"/>
                        </a:spcAft>
                      </a:pPr>
                      <a:r>
                        <a:rPr lang="ar-SA" sz="1800" b="1" kern="1200" dirty="0">
                          <a:solidFill>
                            <a:schemeClr val="tx1"/>
                          </a:solidFill>
                          <a:latin typeface="Sakkal Majalla" panose="02000000000000000000" pitchFamily="2" charset="-78"/>
                          <a:ea typeface="+mn-ea"/>
                          <a:cs typeface="Sakkal Majalla" panose="02000000000000000000" pitchFamily="2" charset="-78"/>
                        </a:rPr>
                        <a:t>سادساً مؤشرات قياس الأداء </a:t>
                      </a:r>
                      <a:r>
                        <a:rPr lang="ar-SA" sz="1400" kern="1200" dirty="0">
                          <a:solidFill>
                            <a:schemeClr val="tx1"/>
                          </a:solidFill>
                          <a:latin typeface="Sakkal Majalla" panose="02000000000000000000" pitchFamily="2" charset="-78"/>
                          <a:ea typeface="+mn-ea"/>
                          <a:cs typeface="Sakkal Majalla" panose="02000000000000000000" pitchFamily="2" charset="-78"/>
                        </a:rPr>
                        <a:t>........................................................................................................................................................................</a:t>
                      </a:r>
                    </a:p>
                  </a:txBody>
                  <a:tcPr marL="36927" marR="36927" marT="18463" marB="18463" anchor="ctr">
                    <a:lnL>
                      <a:noFill/>
                    </a:lnL>
                    <a:lnR>
                      <a:noFill/>
                    </a:lnR>
                    <a:lnT>
                      <a:noFill/>
                    </a:lnT>
                    <a:lnB>
                      <a:noFill/>
                    </a:lnB>
                  </a:tcPr>
                </a:tc>
                <a:tc>
                  <a:txBody>
                    <a:bodyPr/>
                    <a:lstStyle/>
                    <a:p>
                      <a:pPr algn="ctr" rtl="1">
                        <a:lnSpc>
                          <a:spcPct val="107000"/>
                        </a:lnSpc>
                      </a:pPr>
                      <a:r>
                        <a:rPr lang="ar-SA" sz="1400" b="1" kern="1200" dirty="0">
                          <a:solidFill>
                            <a:schemeClr val="tx1"/>
                          </a:solidFill>
                          <a:latin typeface="Sakkal Majalla" panose="02000000000000000000" pitchFamily="2" charset="-78"/>
                          <a:ea typeface="+mn-ea"/>
                          <a:cs typeface="Sakkal Majalla" panose="02000000000000000000" pitchFamily="2" charset="-78"/>
                        </a:rPr>
                        <a:t>46</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a:noFill/>
                    </a:lnT>
                    <a:lnB>
                      <a:noFill/>
                    </a:lnB>
                  </a:tcPr>
                </a:tc>
                <a:extLst>
                  <a:ext uri="{0D108BD9-81ED-4DB2-BD59-A6C34878D82A}">
                    <a16:rowId xmlns:a16="http://schemas.microsoft.com/office/drawing/2014/main" val="3643950755"/>
                  </a:ext>
                </a:extLst>
              </a:tr>
              <a:tr h="194995">
                <a:tc>
                  <a:txBody>
                    <a:bodyPr/>
                    <a:lstStyle/>
                    <a:p>
                      <a:pPr algn="r" rtl="1">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مؤشرات الأداء </a:t>
                      </a:r>
                      <a:r>
                        <a:rPr lang="ar-SA" sz="1400" kern="1200" dirty="0">
                          <a:solidFill>
                            <a:schemeClr val="tx1"/>
                          </a:solidFill>
                          <a:latin typeface="Sakkal Majalla" panose="02000000000000000000" pitchFamily="2" charset="-78"/>
                          <a:ea typeface="+mn-ea"/>
                          <a:cs typeface="Sakkal Majalla" panose="02000000000000000000" pitchFamily="2" charset="-78"/>
                        </a:rPr>
                        <a:t>................................................................................................................................................................................................................</a:t>
                      </a:r>
                      <a:endParaRPr lang="en-US" sz="1400"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a:noFill/>
                    </a:lnT>
                    <a:lnB>
                      <a:noFill/>
                    </a:lnB>
                  </a:tcPr>
                </a:tc>
                <a:tc>
                  <a:txBody>
                    <a:bodyPr/>
                    <a:lstStyle/>
                    <a:p>
                      <a:pPr algn="ctr" rtl="1">
                        <a:lnSpc>
                          <a:spcPct val="107000"/>
                        </a:lnSpc>
                      </a:pPr>
                      <a:r>
                        <a:rPr lang="ar-SA" sz="1400" b="1" kern="1200" dirty="0">
                          <a:solidFill>
                            <a:schemeClr val="tx1"/>
                          </a:solidFill>
                          <a:latin typeface="Sakkal Majalla" panose="02000000000000000000" pitchFamily="2" charset="-78"/>
                          <a:ea typeface="+mn-ea"/>
                          <a:cs typeface="Sakkal Majalla" panose="02000000000000000000" pitchFamily="2" charset="-78"/>
                        </a:rPr>
                        <a:t>47-50</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a:noFill/>
                    </a:lnT>
                    <a:lnB>
                      <a:noFill/>
                    </a:lnB>
                  </a:tcPr>
                </a:tc>
                <a:extLst>
                  <a:ext uri="{0D108BD9-81ED-4DB2-BD59-A6C34878D82A}">
                    <a16:rowId xmlns:a16="http://schemas.microsoft.com/office/drawing/2014/main" val="3293511785"/>
                  </a:ext>
                </a:extLst>
              </a:tr>
              <a:tr h="194995">
                <a:tc>
                  <a:txBody>
                    <a:bodyPr/>
                    <a:lstStyle/>
                    <a:p>
                      <a:pPr algn="r" rtl="1">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الخريطة الاستراتيجية </a:t>
                      </a:r>
                      <a:r>
                        <a:rPr lang="ar-SA" sz="1400" kern="1200" dirty="0">
                          <a:solidFill>
                            <a:schemeClr val="tx1"/>
                          </a:solidFill>
                          <a:latin typeface="Sakkal Majalla" panose="02000000000000000000" pitchFamily="2" charset="-78"/>
                          <a:ea typeface="+mn-ea"/>
                          <a:cs typeface="Sakkal Majalla" panose="02000000000000000000" pitchFamily="2" charset="-78"/>
                        </a:rPr>
                        <a:t>..................................................................................................................................................................................................</a:t>
                      </a:r>
                      <a:endParaRPr lang="en-US" sz="1400"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a:noFill/>
                    </a:lnT>
                    <a:lnB>
                      <a:noFill/>
                    </a:lnB>
                  </a:tcPr>
                </a:tc>
                <a:tc>
                  <a:txBody>
                    <a:bodyPr/>
                    <a:lstStyle/>
                    <a:p>
                      <a:pPr algn="ctr" rtl="1">
                        <a:lnSpc>
                          <a:spcPct val="107000"/>
                        </a:lnSpc>
                      </a:pPr>
                      <a:r>
                        <a:rPr lang="ar-SA" sz="1400" b="1" kern="1200" dirty="0">
                          <a:solidFill>
                            <a:schemeClr val="tx1"/>
                          </a:solidFill>
                          <a:latin typeface="Sakkal Majalla" panose="02000000000000000000" pitchFamily="2" charset="-78"/>
                          <a:ea typeface="+mn-ea"/>
                          <a:cs typeface="Sakkal Majalla" panose="02000000000000000000" pitchFamily="2" charset="-78"/>
                        </a:rPr>
                        <a:t>51</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a:noFill/>
                    </a:lnT>
                    <a:lnB>
                      <a:noFill/>
                    </a:lnB>
                  </a:tcPr>
                </a:tc>
                <a:extLst>
                  <a:ext uri="{0D108BD9-81ED-4DB2-BD59-A6C34878D82A}">
                    <a16:rowId xmlns:a16="http://schemas.microsoft.com/office/drawing/2014/main" val="1314096380"/>
                  </a:ext>
                </a:extLst>
              </a:tr>
              <a:tr h="194995">
                <a:tc>
                  <a:txBody>
                    <a:bodyPr/>
                    <a:lstStyle/>
                    <a:p>
                      <a:pPr algn="r" rtl="1">
                        <a:lnSpc>
                          <a:spcPct val="107000"/>
                        </a:lnSpc>
                        <a:spcAft>
                          <a:spcPts val="0"/>
                        </a:spcAft>
                      </a:pPr>
                      <a:r>
                        <a:rPr lang="ar-SA" sz="1400" b="1" kern="1200" dirty="0">
                          <a:solidFill>
                            <a:schemeClr val="tx1"/>
                          </a:solidFill>
                          <a:latin typeface="Sakkal Majalla" panose="02000000000000000000" pitchFamily="2" charset="-78"/>
                          <a:ea typeface="+mn-ea"/>
                          <a:cs typeface="Sakkal Majalla" panose="02000000000000000000" pitchFamily="2" charset="-78"/>
                        </a:rPr>
                        <a:t>آلية التنفيذ والمتابعة </a:t>
                      </a:r>
                      <a:r>
                        <a:rPr lang="ar-SA" sz="1400" kern="1200" dirty="0">
                          <a:solidFill>
                            <a:schemeClr val="tx1"/>
                          </a:solidFill>
                          <a:latin typeface="Sakkal Majalla" panose="02000000000000000000" pitchFamily="2" charset="-78"/>
                          <a:ea typeface="+mn-ea"/>
                          <a:cs typeface="Sakkal Majalla" panose="02000000000000000000" pitchFamily="2" charset="-78"/>
                        </a:rPr>
                        <a:t>.....................................................................................................................................................................................................</a:t>
                      </a:r>
                      <a:endParaRPr lang="en-US" sz="1400"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a:noFill/>
                    </a:lnT>
                    <a:lnB>
                      <a:noFill/>
                    </a:lnB>
                  </a:tcPr>
                </a:tc>
                <a:tc>
                  <a:txBody>
                    <a:bodyPr/>
                    <a:lstStyle/>
                    <a:p>
                      <a:pPr marL="0" marR="0" lvl="0" indent="0" algn="ctr" defTabSz="914400" rtl="1" eaLnBrk="1" fontAlgn="auto" latinLnBrk="0" hangingPunct="1">
                        <a:lnSpc>
                          <a:spcPct val="107000"/>
                        </a:lnSpc>
                        <a:spcBef>
                          <a:spcPts val="0"/>
                        </a:spcBef>
                        <a:spcAft>
                          <a:spcPts val="0"/>
                        </a:spcAft>
                        <a:buClrTx/>
                        <a:buSzTx/>
                        <a:buFontTx/>
                        <a:buNone/>
                        <a:tabLst/>
                        <a:defRPr/>
                      </a:pPr>
                      <a:r>
                        <a:rPr lang="ar-SA" sz="1400" b="1" kern="1200" dirty="0">
                          <a:solidFill>
                            <a:schemeClr val="tx1"/>
                          </a:solidFill>
                          <a:latin typeface="Sakkal Majalla" panose="02000000000000000000" pitchFamily="2" charset="-78"/>
                          <a:ea typeface="+mn-ea"/>
                          <a:cs typeface="Sakkal Majalla" panose="02000000000000000000" pitchFamily="2" charset="-78"/>
                        </a:rPr>
                        <a:t>52</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a:noFill/>
                    </a:lnT>
                    <a:lnB>
                      <a:noFill/>
                    </a:lnB>
                  </a:tcPr>
                </a:tc>
                <a:extLst>
                  <a:ext uri="{0D108BD9-81ED-4DB2-BD59-A6C34878D82A}">
                    <a16:rowId xmlns:a16="http://schemas.microsoft.com/office/drawing/2014/main" val="1649677665"/>
                  </a:ext>
                </a:extLst>
              </a:tr>
              <a:tr h="194995">
                <a:tc>
                  <a:txBody>
                    <a:bodyPr/>
                    <a:lstStyle/>
                    <a:p>
                      <a:pPr marL="0" marR="0" lvl="0" indent="0" algn="r" defTabSz="914400" rtl="1" eaLnBrk="1" fontAlgn="auto" latinLnBrk="0" hangingPunct="1">
                        <a:lnSpc>
                          <a:spcPct val="107000"/>
                        </a:lnSpc>
                        <a:spcBef>
                          <a:spcPts val="0"/>
                        </a:spcBef>
                        <a:spcAft>
                          <a:spcPts val="0"/>
                        </a:spcAft>
                        <a:buClrTx/>
                        <a:buSzTx/>
                        <a:buFontTx/>
                        <a:buNone/>
                        <a:tabLst/>
                        <a:defRPr/>
                      </a:pPr>
                      <a:r>
                        <a:rPr lang="ar-SA" sz="1400" b="1" kern="1200" dirty="0">
                          <a:solidFill>
                            <a:schemeClr val="tx1"/>
                          </a:solidFill>
                          <a:latin typeface="Sakkal Majalla" panose="02000000000000000000" pitchFamily="2" charset="-78"/>
                          <a:ea typeface="+mn-ea"/>
                          <a:cs typeface="Sakkal Majalla" panose="02000000000000000000" pitchFamily="2" charset="-78"/>
                        </a:rPr>
                        <a:t>متطلبات تنفيذ الاستراتيجية </a:t>
                      </a:r>
                      <a:r>
                        <a:rPr lang="ar-SA" sz="1400" kern="1200" dirty="0">
                          <a:solidFill>
                            <a:schemeClr val="tx1"/>
                          </a:solidFill>
                          <a:latin typeface="Sakkal Majalla" panose="02000000000000000000" pitchFamily="2" charset="-78"/>
                          <a:ea typeface="+mn-ea"/>
                          <a:cs typeface="Sakkal Majalla" panose="02000000000000000000" pitchFamily="2" charset="-78"/>
                        </a:rPr>
                        <a:t>......................................................................................................................................................................................</a:t>
                      </a:r>
                      <a:endParaRPr lang="en-US" sz="1400"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a:noFill/>
                    </a:lnT>
                    <a:lnB>
                      <a:noFill/>
                    </a:lnB>
                  </a:tcPr>
                </a:tc>
                <a:tc>
                  <a:txBody>
                    <a:bodyPr/>
                    <a:lstStyle/>
                    <a:p>
                      <a:pPr algn="ctr" rtl="1">
                        <a:lnSpc>
                          <a:spcPct val="107000"/>
                        </a:lnSpc>
                      </a:pPr>
                      <a:r>
                        <a:rPr lang="ar-SA" sz="1400" b="1" kern="1200" dirty="0">
                          <a:solidFill>
                            <a:schemeClr val="tx1"/>
                          </a:solidFill>
                          <a:latin typeface="Sakkal Majalla" panose="02000000000000000000" pitchFamily="2" charset="-78"/>
                          <a:ea typeface="+mn-ea"/>
                          <a:cs typeface="Sakkal Majalla" panose="02000000000000000000" pitchFamily="2" charset="-78"/>
                        </a:rPr>
                        <a:t>53</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a:noFill/>
                    </a:lnT>
                    <a:lnB>
                      <a:noFill/>
                    </a:lnB>
                  </a:tcPr>
                </a:tc>
                <a:extLst>
                  <a:ext uri="{0D108BD9-81ED-4DB2-BD59-A6C34878D82A}">
                    <a16:rowId xmlns:a16="http://schemas.microsoft.com/office/drawing/2014/main" val="3696789849"/>
                  </a:ext>
                </a:extLst>
              </a:tr>
              <a:tr h="164009">
                <a:tc>
                  <a:txBody>
                    <a:bodyPr/>
                    <a:lstStyle/>
                    <a:p>
                      <a:pPr algn="r" rtl="1">
                        <a:lnSpc>
                          <a:spcPct val="107000"/>
                        </a:lnSpc>
                        <a:spcAft>
                          <a:spcPts val="0"/>
                        </a:spcAft>
                      </a:pPr>
                      <a:r>
                        <a:rPr lang="ar-SA" sz="1800" b="1" kern="1200" dirty="0">
                          <a:solidFill>
                            <a:schemeClr val="tx1"/>
                          </a:solidFill>
                          <a:latin typeface="Sakkal Majalla" panose="02000000000000000000" pitchFamily="2" charset="-78"/>
                          <a:ea typeface="+mn-ea"/>
                          <a:cs typeface="Sakkal Majalla" panose="02000000000000000000" pitchFamily="2" charset="-78"/>
                        </a:rPr>
                        <a:t>سابعاً: الملحقات </a:t>
                      </a:r>
                      <a:r>
                        <a:rPr lang="ar-SA" sz="1400" kern="1200" dirty="0">
                          <a:solidFill>
                            <a:schemeClr val="tx1"/>
                          </a:solidFill>
                          <a:latin typeface="Sakkal Majalla" panose="02000000000000000000" pitchFamily="2" charset="-78"/>
                          <a:ea typeface="+mn-ea"/>
                          <a:cs typeface="Sakkal Majalla" panose="02000000000000000000" pitchFamily="2" charset="-78"/>
                        </a:rPr>
                        <a:t>.....................................................................................................................................................................................................</a:t>
                      </a:r>
                      <a:endParaRPr lang="en-US" sz="1400"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a:lnSpc>
                          <a:spcPct val="107000"/>
                        </a:lnSpc>
                      </a:pPr>
                      <a:r>
                        <a:rPr lang="ar-SA" sz="1400" b="1" kern="1200" dirty="0">
                          <a:solidFill>
                            <a:schemeClr val="tx1"/>
                          </a:solidFill>
                          <a:latin typeface="Sakkal Majalla" panose="02000000000000000000" pitchFamily="2" charset="-78"/>
                          <a:ea typeface="+mn-ea"/>
                          <a:cs typeface="Sakkal Majalla" panose="02000000000000000000" pitchFamily="2" charset="-78"/>
                        </a:rPr>
                        <a:t>54</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1888768"/>
                  </a:ext>
                </a:extLst>
              </a:tr>
              <a:tr h="164009">
                <a:tc>
                  <a:txBody>
                    <a:bodyPr/>
                    <a:lstStyle/>
                    <a:p>
                      <a:pPr marL="0" marR="0" lvl="0" indent="0" algn="r" defTabSz="914400" rtl="1" eaLnBrk="1" fontAlgn="auto" latinLnBrk="0" hangingPunct="1">
                        <a:lnSpc>
                          <a:spcPct val="107000"/>
                        </a:lnSpc>
                        <a:spcBef>
                          <a:spcPts val="0"/>
                        </a:spcBef>
                        <a:spcAft>
                          <a:spcPts val="0"/>
                        </a:spcAft>
                        <a:buClrTx/>
                        <a:buSzTx/>
                        <a:buFontTx/>
                        <a:buNone/>
                        <a:tabLst/>
                        <a:defRPr/>
                      </a:pPr>
                      <a:r>
                        <a:rPr lang="ar-SA" sz="1400" b="1" kern="1200" dirty="0">
                          <a:solidFill>
                            <a:schemeClr val="tx1"/>
                          </a:solidFill>
                          <a:latin typeface="Sakkal Majalla" panose="02000000000000000000" pitchFamily="2" charset="-78"/>
                          <a:ea typeface="+mn-ea"/>
                          <a:cs typeface="Sakkal Majalla" panose="02000000000000000000" pitchFamily="2" charset="-78"/>
                        </a:rPr>
                        <a:t>مؤشرات الأداء الرئيسية والمستهدفات </a:t>
                      </a:r>
                      <a:r>
                        <a:rPr lang="ar-SA" sz="1400" kern="1200" dirty="0">
                          <a:solidFill>
                            <a:schemeClr val="tx1"/>
                          </a:solidFill>
                          <a:latin typeface="Sakkal Majalla" panose="02000000000000000000" pitchFamily="2" charset="-78"/>
                          <a:ea typeface="+mn-ea"/>
                          <a:cs typeface="Sakkal Majalla" panose="02000000000000000000" pitchFamily="2" charset="-78"/>
                        </a:rPr>
                        <a:t>........................................................................................................................................................................</a:t>
                      </a:r>
                      <a:endParaRPr lang="en-US" sz="1400"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1" eaLnBrk="1" fontAlgn="auto" latinLnBrk="0" hangingPunct="1">
                        <a:lnSpc>
                          <a:spcPct val="107000"/>
                        </a:lnSpc>
                        <a:spcBef>
                          <a:spcPts val="0"/>
                        </a:spcBef>
                        <a:spcAft>
                          <a:spcPts val="0"/>
                        </a:spcAft>
                        <a:buClrTx/>
                        <a:buSzTx/>
                        <a:buFontTx/>
                        <a:buNone/>
                        <a:tabLst/>
                        <a:defRPr/>
                      </a:pPr>
                      <a:r>
                        <a:rPr lang="ar-SA" sz="1400" b="1" kern="1200" dirty="0">
                          <a:solidFill>
                            <a:schemeClr val="tx1"/>
                          </a:solidFill>
                          <a:latin typeface="Sakkal Majalla" panose="02000000000000000000" pitchFamily="2" charset="-78"/>
                          <a:ea typeface="+mn-ea"/>
                          <a:cs typeface="Sakkal Majalla" panose="02000000000000000000" pitchFamily="2" charset="-78"/>
                        </a:rPr>
                        <a:t>55-59</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86687937"/>
                  </a:ext>
                </a:extLst>
              </a:tr>
              <a:tr h="164009">
                <a:tc>
                  <a:txBody>
                    <a:bodyPr/>
                    <a:lstStyle/>
                    <a:p>
                      <a:pPr marL="0" marR="0" lvl="0" indent="0" algn="r" defTabSz="914400" rtl="1" eaLnBrk="1" fontAlgn="auto" latinLnBrk="0" hangingPunct="1">
                        <a:lnSpc>
                          <a:spcPct val="107000"/>
                        </a:lnSpc>
                        <a:spcBef>
                          <a:spcPts val="0"/>
                        </a:spcBef>
                        <a:spcAft>
                          <a:spcPts val="0"/>
                        </a:spcAft>
                        <a:buClrTx/>
                        <a:buSzTx/>
                        <a:buFontTx/>
                        <a:buNone/>
                        <a:tabLst/>
                        <a:defRPr/>
                      </a:pPr>
                      <a:r>
                        <a:rPr lang="ar-SA" sz="1400" b="1" kern="1200" dirty="0">
                          <a:solidFill>
                            <a:schemeClr val="tx1"/>
                          </a:solidFill>
                          <a:latin typeface="Sakkal Majalla" panose="02000000000000000000" pitchFamily="2" charset="-78"/>
                          <a:ea typeface="+mn-ea"/>
                          <a:cs typeface="Sakkal Majalla" panose="02000000000000000000" pitchFamily="2" charset="-78"/>
                        </a:rPr>
                        <a:t>الخطة التنفيذية </a:t>
                      </a:r>
                      <a:r>
                        <a:rPr lang="ar-SA" sz="1400" kern="1200" dirty="0">
                          <a:solidFill>
                            <a:schemeClr val="tx1"/>
                          </a:solidFill>
                          <a:latin typeface="Sakkal Majalla" panose="02000000000000000000" pitchFamily="2" charset="-78"/>
                          <a:ea typeface="+mn-ea"/>
                          <a:cs typeface="Sakkal Majalla" panose="02000000000000000000" pitchFamily="2" charset="-78"/>
                        </a:rPr>
                        <a:t>............................................................................................................................................................................................................</a:t>
                      </a:r>
                      <a:endParaRPr lang="en-US" sz="1400"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1" eaLnBrk="1" fontAlgn="auto" latinLnBrk="0" hangingPunct="1">
                        <a:lnSpc>
                          <a:spcPct val="107000"/>
                        </a:lnSpc>
                        <a:spcBef>
                          <a:spcPts val="0"/>
                        </a:spcBef>
                        <a:spcAft>
                          <a:spcPts val="0"/>
                        </a:spcAft>
                        <a:buClrTx/>
                        <a:buSzTx/>
                        <a:buFontTx/>
                        <a:buNone/>
                        <a:tabLst/>
                        <a:defRPr/>
                      </a:pPr>
                      <a:r>
                        <a:rPr lang="ar-SA" sz="1400" b="1" kern="1200" dirty="0">
                          <a:solidFill>
                            <a:schemeClr val="tx1"/>
                          </a:solidFill>
                          <a:latin typeface="Sakkal Majalla" panose="02000000000000000000" pitchFamily="2" charset="-78"/>
                          <a:ea typeface="+mn-ea"/>
                          <a:cs typeface="Sakkal Majalla" panose="02000000000000000000" pitchFamily="2" charset="-78"/>
                        </a:rPr>
                        <a:t>60-66</a:t>
                      </a:r>
                      <a:endParaRPr lang="en-US" sz="1400" b="1" kern="1200" dirty="0">
                        <a:solidFill>
                          <a:schemeClr val="tx1"/>
                        </a:solidFill>
                        <a:latin typeface="Sakkal Majalla" panose="02000000000000000000" pitchFamily="2" charset="-78"/>
                        <a:ea typeface="+mn-ea"/>
                        <a:cs typeface="Sakkal Majalla" panose="02000000000000000000" pitchFamily="2" charset="-78"/>
                      </a:endParaRPr>
                    </a:p>
                  </a:txBody>
                  <a:tcPr marL="36927" marR="36927" marT="18463" marB="18463"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69817145"/>
                  </a:ext>
                </a:extLst>
              </a:tr>
              <a:tr h="164009">
                <a:tc>
                  <a:txBody>
                    <a:bodyPr/>
                    <a:lstStyle/>
                    <a:p>
                      <a:pPr marL="0" marR="0" lvl="0" indent="0" algn="r" defTabSz="914400" rtl="1" eaLnBrk="1" fontAlgn="auto" latinLnBrk="0" hangingPunct="1">
                        <a:lnSpc>
                          <a:spcPct val="107000"/>
                        </a:lnSpc>
                        <a:spcBef>
                          <a:spcPts val="0"/>
                        </a:spcBef>
                        <a:spcAft>
                          <a:spcPts val="0"/>
                        </a:spcAft>
                        <a:buClrTx/>
                        <a:buSzTx/>
                        <a:buFontTx/>
                        <a:buNone/>
                        <a:tabLst/>
                        <a:defRPr/>
                      </a:pPr>
                      <a:r>
                        <a:rPr lang="ar-SA" sz="1400" b="1" kern="1200" dirty="0">
                          <a:solidFill>
                            <a:schemeClr val="tx1"/>
                          </a:solidFill>
                          <a:latin typeface="Sakkal Majalla" panose="02000000000000000000" pitchFamily="2" charset="-78"/>
                          <a:ea typeface="+mn-ea"/>
                          <a:cs typeface="Sakkal Majalla" panose="02000000000000000000" pitchFamily="2" charset="-78"/>
                        </a:rPr>
                        <a:t>تقارير متابعة الأداء </a:t>
                      </a:r>
                      <a:r>
                        <a:rPr lang="ar-SA" sz="1400" kern="1200" dirty="0">
                          <a:solidFill>
                            <a:schemeClr val="tx1"/>
                          </a:solidFill>
                          <a:latin typeface="Sakkal Majalla" panose="02000000000000000000" pitchFamily="2" charset="-78"/>
                          <a:ea typeface="+mn-ea"/>
                          <a:cs typeface="Sakkal Majalla" panose="02000000000000000000" pitchFamily="2" charset="-78"/>
                        </a:rPr>
                        <a:t>.........................................................................................................................................................................................................</a:t>
                      </a:r>
                    </a:p>
                  </a:txBody>
                  <a:tcPr marL="36927" marR="36927" marT="18463" marB="18463"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ar-SA" sz="1400" b="1" kern="1200" dirty="0">
                          <a:solidFill>
                            <a:schemeClr val="tx1"/>
                          </a:solidFill>
                          <a:latin typeface="Sakkal Majalla" panose="02000000000000000000" pitchFamily="2" charset="-78"/>
                          <a:ea typeface="+mn-ea"/>
                          <a:cs typeface="Sakkal Majalla" panose="02000000000000000000" pitchFamily="2" charset="-78"/>
                        </a:rPr>
                        <a:t>67-68</a:t>
                      </a:r>
                    </a:p>
                  </a:txBody>
                  <a:tcPr marL="36927" marR="36927" marT="18463" marB="18463"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91443684"/>
                  </a:ext>
                </a:extLst>
              </a:tr>
            </a:tbl>
          </a:graphicData>
        </a:graphic>
      </p:graphicFrame>
      <p:sp>
        <p:nvSpPr>
          <p:cNvPr id="7" name="عنصر نائب للتذييل 6">
            <a:extLst>
              <a:ext uri="{FF2B5EF4-FFF2-40B4-BE49-F238E27FC236}">
                <a16:creationId xmlns:a16="http://schemas.microsoft.com/office/drawing/2014/main" id="{6D3840B4-A27A-D0CF-6F83-5CF85B7A91ED}"/>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9" name="عنصر نائب لرقم الشريحة 8">
            <a:extLst>
              <a:ext uri="{FF2B5EF4-FFF2-40B4-BE49-F238E27FC236}">
                <a16:creationId xmlns:a16="http://schemas.microsoft.com/office/drawing/2014/main" id="{BC78CC96-9891-F523-8AF0-F2F642762D68}"/>
              </a:ext>
            </a:extLst>
          </p:cNvPr>
          <p:cNvSpPr>
            <a:spLocks noGrp="1"/>
          </p:cNvSpPr>
          <p:nvPr>
            <p:ph type="sldNum" sz="quarter" idx="12"/>
          </p:nvPr>
        </p:nvSpPr>
        <p:spPr/>
        <p:txBody>
          <a:bodyPr/>
          <a:lstStyle/>
          <a:p>
            <a:fld id="{501ED04E-D395-4889-B0AB-32BA2BD69EE6}" type="slidenum">
              <a:rPr lang="ar-SA" smtClean="0"/>
              <a:t>6</a:t>
            </a:fld>
            <a:endParaRPr lang="ar-SA"/>
          </a:p>
        </p:txBody>
      </p:sp>
    </p:spTree>
    <p:extLst>
      <p:ext uri="{BB962C8B-B14F-4D97-AF65-F5344CB8AC3E}">
        <p14:creationId xmlns:p14="http://schemas.microsoft.com/office/powerpoint/2010/main" val="50681293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a:extLst>
              <a:ext uri="{FF2B5EF4-FFF2-40B4-BE49-F238E27FC236}">
                <a16:creationId xmlns:a16="http://schemas.microsoft.com/office/drawing/2014/main" id="{E9125EFB-0BE5-41F9-BFC4-471FD4E4B4D5}"/>
              </a:ext>
            </a:extLst>
          </p:cNvPr>
          <p:cNvSpPr/>
          <p:nvPr/>
        </p:nvSpPr>
        <p:spPr>
          <a:xfrm>
            <a:off x="3757000" y="3595171"/>
            <a:ext cx="4677999" cy="377026"/>
          </a:xfrm>
          <a:prstGeom prst="rect">
            <a:avLst/>
          </a:prstGeom>
          <a:solidFill>
            <a:schemeClr val="accent1">
              <a:lumMod val="75000"/>
            </a:schemeClr>
          </a:solidFill>
        </p:spPr>
        <p:txBody>
          <a:bodyPr wrap="square">
            <a:spAutoFit/>
          </a:bodyPr>
          <a:lstStyle/>
          <a:p>
            <a:pPr algn="ctr" defTabSz="914400" rtl="1">
              <a:lnSpc>
                <a:spcPct val="90000"/>
              </a:lnSpc>
              <a:spcBef>
                <a:spcPct val="0"/>
              </a:spcBef>
            </a:pP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الخطة التنفيذية</a:t>
            </a:r>
          </a:p>
        </p:txBody>
      </p:sp>
      <p:sp>
        <p:nvSpPr>
          <p:cNvPr id="4" name="عنصر نائب للتذييل 3">
            <a:extLst>
              <a:ext uri="{FF2B5EF4-FFF2-40B4-BE49-F238E27FC236}">
                <a16:creationId xmlns:a16="http://schemas.microsoft.com/office/drawing/2014/main" id="{92540A74-33C5-F888-A1AC-1D0DD4336BA0}"/>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6" name="عنصر نائب لرقم الشريحة 5">
            <a:extLst>
              <a:ext uri="{FF2B5EF4-FFF2-40B4-BE49-F238E27FC236}">
                <a16:creationId xmlns:a16="http://schemas.microsoft.com/office/drawing/2014/main" id="{43C3C008-5F01-086C-C9D5-878FB6E5D7CD}"/>
              </a:ext>
            </a:extLst>
          </p:cNvPr>
          <p:cNvSpPr>
            <a:spLocks noGrp="1"/>
          </p:cNvSpPr>
          <p:nvPr>
            <p:ph type="sldNum" sz="quarter" idx="12"/>
          </p:nvPr>
        </p:nvSpPr>
        <p:spPr/>
        <p:txBody>
          <a:bodyPr/>
          <a:lstStyle/>
          <a:p>
            <a:fld id="{501ED04E-D395-4889-B0AB-32BA2BD69EE6}" type="slidenum">
              <a:rPr lang="ar-SA" smtClean="0"/>
              <a:t>60</a:t>
            </a:fld>
            <a:endParaRPr lang="ar-SA"/>
          </a:p>
        </p:txBody>
      </p:sp>
    </p:spTree>
    <p:extLst>
      <p:ext uri="{BB962C8B-B14F-4D97-AF65-F5344CB8AC3E}">
        <p14:creationId xmlns:p14="http://schemas.microsoft.com/office/powerpoint/2010/main" val="330949815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a:extLst>
              <a:ext uri="{FF2B5EF4-FFF2-40B4-BE49-F238E27FC236}">
                <a16:creationId xmlns:a16="http://schemas.microsoft.com/office/drawing/2014/main" id="{E9125EFB-0BE5-41F9-BFC4-471FD4E4B4D5}"/>
              </a:ext>
            </a:extLst>
          </p:cNvPr>
          <p:cNvSpPr/>
          <p:nvPr/>
        </p:nvSpPr>
        <p:spPr>
          <a:xfrm>
            <a:off x="11261925" y="2344397"/>
            <a:ext cx="469359" cy="2638780"/>
          </a:xfrm>
          <a:prstGeom prst="rect">
            <a:avLst/>
          </a:prstGeom>
        </p:spPr>
        <p:txBody>
          <a:bodyPr vert="vert270" wrap="square">
            <a:spAutoFit/>
          </a:bodyPr>
          <a:lstStyle/>
          <a:p>
            <a:pPr algn="ctr" defTabSz="914400" rtl="1">
              <a:lnSpc>
                <a:spcPct val="90000"/>
              </a:lnSpc>
              <a:spcBef>
                <a:spcPct val="0"/>
              </a:spcBef>
            </a:pP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الخطة التنفيذية</a:t>
            </a:r>
          </a:p>
        </p:txBody>
      </p:sp>
      <p:graphicFrame>
        <p:nvGraphicFramePr>
          <p:cNvPr id="2" name="جدول 1">
            <a:extLst>
              <a:ext uri="{FF2B5EF4-FFF2-40B4-BE49-F238E27FC236}">
                <a16:creationId xmlns:a16="http://schemas.microsoft.com/office/drawing/2014/main" id="{C997D91A-5150-4682-8CE3-A684504D3EE5}"/>
              </a:ext>
            </a:extLst>
          </p:cNvPr>
          <p:cNvGraphicFramePr>
            <a:graphicFrameLocks noGrp="1"/>
          </p:cNvGraphicFramePr>
          <p:nvPr>
            <p:extLst>
              <p:ext uri="{D42A27DB-BD31-4B8C-83A1-F6EECF244321}">
                <p14:modId xmlns:p14="http://schemas.microsoft.com/office/powerpoint/2010/main" val="866629255"/>
              </p:ext>
            </p:extLst>
          </p:nvPr>
        </p:nvGraphicFramePr>
        <p:xfrm>
          <a:off x="1218000" y="653824"/>
          <a:ext cx="9756000" cy="4714352"/>
        </p:xfrm>
        <a:graphic>
          <a:graphicData uri="http://schemas.openxmlformats.org/drawingml/2006/table">
            <a:tbl>
              <a:tblPr rtl="1"/>
              <a:tblGrid>
                <a:gridCol w="2160000">
                  <a:extLst>
                    <a:ext uri="{9D8B030D-6E8A-4147-A177-3AD203B41FA5}">
                      <a16:colId xmlns:a16="http://schemas.microsoft.com/office/drawing/2014/main" val="3841739268"/>
                    </a:ext>
                  </a:extLst>
                </a:gridCol>
                <a:gridCol w="3060000">
                  <a:extLst>
                    <a:ext uri="{9D8B030D-6E8A-4147-A177-3AD203B41FA5}">
                      <a16:colId xmlns:a16="http://schemas.microsoft.com/office/drawing/2014/main" val="1690391824"/>
                    </a:ext>
                  </a:extLst>
                </a:gridCol>
                <a:gridCol w="1260000">
                  <a:extLst>
                    <a:ext uri="{9D8B030D-6E8A-4147-A177-3AD203B41FA5}">
                      <a16:colId xmlns:a16="http://schemas.microsoft.com/office/drawing/2014/main" val="116718856"/>
                    </a:ext>
                  </a:extLst>
                </a:gridCol>
                <a:gridCol w="540000">
                  <a:extLst>
                    <a:ext uri="{9D8B030D-6E8A-4147-A177-3AD203B41FA5}">
                      <a16:colId xmlns:a16="http://schemas.microsoft.com/office/drawing/2014/main" val="1142402905"/>
                    </a:ext>
                  </a:extLst>
                </a:gridCol>
                <a:gridCol w="540000">
                  <a:extLst>
                    <a:ext uri="{9D8B030D-6E8A-4147-A177-3AD203B41FA5}">
                      <a16:colId xmlns:a16="http://schemas.microsoft.com/office/drawing/2014/main" val="2402625387"/>
                    </a:ext>
                  </a:extLst>
                </a:gridCol>
                <a:gridCol w="540000">
                  <a:extLst>
                    <a:ext uri="{9D8B030D-6E8A-4147-A177-3AD203B41FA5}">
                      <a16:colId xmlns:a16="http://schemas.microsoft.com/office/drawing/2014/main" val="185363842"/>
                    </a:ext>
                  </a:extLst>
                </a:gridCol>
                <a:gridCol w="540000">
                  <a:extLst>
                    <a:ext uri="{9D8B030D-6E8A-4147-A177-3AD203B41FA5}">
                      <a16:colId xmlns:a16="http://schemas.microsoft.com/office/drawing/2014/main" val="12496449"/>
                    </a:ext>
                  </a:extLst>
                </a:gridCol>
                <a:gridCol w="540000">
                  <a:extLst>
                    <a:ext uri="{9D8B030D-6E8A-4147-A177-3AD203B41FA5}">
                      <a16:colId xmlns:a16="http://schemas.microsoft.com/office/drawing/2014/main" val="1461818728"/>
                    </a:ext>
                  </a:extLst>
                </a:gridCol>
                <a:gridCol w="576000">
                  <a:extLst>
                    <a:ext uri="{9D8B030D-6E8A-4147-A177-3AD203B41FA5}">
                      <a16:colId xmlns:a16="http://schemas.microsoft.com/office/drawing/2014/main" val="1730687003"/>
                    </a:ext>
                  </a:extLst>
                </a:gridCol>
              </a:tblGrid>
              <a:tr h="358224">
                <a:tc gridSpan="3">
                  <a:txBody>
                    <a:bodyPr/>
                    <a:lstStyle/>
                    <a:p>
                      <a:pPr algn="ctr" rtl="1" fontAlgn="ctr"/>
                      <a:r>
                        <a:rPr lang="ar-SA" sz="1800" b="0" i="0" u="none" strike="noStrike" kern="1200" dirty="0">
                          <a:solidFill>
                            <a:schemeClr val="bg1"/>
                          </a:solidFill>
                          <a:effectLst/>
                          <a:latin typeface="Sakkal Majalla" panose="02000000000000000000" pitchFamily="2" charset="-78"/>
                          <a:ea typeface="+mn-ea"/>
                          <a:cs typeface="Sakkal Majalla" panose="02000000000000000000" pitchFamily="2" charset="-78"/>
                        </a:rPr>
                        <a:t>الخطة التنفيذية</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pPr rtl="1"/>
                      <a:endParaRPr lang="ar-SA"/>
                    </a:p>
                  </a:txBody>
                  <a:tcPr/>
                </a:tc>
                <a:tc hMerge="1">
                  <a:txBody>
                    <a:bodyPr/>
                    <a:lstStyle/>
                    <a:p>
                      <a:pPr rtl="1"/>
                      <a:endParaRPr lang="ar-SA"/>
                    </a:p>
                  </a:txBody>
                  <a:tcPr/>
                </a:tc>
                <a:tc gridSpan="6">
                  <a:txBody>
                    <a:bodyPr/>
                    <a:lstStyle/>
                    <a:p>
                      <a:pPr algn="ctr" rtl="1" fontAlgn="ctr"/>
                      <a:r>
                        <a:rPr lang="ar-SA" sz="1800" b="0" i="0" u="none" strike="noStrike" kern="1200" dirty="0">
                          <a:solidFill>
                            <a:schemeClr val="bg1"/>
                          </a:solidFill>
                          <a:effectLst/>
                          <a:latin typeface="Sakkal Majalla" panose="02000000000000000000" pitchFamily="2" charset="-78"/>
                          <a:ea typeface="+mn-ea"/>
                          <a:cs typeface="Sakkal Majalla" panose="02000000000000000000" pitchFamily="2" charset="-78"/>
                        </a:rPr>
                        <a:t>المؤشر العددي</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2987800524"/>
                  </a:ext>
                </a:extLst>
              </a:tr>
              <a:tr h="342618">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الهدف الفرعي</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البرنامج / المشروع</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600" b="0" i="0" u="none" strike="noStrike" dirty="0">
                          <a:solidFill>
                            <a:srgbClr val="000000"/>
                          </a:solidFill>
                          <a:effectLst/>
                          <a:latin typeface="Sakkal Majalla" panose="02000000000000000000" pitchFamily="2" charset="-78"/>
                          <a:cs typeface="Sakkal Majalla" panose="02000000000000000000" pitchFamily="2" charset="-78"/>
                        </a:rPr>
                        <a:t>مسؤولية  التنفيذ</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2025</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2026</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2027</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2028</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2029</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الإجمالي</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4033300377"/>
                  </a:ext>
                </a:extLst>
              </a:tr>
              <a:tr h="293342">
                <a:tc gridSpan="9">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الهدف الاستراتيجي(1) دعم الأفراد والأسر الأشد حاجة لتحقيق التكافل الاجتماعي</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lnT w="635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885582998"/>
                  </a:ext>
                </a:extLst>
              </a:tr>
              <a:tr h="307050">
                <a:tc rowSpan="8">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 تعزيز وتطوير برامج ومشاريع دعم الأفراد</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مشروع مؤونة الشتاء</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rowSpan="12">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إدارة المشاريع وخدمات المستفيدين</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rtl="1" fontAlgn="ctr"/>
                      <a:r>
                        <a:rPr lang="ar-SA" sz="1200" b="0" i="0" u="none" strike="noStrike" dirty="0">
                          <a:solidFill>
                            <a:srgbClr val="000000"/>
                          </a:solidFill>
                          <a:effectLst/>
                          <a:latin typeface="Sakkal Majalla" panose="02000000000000000000" pitchFamily="2" charset="-78"/>
                          <a:cs typeface="Sakkal Majalla" panose="02000000000000000000" pitchFamily="2" charset="-78"/>
                        </a:rPr>
                        <a:t>200</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200" b="0" i="0" u="none" strike="noStrike">
                          <a:solidFill>
                            <a:srgbClr val="000000"/>
                          </a:solidFill>
                          <a:effectLst/>
                          <a:latin typeface="Sakkal Majalla" panose="02000000000000000000" pitchFamily="2" charset="-78"/>
                          <a:cs typeface="Sakkal Majalla" panose="02000000000000000000" pitchFamily="2" charset="-78"/>
                        </a:rPr>
                        <a:t> </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200" b="0" i="0" u="none" strike="noStrike">
                          <a:solidFill>
                            <a:srgbClr val="000000"/>
                          </a:solidFill>
                          <a:effectLst/>
                          <a:latin typeface="Sakkal Majalla" panose="02000000000000000000" pitchFamily="2" charset="-78"/>
                          <a:cs typeface="Sakkal Majalla" panose="02000000000000000000" pitchFamily="2" charset="-78"/>
                        </a:rPr>
                        <a:t>200</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2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200" b="0" i="0" u="none" strike="noStrike">
                          <a:solidFill>
                            <a:srgbClr val="000000"/>
                          </a:solidFill>
                          <a:effectLst/>
                          <a:latin typeface="Sakkal Majalla" panose="02000000000000000000" pitchFamily="2" charset="-78"/>
                          <a:cs typeface="Sakkal Majalla" panose="02000000000000000000" pitchFamily="2" charset="-78"/>
                        </a:rPr>
                        <a:t>200</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200" b="0" i="0" u="none" strike="noStrike" dirty="0">
                          <a:solidFill>
                            <a:srgbClr val="000000"/>
                          </a:solidFill>
                          <a:effectLst/>
                          <a:latin typeface="Sakkal Majalla" panose="02000000000000000000" pitchFamily="2" charset="-78"/>
                          <a:cs typeface="Sakkal Majalla" panose="02000000000000000000" pitchFamily="2" charset="-78"/>
                        </a:rPr>
                        <a:t>600</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404328431"/>
                  </a:ext>
                </a:extLst>
              </a:tr>
              <a:tr h="307050">
                <a:tc vMerge="1">
                  <a:txBody>
                    <a:bodyPr/>
                    <a:lstStyle/>
                    <a:p>
                      <a:pPr rtl="1"/>
                      <a:endParaRPr lang="ar-SA"/>
                    </a:p>
                  </a:txBody>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السلة الغذائية</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200" b="0" i="0" u="none" strike="noStrike">
                          <a:solidFill>
                            <a:srgbClr val="000000"/>
                          </a:solidFill>
                          <a:effectLst/>
                          <a:latin typeface="Sakkal Majalla" panose="02000000000000000000" pitchFamily="2" charset="-78"/>
                          <a:cs typeface="Sakkal Majalla" panose="02000000000000000000" pitchFamily="2" charset="-78"/>
                        </a:rPr>
                        <a:t>200</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200" b="0" i="0" u="none" strike="noStrike" dirty="0">
                          <a:solidFill>
                            <a:srgbClr val="000000"/>
                          </a:solidFill>
                          <a:effectLst/>
                          <a:latin typeface="Sakkal Majalla" panose="02000000000000000000" pitchFamily="2" charset="-78"/>
                          <a:cs typeface="Sakkal Majalla" panose="02000000000000000000" pitchFamily="2" charset="-78"/>
                        </a:rPr>
                        <a:t>200</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200" b="0" i="0" u="none" strike="noStrike">
                          <a:solidFill>
                            <a:srgbClr val="000000"/>
                          </a:solidFill>
                          <a:effectLst/>
                          <a:latin typeface="Sakkal Majalla" panose="02000000000000000000" pitchFamily="2" charset="-78"/>
                          <a:cs typeface="Sakkal Majalla" panose="02000000000000000000" pitchFamily="2" charset="-78"/>
                        </a:rPr>
                        <a:t>200</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200" b="0" i="0" u="none" strike="noStrike" dirty="0">
                          <a:solidFill>
                            <a:srgbClr val="000000"/>
                          </a:solidFill>
                          <a:effectLst/>
                          <a:latin typeface="Sakkal Majalla" panose="02000000000000000000" pitchFamily="2" charset="-78"/>
                          <a:cs typeface="Sakkal Majalla" panose="02000000000000000000" pitchFamily="2" charset="-78"/>
                        </a:rPr>
                        <a:t>200</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200" b="0" i="0" u="none" strike="noStrike">
                          <a:solidFill>
                            <a:srgbClr val="000000"/>
                          </a:solidFill>
                          <a:effectLst/>
                          <a:latin typeface="Sakkal Majalla" panose="02000000000000000000" pitchFamily="2" charset="-78"/>
                          <a:cs typeface="Sakkal Majalla" panose="02000000000000000000" pitchFamily="2" charset="-78"/>
                        </a:rPr>
                        <a:t>200</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200" b="0" i="0" u="none" strike="noStrike" dirty="0">
                          <a:solidFill>
                            <a:srgbClr val="000000"/>
                          </a:solidFill>
                          <a:effectLst/>
                          <a:latin typeface="Sakkal Majalla" panose="02000000000000000000" pitchFamily="2" charset="-78"/>
                          <a:cs typeface="Sakkal Majalla" panose="02000000000000000000" pitchFamily="2" charset="-78"/>
                        </a:rPr>
                        <a:t>1000</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1480479436"/>
                  </a:ext>
                </a:extLst>
              </a:tr>
              <a:tr h="307050">
                <a:tc vMerge="1">
                  <a:txBody>
                    <a:bodyPr/>
                    <a:lstStyle/>
                    <a:p>
                      <a:pPr rtl="1"/>
                      <a:endParaRPr lang="ar-SA"/>
                    </a:p>
                  </a:txBody>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مؤونة رمضان</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200</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200</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200</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200</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200</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1000</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275888913"/>
                  </a:ext>
                </a:extLst>
              </a:tr>
              <a:tr h="307050">
                <a:tc vMerge="1">
                  <a:txBody>
                    <a:bodyPr/>
                    <a:lstStyle/>
                    <a:p>
                      <a:pPr rtl="1"/>
                      <a:endParaRPr lang="ar-SA"/>
                    </a:p>
                  </a:txBody>
                  <a:tcPr>
                    <a:lnT w="6350" cap="flat" cmpd="sng" algn="ctr">
                      <a:solidFill>
                        <a:schemeClr val="tx1"/>
                      </a:solidFill>
                      <a:prstDash val="solid"/>
                      <a:round/>
                      <a:headEnd type="none" w="med" len="med"/>
                      <a:tailEnd type="none" w="med" len="med"/>
                    </a:lnT>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ترميم المنازل</a:t>
                      </a:r>
                    </a:p>
                  </a:txBody>
                  <a:tcPr marL="7003" marR="7003" marT="7003"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7003" marR="7003" marT="7003"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10</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10</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1760414600"/>
                  </a:ext>
                </a:extLst>
              </a:tr>
              <a:tr h="307050">
                <a:tc vMerge="1">
                  <a:txBody>
                    <a:bodyPr/>
                    <a:lstStyle/>
                    <a:p>
                      <a:pPr rtl="1"/>
                      <a:endParaRPr lang="ar-SA"/>
                    </a:p>
                  </a:txBody>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مساعدة دعم ايجار المنازل</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10</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10</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1847094865"/>
                  </a:ext>
                </a:extLst>
              </a:tr>
              <a:tr h="307050">
                <a:tc vMerge="1">
                  <a:txBody>
                    <a:bodyPr/>
                    <a:lstStyle/>
                    <a:p>
                      <a:pPr rtl="1"/>
                      <a:endParaRPr lang="ar-SA"/>
                    </a:p>
                  </a:txBody>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مساعدة فرحة العيدين</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200</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200</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200</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200</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200</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1000</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3288537596"/>
                  </a:ext>
                </a:extLst>
              </a:tr>
              <a:tr h="307050">
                <a:tc vMerge="1">
                  <a:txBody>
                    <a:bodyPr/>
                    <a:lstStyle/>
                    <a:p>
                      <a:pPr rtl="1"/>
                      <a:endParaRPr lang="ar-SA"/>
                    </a:p>
                  </a:txBody>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مساعدة أسر السجناء</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5</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5</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5</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5</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5</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25</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1821381453"/>
                  </a:ext>
                </a:extLst>
              </a:tr>
              <a:tr h="307050">
                <a:tc vMerge="1">
                  <a:txBody>
                    <a:bodyPr/>
                    <a:lstStyle/>
                    <a:p>
                      <a:pPr rtl="1"/>
                      <a:endParaRPr lang="ar-SA"/>
                    </a:p>
                  </a:txBody>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الأجهزة الكهربائية</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200</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200</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200</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600</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3258615705"/>
                  </a:ext>
                </a:extLst>
              </a:tr>
              <a:tr h="307050">
                <a:tc rowSpan="4">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 تسهيل حصول المستفيدين على الدعم </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حوسبة البحث الاجتماعي</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546058110"/>
                  </a:ext>
                </a:extLst>
              </a:tr>
              <a:tr h="307050">
                <a:tc vMerge="1">
                  <a:txBody>
                    <a:bodyPr/>
                    <a:lstStyle/>
                    <a:p>
                      <a:pPr rtl="1"/>
                      <a:endParaRPr lang="ar-SA"/>
                    </a:p>
                  </a:txBody>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تطوير سياسات البحث الاجتماعي</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2884534281"/>
                  </a:ext>
                </a:extLst>
              </a:tr>
              <a:tr h="307050">
                <a:tc vMerge="1">
                  <a:txBody>
                    <a:bodyPr/>
                    <a:lstStyle/>
                    <a:p>
                      <a:pPr rtl="1"/>
                      <a:endParaRPr lang="ar-SA"/>
                    </a:p>
                  </a:txBody>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بطاقات المستفيدين الإلكترونية</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1122163665"/>
                  </a:ext>
                </a:extLst>
              </a:tr>
              <a:tr h="342618">
                <a:tc vMerge="1">
                  <a:txBody>
                    <a:bodyPr/>
                    <a:lstStyle/>
                    <a:p>
                      <a:pPr rtl="1"/>
                      <a:endParaRPr lang="ar-SA" dirty="0"/>
                    </a:p>
                  </a:txBody>
                  <a:tcPr>
                    <a:lnT w="6350" cap="flat" cmpd="sng" algn="ctr">
                      <a:solidFill>
                        <a:schemeClr val="tx1"/>
                      </a:solidFill>
                      <a:prstDash val="solid"/>
                      <a:round/>
                      <a:headEnd type="none" w="med" len="med"/>
                      <a:tailEnd type="none" w="med" len="med"/>
                    </a:lnT>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الشراكات مع المدارس لعمل برامج ترفيهية وتربوية</a:t>
                      </a:r>
                    </a:p>
                  </a:txBody>
                  <a:tcPr marL="7003" marR="7003" marT="7003"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10</a:t>
                      </a:r>
                    </a:p>
                  </a:txBody>
                  <a:tcPr marL="7003" marR="7003" marT="7003"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18</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366685546"/>
                  </a:ext>
                </a:extLst>
              </a:tr>
            </a:tbl>
          </a:graphicData>
        </a:graphic>
      </p:graphicFrame>
      <p:sp>
        <p:nvSpPr>
          <p:cNvPr id="4" name="عنصر نائب للتذييل 3">
            <a:extLst>
              <a:ext uri="{FF2B5EF4-FFF2-40B4-BE49-F238E27FC236}">
                <a16:creationId xmlns:a16="http://schemas.microsoft.com/office/drawing/2014/main" id="{8114CE90-E956-317D-00C7-1B440634B959}"/>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7" name="عنصر نائب لرقم الشريحة 6">
            <a:extLst>
              <a:ext uri="{FF2B5EF4-FFF2-40B4-BE49-F238E27FC236}">
                <a16:creationId xmlns:a16="http://schemas.microsoft.com/office/drawing/2014/main" id="{0B55A03E-6D37-00D8-9093-73AD56139FD3}"/>
              </a:ext>
            </a:extLst>
          </p:cNvPr>
          <p:cNvSpPr>
            <a:spLocks noGrp="1"/>
          </p:cNvSpPr>
          <p:nvPr>
            <p:ph type="sldNum" sz="quarter" idx="12"/>
          </p:nvPr>
        </p:nvSpPr>
        <p:spPr/>
        <p:txBody>
          <a:bodyPr/>
          <a:lstStyle/>
          <a:p>
            <a:fld id="{501ED04E-D395-4889-B0AB-32BA2BD69EE6}" type="slidenum">
              <a:rPr lang="ar-SA" smtClean="0"/>
              <a:t>61</a:t>
            </a:fld>
            <a:endParaRPr lang="ar-SA"/>
          </a:p>
        </p:txBody>
      </p:sp>
    </p:spTree>
    <p:extLst>
      <p:ext uri="{BB962C8B-B14F-4D97-AF65-F5344CB8AC3E}">
        <p14:creationId xmlns:p14="http://schemas.microsoft.com/office/powerpoint/2010/main" val="320233291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a:extLst>
              <a:ext uri="{FF2B5EF4-FFF2-40B4-BE49-F238E27FC236}">
                <a16:creationId xmlns:a16="http://schemas.microsoft.com/office/drawing/2014/main" id="{E9125EFB-0BE5-41F9-BFC4-471FD4E4B4D5}"/>
              </a:ext>
            </a:extLst>
          </p:cNvPr>
          <p:cNvSpPr/>
          <p:nvPr/>
        </p:nvSpPr>
        <p:spPr>
          <a:xfrm>
            <a:off x="11291108" y="2511233"/>
            <a:ext cx="469359" cy="2638780"/>
          </a:xfrm>
          <a:prstGeom prst="rect">
            <a:avLst/>
          </a:prstGeom>
        </p:spPr>
        <p:txBody>
          <a:bodyPr vert="vert270" wrap="square">
            <a:spAutoFit/>
          </a:bodyPr>
          <a:lstStyle/>
          <a:p>
            <a:pPr algn="ctr" defTabSz="914400" rtl="1">
              <a:lnSpc>
                <a:spcPct val="90000"/>
              </a:lnSpc>
              <a:spcBef>
                <a:spcPct val="0"/>
              </a:spcBef>
            </a:pP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الخطة التنفيذية</a:t>
            </a:r>
          </a:p>
        </p:txBody>
      </p:sp>
      <p:graphicFrame>
        <p:nvGraphicFramePr>
          <p:cNvPr id="2" name="جدول 1">
            <a:extLst>
              <a:ext uri="{FF2B5EF4-FFF2-40B4-BE49-F238E27FC236}">
                <a16:creationId xmlns:a16="http://schemas.microsoft.com/office/drawing/2014/main" id="{B8431EF2-1B15-4C52-A46B-83E610A7B74C}"/>
              </a:ext>
            </a:extLst>
          </p:cNvPr>
          <p:cNvGraphicFramePr>
            <a:graphicFrameLocks noGrp="1"/>
          </p:cNvGraphicFramePr>
          <p:nvPr>
            <p:extLst>
              <p:ext uri="{D42A27DB-BD31-4B8C-83A1-F6EECF244321}">
                <p14:modId xmlns:p14="http://schemas.microsoft.com/office/powerpoint/2010/main" val="1102482159"/>
              </p:ext>
            </p:extLst>
          </p:nvPr>
        </p:nvGraphicFramePr>
        <p:xfrm>
          <a:off x="1218000" y="1165764"/>
          <a:ext cx="9756000" cy="5228146"/>
        </p:xfrm>
        <a:graphic>
          <a:graphicData uri="http://schemas.openxmlformats.org/drawingml/2006/table">
            <a:tbl>
              <a:tblPr rtl="1"/>
              <a:tblGrid>
                <a:gridCol w="2160000">
                  <a:extLst>
                    <a:ext uri="{9D8B030D-6E8A-4147-A177-3AD203B41FA5}">
                      <a16:colId xmlns:a16="http://schemas.microsoft.com/office/drawing/2014/main" val="1470129815"/>
                    </a:ext>
                  </a:extLst>
                </a:gridCol>
                <a:gridCol w="3060000">
                  <a:extLst>
                    <a:ext uri="{9D8B030D-6E8A-4147-A177-3AD203B41FA5}">
                      <a16:colId xmlns:a16="http://schemas.microsoft.com/office/drawing/2014/main" val="2274976927"/>
                    </a:ext>
                  </a:extLst>
                </a:gridCol>
                <a:gridCol w="1260000">
                  <a:extLst>
                    <a:ext uri="{9D8B030D-6E8A-4147-A177-3AD203B41FA5}">
                      <a16:colId xmlns:a16="http://schemas.microsoft.com/office/drawing/2014/main" val="1007211536"/>
                    </a:ext>
                  </a:extLst>
                </a:gridCol>
                <a:gridCol w="540000">
                  <a:extLst>
                    <a:ext uri="{9D8B030D-6E8A-4147-A177-3AD203B41FA5}">
                      <a16:colId xmlns:a16="http://schemas.microsoft.com/office/drawing/2014/main" val="2033444342"/>
                    </a:ext>
                  </a:extLst>
                </a:gridCol>
                <a:gridCol w="540000">
                  <a:extLst>
                    <a:ext uri="{9D8B030D-6E8A-4147-A177-3AD203B41FA5}">
                      <a16:colId xmlns:a16="http://schemas.microsoft.com/office/drawing/2014/main" val="2300963319"/>
                    </a:ext>
                  </a:extLst>
                </a:gridCol>
                <a:gridCol w="540000">
                  <a:extLst>
                    <a:ext uri="{9D8B030D-6E8A-4147-A177-3AD203B41FA5}">
                      <a16:colId xmlns:a16="http://schemas.microsoft.com/office/drawing/2014/main" val="62669491"/>
                    </a:ext>
                  </a:extLst>
                </a:gridCol>
                <a:gridCol w="540000">
                  <a:extLst>
                    <a:ext uri="{9D8B030D-6E8A-4147-A177-3AD203B41FA5}">
                      <a16:colId xmlns:a16="http://schemas.microsoft.com/office/drawing/2014/main" val="2195316259"/>
                    </a:ext>
                  </a:extLst>
                </a:gridCol>
                <a:gridCol w="540000">
                  <a:extLst>
                    <a:ext uri="{9D8B030D-6E8A-4147-A177-3AD203B41FA5}">
                      <a16:colId xmlns:a16="http://schemas.microsoft.com/office/drawing/2014/main" val="3982716786"/>
                    </a:ext>
                  </a:extLst>
                </a:gridCol>
                <a:gridCol w="576000">
                  <a:extLst>
                    <a:ext uri="{9D8B030D-6E8A-4147-A177-3AD203B41FA5}">
                      <a16:colId xmlns:a16="http://schemas.microsoft.com/office/drawing/2014/main" val="1861106147"/>
                    </a:ext>
                  </a:extLst>
                </a:gridCol>
              </a:tblGrid>
              <a:tr h="368146">
                <a:tc gridSpan="3">
                  <a:txBody>
                    <a:bodyPr/>
                    <a:lstStyle/>
                    <a:p>
                      <a:pPr algn="ctr" rtl="1" fontAlgn="ctr"/>
                      <a:r>
                        <a:rPr lang="ar-SA" sz="1800" b="0" i="0" u="none" strike="noStrike" dirty="0">
                          <a:solidFill>
                            <a:srgbClr val="FFFFFF"/>
                          </a:solidFill>
                          <a:effectLst/>
                          <a:latin typeface="Sakkal Majalla" panose="02000000000000000000" pitchFamily="2" charset="-78"/>
                          <a:cs typeface="Sakkal Majalla" panose="02000000000000000000" pitchFamily="2" charset="-78"/>
                        </a:rPr>
                        <a:t>الخطة التنفيذية</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pPr rtl="1"/>
                      <a:endParaRPr lang="ar-SA"/>
                    </a:p>
                  </a:txBody>
                  <a:tcPr/>
                </a:tc>
                <a:tc hMerge="1">
                  <a:txBody>
                    <a:bodyPr/>
                    <a:lstStyle/>
                    <a:p>
                      <a:pPr rtl="1"/>
                      <a:endParaRPr lang="ar-SA"/>
                    </a:p>
                  </a:txBody>
                  <a:tcPr/>
                </a:tc>
                <a:tc gridSpan="6">
                  <a:txBody>
                    <a:bodyPr/>
                    <a:lstStyle/>
                    <a:p>
                      <a:pPr algn="ctr" rtl="1" fontAlgn="ctr"/>
                      <a:r>
                        <a:rPr lang="ar-SA" sz="1800" b="0" i="0" u="none" strike="noStrike" dirty="0">
                          <a:solidFill>
                            <a:srgbClr val="FFFFFF"/>
                          </a:solidFill>
                          <a:effectLst/>
                          <a:latin typeface="Sakkal Majalla" panose="02000000000000000000" pitchFamily="2" charset="-78"/>
                          <a:cs typeface="Sakkal Majalla" panose="02000000000000000000" pitchFamily="2" charset="-78"/>
                        </a:rPr>
                        <a:t>المؤشر العددي</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2664478009"/>
                  </a:ext>
                </a:extLst>
              </a:tr>
              <a:tr h="324000">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الهدف الفرعي</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البرنامج / المشروع</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مسؤولية  التنفيذ</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2025</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2026</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2027</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2028</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2029</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الإجمالي</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3018683148"/>
                  </a:ext>
                </a:extLst>
              </a:tr>
              <a:tr h="324000">
                <a:tc gridSpan="9">
                  <a:txBody>
                    <a:bodyPr/>
                    <a:lstStyle/>
                    <a:p>
                      <a:pPr algn="ctr" rtl="1" fontAlgn="ctr"/>
                      <a:r>
                        <a:rPr lang="ar-SA" sz="1600" b="0" i="0" u="none" strike="noStrike" dirty="0">
                          <a:solidFill>
                            <a:srgbClr val="000000"/>
                          </a:solidFill>
                          <a:effectLst/>
                          <a:latin typeface="Sakkal Majalla" panose="02000000000000000000" pitchFamily="2" charset="-78"/>
                          <a:cs typeface="Sakkal Majalla" panose="02000000000000000000" pitchFamily="2" charset="-78"/>
                        </a:rPr>
                        <a:t>الهدف الاستراتيجي (2) تعزيز برامج التنمية المستدامة للفئات المحتاجة</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1082482900"/>
                  </a:ext>
                </a:extLst>
              </a:tr>
              <a:tr h="324000">
                <a:tc rowSpan="9">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 برنامج تمكين المرأة</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فن الاتصال والتواصل</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rowSpan="13">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إدارة المشاريع وخدمات المستفيدين</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60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770649977"/>
                  </a:ext>
                </a:extLst>
              </a:tr>
              <a:tr h="324000">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فن صناعة الاكسسوارات</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60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3218781309"/>
                  </a:ext>
                </a:extLst>
              </a:tr>
              <a:tr h="324000">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تنسيق الديكور وفن الاتيكيت</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60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3198318912"/>
                  </a:ext>
                </a:extLst>
              </a:tr>
              <a:tr h="324000">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مجال التجميل والمكياج</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80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2054543251"/>
                  </a:ext>
                </a:extLst>
              </a:tr>
              <a:tr h="324000">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مجال التسويق الالكتروني</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80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2142404837"/>
                  </a:ext>
                </a:extLst>
              </a:tr>
              <a:tr h="324000">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مجال الخياطة</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80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1163208677"/>
                  </a:ext>
                </a:extLst>
              </a:tr>
              <a:tr h="324000">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مجال نقش الحناء</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60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3023550573"/>
                  </a:ext>
                </a:extLst>
              </a:tr>
              <a:tr h="324000">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مجال الطبخ</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80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183794154"/>
                  </a:ext>
                </a:extLst>
              </a:tr>
              <a:tr h="324000">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فن </a:t>
                      </a:r>
                      <a:r>
                        <a:rPr lang="ar-SA" sz="1400" b="0" i="0" u="none" strike="noStrike" dirty="0" err="1">
                          <a:solidFill>
                            <a:srgbClr val="000000"/>
                          </a:solidFill>
                          <a:effectLst/>
                          <a:latin typeface="Sakkal Majalla" panose="02000000000000000000" pitchFamily="2" charset="-78"/>
                          <a:cs typeface="Sakkal Majalla" panose="02000000000000000000" pitchFamily="2" charset="-78"/>
                        </a:rPr>
                        <a:t>الديكوباج</a:t>
                      </a:r>
                      <a:endParaRPr lang="ar-SA" sz="1400" b="0" i="0" u="none" strike="noStrike" dirty="0">
                        <a:solidFill>
                          <a:srgbClr val="000000"/>
                        </a:solidFill>
                        <a:effectLst/>
                        <a:latin typeface="Sakkal Majalla" panose="02000000000000000000" pitchFamily="2" charset="-78"/>
                        <a:cs typeface="Sakkal Majalla" panose="02000000000000000000" pitchFamily="2" charset="-78"/>
                      </a:endParaRP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80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4255608261"/>
                  </a:ext>
                </a:extLst>
              </a:tr>
              <a:tr h="324000">
                <a:tc rowSpan="2">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 دعم الأسر المنتجة</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انشاء محل لبيع منتجات الاسر المنتجة</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30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3555958856"/>
                  </a:ext>
                </a:extLst>
              </a:tr>
              <a:tr h="324000">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قروض الاسر المنتجة</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40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4274270918"/>
                  </a:ext>
                </a:extLst>
              </a:tr>
              <a:tr h="324000">
                <a:tc rowSpan="2">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3-تدريب وتأهيل المستفيدين لسوق العمل</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دلني على السوق</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60</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1257918594"/>
                  </a:ext>
                </a:extLst>
              </a:tr>
              <a:tr h="324000">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حاضنة الأفكار</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8765" marR="8765" marT="876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1781730692"/>
                  </a:ext>
                </a:extLst>
              </a:tr>
            </a:tbl>
          </a:graphicData>
        </a:graphic>
      </p:graphicFrame>
      <p:sp>
        <p:nvSpPr>
          <p:cNvPr id="4" name="عنصر نائب للتذييل 3">
            <a:extLst>
              <a:ext uri="{FF2B5EF4-FFF2-40B4-BE49-F238E27FC236}">
                <a16:creationId xmlns:a16="http://schemas.microsoft.com/office/drawing/2014/main" id="{ECEBE695-54FD-F2FD-9076-8048848D7E48}"/>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7" name="عنصر نائب لرقم الشريحة 6">
            <a:extLst>
              <a:ext uri="{FF2B5EF4-FFF2-40B4-BE49-F238E27FC236}">
                <a16:creationId xmlns:a16="http://schemas.microsoft.com/office/drawing/2014/main" id="{E25F566F-A6B8-738A-BCE1-3226D130B477}"/>
              </a:ext>
            </a:extLst>
          </p:cNvPr>
          <p:cNvSpPr>
            <a:spLocks noGrp="1"/>
          </p:cNvSpPr>
          <p:nvPr>
            <p:ph type="sldNum" sz="quarter" idx="12"/>
          </p:nvPr>
        </p:nvSpPr>
        <p:spPr/>
        <p:txBody>
          <a:bodyPr/>
          <a:lstStyle/>
          <a:p>
            <a:fld id="{501ED04E-D395-4889-B0AB-32BA2BD69EE6}" type="slidenum">
              <a:rPr lang="ar-SA" smtClean="0"/>
              <a:t>62</a:t>
            </a:fld>
            <a:endParaRPr lang="ar-SA"/>
          </a:p>
        </p:txBody>
      </p:sp>
    </p:spTree>
    <p:extLst>
      <p:ext uri="{BB962C8B-B14F-4D97-AF65-F5344CB8AC3E}">
        <p14:creationId xmlns:p14="http://schemas.microsoft.com/office/powerpoint/2010/main" val="18240489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a:extLst>
              <a:ext uri="{FF2B5EF4-FFF2-40B4-BE49-F238E27FC236}">
                <a16:creationId xmlns:a16="http://schemas.microsoft.com/office/drawing/2014/main" id="{E9125EFB-0BE5-41F9-BFC4-471FD4E4B4D5}"/>
              </a:ext>
            </a:extLst>
          </p:cNvPr>
          <p:cNvSpPr/>
          <p:nvPr/>
        </p:nvSpPr>
        <p:spPr>
          <a:xfrm>
            <a:off x="11353919" y="2460447"/>
            <a:ext cx="469359" cy="2638780"/>
          </a:xfrm>
          <a:prstGeom prst="rect">
            <a:avLst/>
          </a:prstGeom>
        </p:spPr>
        <p:txBody>
          <a:bodyPr vert="vert270" wrap="square">
            <a:spAutoFit/>
          </a:bodyPr>
          <a:lstStyle/>
          <a:p>
            <a:pPr algn="ctr" defTabSz="914400" rtl="1">
              <a:lnSpc>
                <a:spcPct val="90000"/>
              </a:lnSpc>
              <a:spcBef>
                <a:spcPct val="0"/>
              </a:spcBef>
            </a:pP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الخطة التنفيذية</a:t>
            </a:r>
          </a:p>
        </p:txBody>
      </p:sp>
      <p:graphicFrame>
        <p:nvGraphicFramePr>
          <p:cNvPr id="2" name="جدول 1">
            <a:extLst>
              <a:ext uri="{FF2B5EF4-FFF2-40B4-BE49-F238E27FC236}">
                <a16:creationId xmlns:a16="http://schemas.microsoft.com/office/drawing/2014/main" id="{A75BE92E-D8EE-451A-8085-646D6E942242}"/>
              </a:ext>
            </a:extLst>
          </p:cNvPr>
          <p:cNvGraphicFramePr>
            <a:graphicFrameLocks noGrp="1"/>
          </p:cNvGraphicFramePr>
          <p:nvPr>
            <p:extLst>
              <p:ext uri="{D42A27DB-BD31-4B8C-83A1-F6EECF244321}">
                <p14:modId xmlns:p14="http://schemas.microsoft.com/office/powerpoint/2010/main" val="3816417539"/>
              </p:ext>
            </p:extLst>
          </p:nvPr>
        </p:nvGraphicFramePr>
        <p:xfrm>
          <a:off x="1218000" y="437572"/>
          <a:ext cx="9756000" cy="6431360"/>
        </p:xfrm>
        <a:graphic>
          <a:graphicData uri="http://schemas.openxmlformats.org/drawingml/2006/table">
            <a:tbl>
              <a:tblPr rtl="1"/>
              <a:tblGrid>
                <a:gridCol w="2160000">
                  <a:extLst>
                    <a:ext uri="{9D8B030D-6E8A-4147-A177-3AD203B41FA5}">
                      <a16:colId xmlns:a16="http://schemas.microsoft.com/office/drawing/2014/main" val="2419561324"/>
                    </a:ext>
                  </a:extLst>
                </a:gridCol>
                <a:gridCol w="3060000">
                  <a:extLst>
                    <a:ext uri="{9D8B030D-6E8A-4147-A177-3AD203B41FA5}">
                      <a16:colId xmlns:a16="http://schemas.microsoft.com/office/drawing/2014/main" val="123723745"/>
                    </a:ext>
                  </a:extLst>
                </a:gridCol>
                <a:gridCol w="1260000">
                  <a:extLst>
                    <a:ext uri="{9D8B030D-6E8A-4147-A177-3AD203B41FA5}">
                      <a16:colId xmlns:a16="http://schemas.microsoft.com/office/drawing/2014/main" val="1360631546"/>
                    </a:ext>
                  </a:extLst>
                </a:gridCol>
                <a:gridCol w="540000">
                  <a:extLst>
                    <a:ext uri="{9D8B030D-6E8A-4147-A177-3AD203B41FA5}">
                      <a16:colId xmlns:a16="http://schemas.microsoft.com/office/drawing/2014/main" val="3592578456"/>
                    </a:ext>
                  </a:extLst>
                </a:gridCol>
                <a:gridCol w="540000">
                  <a:extLst>
                    <a:ext uri="{9D8B030D-6E8A-4147-A177-3AD203B41FA5}">
                      <a16:colId xmlns:a16="http://schemas.microsoft.com/office/drawing/2014/main" val="1363391698"/>
                    </a:ext>
                  </a:extLst>
                </a:gridCol>
                <a:gridCol w="540000">
                  <a:extLst>
                    <a:ext uri="{9D8B030D-6E8A-4147-A177-3AD203B41FA5}">
                      <a16:colId xmlns:a16="http://schemas.microsoft.com/office/drawing/2014/main" val="437423067"/>
                    </a:ext>
                  </a:extLst>
                </a:gridCol>
                <a:gridCol w="540000">
                  <a:extLst>
                    <a:ext uri="{9D8B030D-6E8A-4147-A177-3AD203B41FA5}">
                      <a16:colId xmlns:a16="http://schemas.microsoft.com/office/drawing/2014/main" val="1812563654"/>
                    </a:ext>
                  </a:extLst>
                </a:gridCol>
                <a:gridCol w="540000">
                  <a:extLst>
                    <a:ext uri="{9D8B030D-6E8A-4147-A177-3AD203B41FA5}">
                      <a16:colId xmlns:a16="http://schemas.microsoft.com/office/drawing/2014/main" val="607610758"/>
                    </a:ext>
                  </a:extLst>
                </a:gridCol>
                <a:gridCol w="576000">
                  <a:extLst>
                    <a:ext uri="{9D8B030D-6E8A-4147-A177-3AD203B41FA5}">
                      <a16:colId xmlns:a16="http://schemas.microsoft.com/office/drawing/2014/main" val="1168418515"/>
                    </a:ext>
                  </a:extLst>
                </a:gridCol>
              </a:tblGrid>
              <a:tr h="279481">
                <a:tc gridSpan="3">
                  <a:txBody>
                    <a:bodyPr/>
                    <a:lstStyle/>
                    <a:p>
                      <a:pPr algn="ctr" rtl="1" fontAlgn="ctr"/>
                      <a:r>
                        <a:rPr lang="ar-SA" sz="1800" b="0" i="0" u="none" strike="noStrike" dirty="0">
                          <a:solidFill>
                            <a:srgbClr val="FFFFFF"/>
                          </a:solidFill>
                          <a:effectLst/>
                          <a:latin typeface="Sakkal Majalla" panose="02000000000000000000" pitchFamily="2" charset="-78"/>
                          <a:cs typeface="Sakkal Majalla" panose="02000000000000000000" pitchFamily="2" charset="-78"/>
                        </a:rPr>
                        <a:t>الخطة التنفيذية</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pPr rtl="1"/>
                      <a:endParaRPr lang="ar-SA"/>
                    </a:p>
                  </a:txBody>
                  <a:tcPr/>
                </a:tc>
                <a:tc hMerge="1">
                  <a:txBody>
                    <a:bodyPr/>
                    <a:lstStyle/>
                    <a:p>
                      <a:pPr rtl="1"/>
                      <a:endParaRPr lang="ar-SA"/>
                    </a:p>
                  </a:txBody>
                  <a:tcPr/>
                </a:tc>
                <a:tc gridSpan="6">
                  <a:txBody>
                    <a:bodyPr/>
                    <a:lstStyle/>
                    <a:p>
                      <a:pPr algn="ctr" rtl="1" fontAlgn="ctr"/>
                      <a:r>
                        <a:rPr lang="ar-SA" sz="1800" b="0" i="0" u="none" strike="noStrike" dirty="0">
                          <a:solidFill>
                            <a:srgbClr val="FFFFFF"/>
                          </a:solidFill>
                          <a:effectLst/>
                          <a:latin typeface="Sakkal Majalla" panose="02000000000000000000" pitchFamily="2" charset="-78"/>
                          <a:cs typeface="Sakkal Majalla" panose="02000000000000000000" pitchFamily="2" charset="-78"/>
                        </a:rPr>
                        <a:t>المؤشر العددي</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2213466682"/>
                  </a:ext>
                </a:extLst>
              </a:tr>
              <a:tr h="279481">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الهدف الفرعي</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البرنامج / المشروع</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مسؤولية  التنفيذ</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2025</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2026</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2027</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2028</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2029</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الإجمالي</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1770219344"/>
                  </a:ext>
                </a:extLst>
              </a:tr>
              <a:tr h="279481">
                <a:tc gridSpan="9">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الهدف الاستراتيجي (3) تطوير وتفعيل النظم واللوائح الداخلية للجمعية</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2263110670"/>
                  </a:ext>
                </a:extLst>
              </a:tr>
              <a:tr h="420270">
                <a:tc rowSpan="3">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 بناء ومتابعة الخطط الاستراتيجية والتشغيلية</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مراجعة وتقويم الخطة الاستراتيجية وبناء الخطط التشغيلية</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19">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قسم الجودة</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5</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1916549500"/>
                  </a:ext>
                </a:extLst>
              </a:tr>
              <a:tr h="279481">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التقارير الدورية لمتابعة الخطط</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12</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12</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12</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12</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12</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60</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367381138"/>
                  </a:ext>
                </a:extLst>
              </a:tr>
              <a:tr h="420270">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حوسبة مؤشرات الأداء (عمل برنامج حاسوبي لمؤشرات الأداء)</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3045293386"/>
                  </a:ext>
                </a:extLst>
              </a:tr>
              <a:tr h="279481">
                <a:tc rowSpan="7">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 بناء الأنظمة واللوائح والمنهجيات</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دليل السياسات الإعلامية</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3836382585"/>
                  </a:ext>
                </a:extLst>
              </a:tr>
              <a:tr h="279481">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دليل سياسات تنمية الموارد المالية</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41976336"/>
                  </a:ext>
                </a:extLst>
              </a:tr>
              <a:tr h="279481">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دليل إدارة المتطوعين</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3456068939"/>
                  </a:ext>
                </a:extLst>
              </a:tr>
              <a:tr h="279481">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لائحة الصلاحيات الإدارية</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3831126578"/>
                  </a:ext>
                </a:extLst>
              </a:tr>
              <a:tr h="279481">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لائحة المراقبة ومتابعة الأداء</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3021291567"/>
                  </a:ext>
                </a:extLst>
              </a:tr>
              <a:tr h="279481">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الدليل الإجرائي</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4093538050"/>
                  </a:ext>
                </a:extLst>
              </a:tr>
              <a:tr h="279481">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الميثاق الأخلاقي</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1199331519"/>
                  </a:ext>
                </a:extLst>
              </a:tr>
              <a:tr h="279481">
                <a:tc rowSpan="8">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3- تطوير وتحديث الأنظمة واللوائح</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الدليل التنظيمي</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1143629754"/>
                  </a:ext>
                </a:extLst>
              </a:tr>
              <a:tr h="279481">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الهيكل التنظيمي</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1423694543"/>
                  </a:ext>
                </a:extLst>
              </a:tr>
              <a:tr h="279481">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التشكيلات الإدارية</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2131524145"/>
                  </a:ext>
                </a:extLst>
              </a:tr>
              <a:tr h="279481">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الوصف الوظيفي</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171341759"/>
                  </a:ext>
                </a:extLst>
              </a:tr>
              <a:tr h="279481">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اللائحة المالية</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481801995"/>
                  </a:ext>
                </a:extLst>
              </a:tr>
              <a:tr h="279481">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لائحة الموارد البشرية</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2575458789"/>
                  </a:ext>
                </a:extLst>
              </a:tr>
              <a:tr h="279481">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لائحة خدمات المستفيدين</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167861480"/>
                  </a:ext>
                </a:extLst>
              </a:tr>
              <a:tr h="279481">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دليل الحوكمة</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1597612733"/>
                  </a:ext>
                </a:extLst>
              </a:tr>
              <a:tr h="279481">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4- الحصول على شهادة الأيزو</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تطبيق أنظمة الجودة للحصول على الشهادة</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6361" marR="6361" marT="6361"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2947789428"/>
                  </a:ext>
                </a:extLst>
              </a:tr>
            </a:tbl>
          </a:graphicData>
        </a:graphic>
      </p:graphicFrame>
      <p:sp>
        <p:nvSpPr>
          <p:cNvPr id="4" name="عنصر نائب للتذييل 3">
            <a:extLst>
              <a:ext uri="{FF2B5EF4-FFF2-40B4-BE49-F238E27FC236}">
                <a16:creationId xmlns:a16="http://schemas.microsoft.com/office/drawing/2014/main" id="{7376069C-F4FF-4468-4B0A-D36E9304F198}"/>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7" name="عنصر نائب لرقم الشريحة 6">
            <a:extLst>
              <a:ext uri="{FF2B5EF4-FFF2-40B4-BE49-F238E27FC236}">
                <a16:creationId xmlns:a16="http://schemas.microsoft.com/office/drawing/2014/main" id="{B15A2DC9-88FB-B523-EA9F-6727921C384C}"/>
              </a:ext>
            </a:extLst>
          </p:cNvPr>
          <p:cNvSpPr>
            <a:spLocks noGrp="1"/>
          </p:cNvSpPr>
          <p:nvPr>
            <p:ph type="sldNum" sz="quarter" idx="12"/>
          </p:nvPr>
        </p:nvSpPr>
        <p:spPr/>
        <p:txBody>
          <a:bodyPr/>
          <a:lstStyle/>
          <a:p>
            <a:fld id="{501ED04E-D395-4889-B0AB-32BA2BD69EE6}" type="slidenum">
              <a:rPr lang="ar-SA" smtClean="0"/>
              <a:t>63</a:t>
            </a:fld>
            <a:endParaRPr lang="ar-SA"/>
          </a:p>
        </p:txBody>
      </p:sp>
    </p:spTree>
    <p:extLst>
      <p:ext uri="{BB962C8B-B14F-4D97-AF65-F5344CB8AC3E}">
        <p14:creationId xmlns:p14="http://schemas.microsoft.com/office/powerpoint/2010/main" val="26754993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a:extLst>
              <a:ext uri="{FF2B5EF4-FFF2-40B4-BE49-F238E27FC236}">
                <a16:creationId xmlns:a16="http://schemas.microsoft.com/office/drawing/2014/main" id="{E9125EFB-0BE5-41F9-BFC4-471FD4E4B4D5}"/>
              </a:ext>
            </a:extLst>
          </p:cNvPr>
          <p:cNvSpPr/>
          <p:nvPr/>
        </p:nvSpPr>
        <p:spPr>
          <a:xfrm>
            <a:off x="11252197" y="2460447"/>
            <a:ext cx="469359" cy="2638780"/>
          </a:xfrm>
          <a:prstGeom prst="rect">
            <a:avLst/>
          </a:prstGeom>
        </p:spPr>
        <p:txBody>
          <a:bodyPr vert="vert270" wrap="square">
            <a:spAutoFit/>
          </a:bodyPr>
          <a:lstStyle/>
          <a:p>
            <a:pPr algn="ctr" defTabSz="914400" rtl="1">
              <a:lnSpc>
                <a:spcPct val="90000"/>
              </a:lnSpc>
              <a:spcBef>
                <a:spcPct val="0"/>
              </a:spcBef>
            </a:pP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الخطة التنفيذية</a:t>
            </a:r>
          </a:p>
        </p:txBody>
      </p:sp>
      <p:graphicFrame>
        <p:nvGraphicFramePr>
          <p:cNvPr id="2" name="جدول 1">
            <a:extLst>
              <a:ext uri="{FF2B5EF4-FFF2-40B4-BE49-F238E27FC236}">
                <a16:creationId xmlns:a16="http://schemas.microsoft.com/office/drawing/2014/main" id="{55A36D24-072A-40E5-88D2-70FD5026C572}"/>
              </a:ext>
            </a:extLst>
          </p:cNvPr>
          <p:cNvGraphicFramePr>
            <a:graphicFrameLocks noGrp="1"/>
          </p:cNvGraphicFramePr>
          <p:nvPr>
            <p:extLst>
              <p:ext uri="{D42A27DB-BD31-4B8C-83A1-F6EECF244321}">
                <p14:modId xmlns:p14="http://schemas.microsoft.com/office/powerpoint/2010/main" val="3373692801"/>
              </p:ext>
            </p:extLst>
          </p:nvPr>
        </p:nvGraphicFramePr>
        <p:xfrm>
          <a:off x="1072085" y="1101583"/>
          <a:ext cx="9756000" cy="5508000"/>
        </p:xfrm>
        <a:graphic>
          <a:graphicData uri="http://schemas.openxmlformats.org/drawingml/2006/table">
            <a:tbl>
              <a:tblPr rtl="1"/>
              <a:tblGrid>
                <a:gridCol w="2160000">
                  <a:extLst>
                    <a:ext uri="{9D8B030D-6E8A-4147-A177-3AD203B41FA5}">
                      <a16:colId xmlns:a16="http://schemas.microsoft.com/office/drawing/2014/main" val="2212928214"/>
                    </a:ext>
                  </a:extLst>
                </a:gridCol>
                <a:gridCol w="3060000">
                  <a:extLst>
                    <a:ext uri="{9D8B030D-6E8A-4147-A177-3AD203B41FA5}">
                      <a16:colId xmlns:a16="http://schemas.microsoft.com/office/drawing/2014/main" val="672295285"/>
                    </a:ext>
                  </a:extLst>
                </a:gridCol>
                <a:gridCol w="1260000">
                  <a:extLst>
                    <a:ext uri="{9D8B030D-6E8A-4147-A177-3AD203B41FA5}">
                      <a16:colId xmlns:a16="http://schemas.microsoft.com/office/drawing/2014/main" val="1428496205"/>
                    </a:ext>
                  </a:extLst>
                </a:gridCol>
                <a:gridCol w="540000">
                  <a:extLst>
                    <a:ext uri="{9D8B030D-6E8A-4147-A177-3AD203B41FA5}">
                      <a16:colId xmlns:a16="http://schemas.microsoft.com/office/drawing/2014/main" val="3353306146"/>
                    </a:ext>
                  </a:extLst>
                </a:gridCol>
                <a:gridCol w="540000">
                  <a:extLst>
                    <a:ext uri="{9D8B030D-6E8A-4147-A177-3AD203B41FA5}">
                      <a16:colId xmlns:a16="http://schemas.microsoft.com/office/drawing/2014/main" val="510685943"/>
                    </a:ext>
                  </a:extLst>
                </a:gridCol>
                <a:gridCol w="540000">
                  <a:extLst>
                    <a:ext uri="{9D8B030D-6E8A-4147-A177-3AD203B41FA5}">
                      <a16:colId xmlns:a16="http://schemas.microsoft.com/office/drawing/2014/main" val="582137415"/>
                    </a:ext>
                  </a:extLst>
                </a:gridCol>
                <a:gridCol w="540000">
                  <a:extLst>
                    <a:ext uri="{9D8B030D-6E8A-4147-A177-3AD203B41FA5}">
                      <a16:colId xmlns:a16="http://schemas.microsoft.com/office/drawing/2014/main" val="3107608358"/>
                    </a:ext>
                  </a:extLst>
                </a:gridCol>
                <a:gridCol w="540000">
                  <a:extLst>
                    <a:ext uri="{9D8B030D-6E8A-4147-A177-3AD203B41FA5}">
                      <a16:colId xmlns:a16="http://schemas.microsoft.com/office/drawing/2014/main" val="1262066998"/>
                    </a:ext>
                  </a:extLst>
                </a:gridCol>
                <a:gridCol w="576000">
                  <a:extLst>
                    <a:ext uri="{9D8B030D-6E8A-4147-A177-3AD203B41FA5}">
                      <a16:colId xmlns:a16="http://schemas.microsoft.com/office/drawing/2014/main" val="1010263015"/>
                    </a:ext>
                  </a:extLst>
                </a:gridCol>
              </a:tblGrid>
              <a:tr h="324000">
                <a:tc gridSpan="3">
                  <a:txBody>
                    <a:bodyPr/>
                    <a:lstStyle/>
                    <a:p>
                      <a:pPr algn="ctr" rtl="1" fontAlgn="ctr"/>
                      <a:r>
                        <a:rPr lang="ar-SA" sz="1800" b="0" i="0" u="none" strike="noStrike" dirty="0">
                          <a:solidFill>
                            <a:srgbClr val="FFFFFF"/>
                          </a:solidFill>
                          <a:effectLst/>
                          <a:latin typeface="Sakkal Majalla" panose="02000000000000000000" pitchFamily="2" charset="-78"/>
                          <a:cs typeface="Sakkal Majalla" panose="02000000000000000000" pitchFamily="2" charset="-78"/>
                        </a:rPr>
                        <a:t>الخطة التنفيذية</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hMerge="1">
                  <a:txBody>
                    <a:bodyPr/>
                    <a:lstStyle/>
                    <a:p>
                      <a:pPr rtl="1"/>
                      <a:endParaRPr lang="ar-SA"/>
                    </a:p>
                  </a:txBody>
                  <a:tcPr/>
                </a:tc>
                <a:tc hMerge="1">
                  <a:txBody>
                    <a:bodyPr/>
                    <a:lstStyle/>
                    <a:p>
                      <a:pPr rtl="1"/>
                      <a:endParaRPr lang="ar-SA"/>
                    </a:p>
                  </a:txBody>
                  <a:tcPr/>
                </a:tc>
                <a:tc gridSpan="6">
                  <a:txBody>
                    <a:bodyPr/>
                    <a:lstStyle/>
                    <a:p>
                      <a:pPr algn="ctr" rtl="1" fontAlgn="ctr"/>
                      <a:r>
                        <a:rPr lang="ar-SA" sz="1800" b="0" i="0" u="none" strike="noStrike" dirty="0">
                          <a:solidFill>
                            <a:srgbClr val="FFFFFF"/>
                          </a:solidFill>
                          <a:effectLst/>
                          <a:latin typeface="Sakkal Majalla" panose="02000000000000000000" pitchFamily="2" charset="-78"/>
                          <a:cs typeface="Sakkal Majalla" panose="02000000000000000000" pitchFamily="2" charset="-78"/>
                        </a:rPr>
                        <a:t>المؤشر العددي</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3439845615"/>
                  </a:ext>
                </a:extLst>
              </a:tr>
              <a:tr h="324000">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الهدف الفرعي</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البرنامج / المشروع</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مسؤولية  التنفيذ</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2025</a:t>
                      </a:r>
                    </a:p>
                  </a:txBody>
                  <a:tcPr marL="7003" marR="7003" marT="7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2026</a:t>
                      </a:r>
                    </a:p>
                  </a:txBody>
                  <a:tcPr marL="7003" marR="7003" marT="7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2027</a:t>
                      </a:r>
                    </a:p>
                  </a:txBody>
                  <a:tcPr marL="7003" marR="7003" marT="7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2028</a:t>
                      </a:r>
                    </a:p>
                  </a:txBody>
                  <a:tcPr marL="7003" marR="7003" marT="7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2029</a:t>
                      </a:r>
                    </a:p>
                  </a:txBody>
                  <a:tcPr marL="7003" marR="7003" marT="7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الإجمالي</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389808764"/>
                  </a:ext>
                </a:extLst>
              </a:tr>
              <a:tr h="324000">
                <a:tc gridSpan="9">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الهدف الاستراتيجي(4) تطوير الأداء الإعلامي والعلاقات العامة والشراكات المجتمعية</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3996853796"/>
                  </a:ext>
                </a:extLst>
              </a:tr>
              <a:tr h="324000">
                <a:tc rowSpan="3">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 تنويع وتطوير البرامج والأنشطة الإعلامية</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تطوير موقع الجمعية الإلكتروني</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rowSpan="4">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القسم الإعلامي</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635252974"/>
                  </a:ext>
                </a:extLst>
              </a:tr>
              <a:tr h="324000">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المشاركة الفاعلة في وسائل الاعلام</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5</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238476870"/>
                  </a:ext>
                </a:extLst>
              </a:tr>
              <a:tr h="324000">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تطوير وسائل التواصل الاجتماعي</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5</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476495980"/>
                  </a:ext>
                </a:extLst>
              </a:tr>
              <a:tr h="324000">
                <a:tc rowSpan="5">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 تفعيل برامج التواصل الداخلي والخارجي </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انشاء معرض متنقل للجمعية </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679827279"/>
                  </a:ext>
                </a:extLst>
              </a:tr>
              <a:tr h="324000">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المراسلات </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rowSpan="10">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إدارة العلاقات العامة</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5</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5</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5</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5</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5</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25</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245785568"/>
                  </a:ext>
                </a:extLst>
              </a:tr>
              <a:tr h="324000">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الزيارات </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100</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4073276563"/>
                  </a:ext>
                </a:extLst>
              </a:tr>
              <a:tr h="324000">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انشاء مجموعة للتواصل بين العاملين </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554406076"/>
                  </a:ext>
                </a:extLst>
              </a:tr>
              <a:tr h="324000">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تفعيل المناشط الاجتماعية والرحلات </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10</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291872499"/>
                  </a:ext>
                </a:extLst>
              </a:tr>
              <a:tr h="324000">
                <a:tc rowSpan="2">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3- تفعيل الحملات التسويقية وابتكار منتجات تسويقية جديدة</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بناء فريق تسويقي</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64993713"/>
                  </a:ext>
                </a:extLst>
              </a:tr>
              <a:tr h="324000">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التسويق الرقمي لمشاريع الجمعية</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4</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4</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4</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4</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4</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911806837"/>
                  </a:ext>
                </a:extLst>
              </a:tr>
              <a:tr h="324000">
                <a:tc rowSpan="4">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4- تعزيز وتطوير الشراكات مع كافة القطاعات</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انشاء دليل وسياسات الشراكات</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378844875"/>
                  </a:ext>
                </a:extLst>
              </a:tr>
              <a:tr h="324000">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شراكات مع جهات خيرية</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10</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026394827"/>
                  </a:ext>
                </a:extLst>
              </a:tr>
              <a:tr h="324000">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شراكات مع جهات حكومية</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773637603"/>
                  </a:ext>
                </a:extLst>
              </a:tr>
              <a:tr h="324000">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شراكات مع الشركات الخاصة</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a:t>
                      </a:r>
                    </a:p>
                  </a:txBody>
                  <a:tcPr marL="8263" marR="8263" marT="82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956711935"/>
                  </a:ext>
                </a:extLst>
              </a:tr>
            </a:tbl>
          </a:graphicData>
        </a:graphic>
      </p:graphicFrame>
      <p:sp>
        <p:nvSpPr>
          <p:cNvPr id="4" name="عنصر نائب للتذييل 3">
            <a:extLst>
              <a:ext uri="{FF2B5EF4-FFF2-40B4-BE49-F238E27FC236}">
                <a16:creationId xmlns:a16="http://schemas.microsoft.com/office/drawing/2014/main" id="{22626F9C-35C2-C6AC-EA35-896F94D01370}"/>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7" name="عنصر نائب لرقم الشريحة 6">
            <a:extLst>
              <a:ext uri="{FF2B5EF4-FFF2-40B4-BE49-F238E27FC236}">
                <a16:creationId xmlns:a16="http://schemas.microsoft.com/office/drawing/2014/main" id="{5DAE68FE-9BF8-9212-D042-953069BAF148}"/>
              </a:ext>
            </a:extLst>
          </p:cNvPr>
          <p:cNvSpPr>
            <a:spLocks noGrp="1"/>
          </p:cNvSpPr>
          <p:nvPr>
            <p:ph type="sldNum" sz="quarter" idx="12"/>
          </p:nvPr>
        </p:nvSpPr>
        <p:spPr/>
        <p:txBody>
          <a:bodyPr/>
          <a:lstStyle/>
          <a:p>
            <a:fld id="{501ED04E-D395-4889-B0AB-32BA2BD69EE6}" type="slidenum">
              <a:rPr lang="ar-SA" smtClean="0"/>
              <a:t>64</a:t>
            </a:fld>
            <a:endParaRPr lang="ar-SA"/>
          </a:p>
        </p:txBody>
      </p:sp>
    </p:spTree>
    <p:extLst>
      <p:ext uri="{BB962C8B-B14F-4D97-AF65-F5344CB8AC3E}">
        <p14:creationId xmlns:p14="http://schemas.microsoft.com/office/powerpoint/2010/main" val="37056897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a:extLst>
              <a:ext uri="{FF2B5EF4-FFF2-40B4-BE49-F238E27FC236}">
                <a16:creationId xmlns:a16="http://schemas.microsoft.com/office/drawing/2014/main" id="{E9125EFB-0BE5-41F9-BFC4-471FD4E4B4D5}"/>
              </a:ext>
            </a:extLst>
          </p:cNvPr>
          <p:cNvSpPr/>
          <p:nvPr/>
        </p:nvSpPr>
        <p:spPr>
          <a:xfrm>
            <a:off x="11312635" y="2224315"/>
            <a:ext cx="469359" cy="2638780"/>
          </a:xfrm>
          <a:prstGeom prst="rect">
            <a:avLst/>
          </a:prstGeom>
        </p:spPr>
        <p:txBody>
          <a:bodyPr vert="vert270" wrap="square">
            <a:spAutoFit/>
          </a:bodyPr>
          <a:lstStyle/>
          <a:p>
            <a:pPr algn="ctr" defTabSz="914400" rtl="1">
              <a:lnSpc>
                <a:spcPct val="90000"/>
              </a:lnSpc>
              <a:spcBef>
                <a:spcPct val="0"/>
              </a:spcBef>
            </a:pP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الخطة التنفيذية</a:t>
            </a:r>
          </a:p>
        </p:txBody>
      </p:sp>
      <p:graphicFrame>
        <p:nvGraphicFramePr>
          <p:cNvPr id="2" name="جدول 1">
            <a:extLst>
              <a:ext uri="{FF2B5EF4-FFF2-40B4-BE49-F238E27FC236}">
                <a16:creationId xmlns:a16="http://schemas.microsoft.com/office/drawing/2014/main" id="{832F3474-BE98-417A-8B9A-4EA65D6B29C3}"/>
              </a:ext>
            </a:extLst>
          </p:cNvPr>
          <p:cNvGraphicFramePr>
            <a:graphicFrameLocks noGrp="1"/>
          </p:cNvGraphicFramePr>
          <p:nvPr>
            <p:extLst>
              <p:ext uri="{D42A27DB-BD31-4B8C-83A1-F6EECF244321}">
                <p14:modId xmlns:p14="http://schemas.microsoft.com/office/powerpoint/2010/main" val="1308500713"/>
              </p:ext>
            </p:extLst>
          </p:nvPr>
        </p:nvGraphicFramePr>
        <p:xfrm>
          <a:off x="1236000" y="1275705"/>
          <a:ext cx="9720000" cy="4536000"/>
        </p:xfrm>
        <a:graphic>
          <a:graphicData uri="http://schemas.openxmlformats.org/drawingml/2006/table">
            <a:tbl>
              <a:tblPr rtl="1"/>
              <a:tblGrid>
                <a:gridCol w="2160000">
                  <a:extLst>
                    <a:ext uri="{9D8B030D-6E8A-4147-A177-3AD203B41FA5}">
                      <a16:colId xmlns:a16="http://schemas.microsoft.com/office/drawing/2014/main" val="3623384023"/>
                    </a:ext>
                  </a:extLst>
                </a:gridCol>
                <a:gridCol w="3060000">
                  <a:extLst>
                    <a:ext uri="{9D8B030D-6E8A-4147-A177-3AD203B41FA5}">
                      <a16:colId xmlns:a16="http://schemas.microsoft.com/office/drawing/2014/main" val="2483431763"/>
                    </a:ext>
                  </a:extLst>
                </a:gridCol>
                <a:gridCol w="1224000">
                  <a:extLst>
                    <a:ext uri="{9D8B030D-6E8A-4147-A177-3AD203B41FA5}">
                      <a16:colId xmlns:a16="http://schemas.microsoft.com/office/drawing/2014/main" val="1438224607"/>
                    </a:ext>
                  </a:extLst>
                </a:gridCol>
                <a:gridCol w="540000">
                  <a:extLst>
                    <a:ext uri="{9D8B030D-6E8A-4147-A177-3AD203B41FA5}">
                      <a16:colId xmlns:a16="http://schemas.microsoft.com/office/drawing/2014/main" val="4046122681"/>
                    </a:ext>
                  </a:extLst>
                </a:gridCol>
                <a:gridCol w="540000">
                  <a:extLst>
                    <a:ext uri="{9D8B030D-6E8A-4147-A177-3AD203B41FA5}">
                      <a16:colId xmlns:a16="http://schemas.microsoft.com/office/drawing/2014/main" val="1674665065"/>
                    </a:ext>
                  </a:extLst>
                </a:gridCol>
                <a:gridCol w="540000">
                  <a:extLst>
                    <a:ext uri="{9D8B030D-6E8A-4147-A177-3AD203B41FA5}">
                      <a16:colId xmlns:a16="http://schemas.microsoft.com/office/drawing/2014/main" val="2525996455"/>
                    </a:ext>
                  </a:extLst>
                </a:gridCol>
                <a:gridCol w="540000">
                  <a:extLst>
                    <a:ext uri="{9D8B030D-6E8A-4147-A177-3AD203B41FA5}">
                      <a16:colId xmlns:a16="http://schemas.microsoft.com/office/drawing/2014/main" val="2360354607"/>
                    </a:ext>
                  </a:extLst>
                </a:gridCol>
                <a:gridCol w="540000">
                  <a:extLst>
                    <a:ext uri="{9D8B030D-6E8A-4147-A177-3AD203B41FA5}">
                      <a16:colId xmlns:a16="http://schemas.microsoft.com/office/drawing/2014/main" val="722763908"/>
                    </a:ext>
                  </a:extLst>
                </a:gridCol>
                <a:gridCol w="576000">
                  <a:extLst>
                    <a:ext uri="{9D8B030D-6E8A-4147-A177-3AD203B41FA5}">
                      <a16:colId xmlns:a16="http://schemas.microsoft.com/office/drawing/2014/main" val="1024591259"/>
                    </a:ext>
                  </a:extLst>
                </a:gridCol>
              </a:tblGrid>
              <a:tr h="324000">
                <a:tc gridSpan="3">
                  <a:txBody>
                    <a:bodyPr/>
                    <a:lstStyle/>
                    <a:p>
                      <a:pPr algn="ctr" rtl="1" fontAlgn="ctr"/>
                      <a:r>
                        <a:rPr lang="ar-SA" sz="1800" b="0" i="0" u="none" strike="noStrike" dirty="0">
                          <a:solidFill>
                            <a:srgbClr val="FFFFFF"/>
                          </a:solidFill>
                          <a:effectLst/>
                          <a:latin typeface="Sakkal Majalla" panose="02000000000000000000" pitchFamily="2" charset="-78"/>
                          <a:cs typeface="Sakkal Majalla" panose="02000000000000000000" pitchFamily="2" charset="-78"/>
                        </a:rPr>
                        <a:t>الخطة التنفيذية</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pPr rtl="1"/>
                      <a:endParaRPr lang="ar-SA"/>
                    </a:p>
                  </a:txBody>
                  <a:tcPr/>
                </a:tc>
                <a:tc hMerge="1">
                  <a:txBody>
                    <a:bodyPr/>
                    <a:lstStyle/>
                    <a:p>
                      <a:pPr rtl="1"/>
                      <a:endParaRPr lang="ar-SA"/>
                    </a:p>
                  </a:txBody>
                  <a:tcPr/>
                </a:tc>
                <a:tc gridSpan="6">
                  <a:txBody>
                    <a:bodyPr/>
                    <a:lstStyle/>
                    <a:p>
                      <a:pPr algn="ctr" rtl="1" fontAlgn="ctr"/>
                      <a:r>
                        <a:rPr lang="ar-SA" sz="1800" b="0" i="0" u="none" strike="noStrike" dirty="0">
                          <a:solidFill>
                            <a:srgbClr val="FFFFFF"/>
                          </a:solidFill>
                          <a:effectLst/>
                          <a:latin typeface="Sakkal Majalla" panose="02000000000000000000" pitchFamily="2" charset="-78"/>
                          <a:cs typeface="Sakkal Majalla" panose="02000000000000000000" pitchFamily="2" charset="-78"/>
                        </a:rPr>
                        <a:t>المؤشر العددي</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904682601"/>
                  </a:ext>
                </a:extLst>
              </a:tr>
              <a:tr h="324000">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الهدف الفرعي</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البرنامج / المشروع</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مسؤولية  التنفيذ</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2025</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2026</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2027</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2028</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2029</a:t>
                      </a:r>
                    </a:p>
                  </a:txBody>
                  <a:tcPr marL="7003" marR="7003" marT="7003"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الإجمالي</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1649268484"/>
                  </a:ext>
                </a:extLst>
              </a:tr>
              <a:tr h="324000">
                <a:tc gridSpan="9">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الهدف الاستراتيجي(5) تطوير الأداء الإداري وتفعيل أدوار القيادات واستقطاب كفاءات إدارية متميزة</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129143656"/>
                  </a:ext>
                </a:extLst>
              </a:tr>
              <a:tr h="324000">
                <a:tc rowSpan="4">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 تكثيف الدورات التدريبة والتطويرية للعاملين</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الدورات التدريبية للقيادات بالجمعية</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rowSpan="11">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إدارة الشؤون الإدارية والمالية</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10</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1624531900"/>
                  </a:ext>
                </a:extLst>
              </a:tr>
              <a:tr h="324000">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دورات تأهيل الموظفين</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4</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4</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4</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4</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4</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2891417247"/>
                  </a:ext>
                </a:extLst>
              </a:tr>
              <a:tr h="324000">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دورات تأهيل الموظفات</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4</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4</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4</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4</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4</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3182409485"/>
                  </a:ext>
                </a:extLst>
              </a:tr>
              <a:tr h="324000">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دراسة الاحتياج التدريبي</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3893156023"/>
                  </a:ext>
                </a:extLst>
              </a:tr>
              <a:tr h="324000">
                <a:tc rowSpan="3">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 استقطاب الكوادر والكفاءات الإدارية</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تحديد الاحتياج من الكوادر والكفاءات</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5</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1831938247"/>
                  </a:ext>
                </a:extLst>
              </a:tr>
              <a:tr h="324000">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التوظيف عن طريق الشركات</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5</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365408864"/>
                  </a:ext>
                </a:extLst>
              </a:tr>
              <a:tr h="324000">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التوظيف عن طريق صندوق التنمية البشرية</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5</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683219623"/>
                  </a:ext>
                </a:extLst>
              </a:tr>
              <a:tr h="324000">
                <a:tc rowSpan="2">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3- رفع مستوى الرضا الوظيفي للعاملين</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تطوير بيئة العمل</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3410522733"/>
                  </a:ext>
                </a:extLst>
              </a:tr>
              <a:tr h="324000">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تفعيل الحوافز</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2782289231"/>
                  </a:ext>
                </a:extLst>
              </a:tr>
              <a:tr h="324000">
                <a:tc rowSpan="2">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4- تطوير البنية التحتية التقنية وحوسبة كافة الأعمال</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توفير البرامج التقنية المساعدة</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367156540"/>
                  </a:ext>
                </a:extLst>
              </a:tr>
              <a:tr h="324000">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تطوير الشبكة الداخلية (تقنية المعلومات)</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2EFDA"/>
                    </a:solidFill>
                  </a:tcPr>
                </a:tc>
                <a:extLst>
                  <a:ext uri="{0D108BD9-81ED-4DB2-BD59-A6C34878D82A}">
                    <a16:rowId xmlns:a16="http://schemas.microsoft.com/office/drawing/2014/main" val="3231413219"/>
                  </a:ext>
                </a:extLst>
              </a:tr>
            </a:tbl>
          </a:graphicData>
        </a:graphic>
      </p:graphicFrame>
      <p:sp>
        <p:nvSpPr>
          <p:cNvPr id="4" name="عنصر نائب للتذييل 3">
            <a:extLst>
              <a:ext uri="{FF2B5EF4-FFF2-40B4-BE49-F238E27FC236}">
                <a16:creationId xmlns:a16="http://schemas.microsoft.com/office/drawing/2014/main" id="{8806FE44-92D9-7990-A886-09EF80B590ED}"/>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7" name="عنصر نائب لرقم الشريحة 6">
            <a:extLst>
              <a:ext uri="{FF2B5EF4-FFF2-40B4-BE49-F238E27FC236}">
                <a16:creationId xmlns:a16="http://schemas.microsoft.com/office/drawing/2014/main" id="{8BFE95B8-0203-DCB4-2F2B-AD4948FD8D2F}"/>
              </a:ext>
            </a:extLst>
          </p:cNvPr>
          <p:cNvSpPr>
            <a:spLocks noGrp="1"/>
          </p:cNvSpPr>
          <p:nvPr>
            <p:ph type="sldNum" sz="quarter" idx="12"/>
          </p:nvPr>
        </p:nvSpPr>
        <p:spPr/>
        <p:txBody>
          <a:bodyPr/>
          <a:lstStyle/>
          <a:p>
            <a:fld id="{501ED04E-D395-4889-B0AB-32BA2BD69EE6}" type="slidenum">
              <a:rPr lang="ar-SA" smtClean="0"/>
              <a:t>65</a:t>
            </a:fld>
            <a:endParaRPr lang="ar-SA"/>
          </a:p>
        </p:txBody>
      </p:sp>
    </p:spTree>
    <p:extLst>
      <p:ext uri="{BB962C8B-B14F-4D97-AF65-F5344CB8AC3E}">
        <p14:creationId xmlns:p14="http://schemas.microsoft.com/office/powerpoint/2010/main" val="80795443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a:extLst>
              <a:ext uri="{FF2B5EF4-FFF2-40B4-BE49-F238E27FC236}">
                <a16:creationId xmlns:a16="http://schemas.microsoft.com/office/drawing/2014/main" id="{E9125EFB-0BE5-41F9-BFC4-471FD4E4B4D5}"/>
              </a:ext>
            </a:extLst>
          </p:cNvPr>
          <p:cNvSpPr/>
          <p:nvPr/>
        </p:nvSpPr>
        <p:spPr>
          <a:xfrm>
            <a:off x="11164648" y="2040225"/>
            <a:ext cx="469359" cy="2638780"/>
          </a:xfrm>
          <a:prstGeom prst="rect">
            <a:avLst/>
          </a:prstGeom>
        </p:spPr>
        <p:txBody>
          <a:bodyPr vert="vert270" wrap="square">
            <a:spAutoFit/>
          </a:bodyPr>
          <a:lstStyle/>
          <a:p>
            <a:pPr algn="ctr" defTabSz="914400" rtl="1">
              <a:lnSpc>
                <a:spcPct val="90000"/>
              </a:lnSpc>
              <a:spcBef>
                <a:spcPct val="0"/>
              </a:spcBef>
            </a:pP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الخطة التنفيذية</a:t>
            </a:r>
          </a:p>
        </p:txBody>
      </p:sp>
      <p:graphicFrame>
        <p:nvGraphicFramePr>
          <p:cNvPr id="3" name="جدول 2">
            <a:extLst>
              <a:ext uri="{FF2B5EF4-FFF2-40B4-BE49-F238E27FC236}">
                <a16:creationId xmlns:a16="http://schemas.microsoft.com/office/drawing/2014/main" id="{1DB4D7E2-3CA0-491F-A193-02BB7F66ADA3}"/>
              </a:ext>
            </a:extLst>
          </p:cNvPr>
          <p:cNvGraphicFramePr>
            <a:graphicFrameLocks noGrp="1"/>
          </p:cNvGraphicFramePr>
          <p:nvPr>
            <p:extLst>
              <p:ext uri="{D42A27DB-BD31-4B8C-83A1-F6EECF244321}">
                <p14:modId xmlns:p14="http://schemas.microsoft.com/office/powerpoint/2010/main" val="1659492825"/>
              </p:ext>
            </p:extLst>
          </p:nvPr>
        </p:nvGraphicFramePr>
        <p:xfrm>
          <a:off x="1062358" y="609862"/>
          <a:ext cx="9756000" cy="6465769"/>
        </p:xfrm>
        <a:graphic>
          <a:graphicData uri="http://schemas.openxmlformats.org/drawingml/2006/table">
            <a:tbl>
              <a:tblPr rtl="1"/>
              <a:tblGrid>
                <a:gridCol w="2160000">
                  <a:extLst>
                    <a:ext uri="{9D8B030D-6E8A-4147-A177-3AD203B41FA5}">
                      <a16:colId xmlns:a16="http://schemas.microsoft.com/office/drawing/2014/main" val="2021397900"/>
                    </a:ext>
                  </a:extLst>
                </a:gridCol>
                <a:gridCol w="3060000">
                  <a:extLst>
                    <a:ext uri="{9D8B030D-6E8A-4147-A177-3AD203B41FA5}">
                      <a16:colId xmlns:a16="http://schemas.microsoft.com/office/drawing/2014/main" val="2718971638"/>
                    </a:ext>
                  </a:extLst>
                </a:gridCol>
                <a:gridCol w="1260000">
                  <a:extLst>
                    <a:ext uri="{9D8B030D-6E8A-4147-A177-3AD203B41FA5}">
                      <a16:colId xmlns:a16="http://schemas.microsoft.com/office/drawing/2014/main" val="1782648732"/>
                    </a:ext>
                  </a:extLst>
                </a:gridCol>
                <a:gridCol w="540000">
                  <a:extLst>
                    <a:ext uri="{9D8B030D-6E8A-4147-A177-3AD203B41FA5}">
                      <a16:colId xmlns:a16="http://schemas.microsoft.com/office/drawing/2014/main" val="3993169722"/>
                    </a:ext>
                  </a:extLst>
                </a:gridCol>
                <a:gridCol w="540000">
                  <a:extLst>
                    <a:ext uri="{9D8B030D-6E8A-4147-A177-3AD203B41FA5}">
                      <a16:colId xmlns:a16="http://schemas.microsoft.com/office/drawing/2014/main" val="2681259111"/>
                    </a:ext>
                  </a:extLst>
                </a:gridCol>
                <a:gridCol w="540000">
                  <a:extLst>
                    <a:ext uri="{9D8B030D-6E8A-4147-A177-3AD203B41FA5}">
                      <a16:colId xmlns:a16="http://schemas.microsoft.com/office/drawing/2014/main" val="3106630559"/>
                    </a:ext>
                  </a:extLst>
                </a:gridCol>
                <a:gridCol w="540000">
                  <a:extLst>
                    <a:ext uri="{9D8B030D-6E8A-4147-A177-3AD203B41FA5}">
                      <a16:colId xmlns:a16="http://schemas.microsoft.com/office/drawing/2014/main" val="3040383869"/>
                    </a:ext>
                  </a:extLst>
                </a:gridCol>
                <a:gridCol w="540000">
                  <a:extLst>
                    <a:ext uri="{9D8B030D-6E8A-4147-A177-3AD203B41FA5}">
                      <a16:colId xmlns:a16="http://schemas.microsoft.com/office/drawing/2014/main" val="2856632405"/>
                    </a:ext>
                  </a:extLst>
                </a:gridCol>
                <a:gridCol w="576000">
                  <a:extLst>
                    <a:ext uri="{9D8B030D-6E8A-4147-A177-3AD203B41FA5}">
                      <a16:colId xmlns:a16="http://schemas.microsoft.com/office/drawing/2014/main" val="193939476"/>
                    </a:ext>
                  </a:extLst>
                </a:gridCol>
              </a:tblGrid>
              <a:tr h="281109">
                <a:tc gridSpan="3">
                  <a:txBody>
                    <a:bodyPr/>
                    <a:lstStyle/>
                    <a:p>
                      <a:pPr algn="ctr" rtl="1" fontAlgn="ctr"/>
                      <a:r>
                        <a:rPr lang="ar-SA" sz="1800" b="0" i="0" u="none" strike="noStrike" dirty="0">
                          <a:solidFill>
                            <a:srgbClr val="FFFFFF"/>
                          </a:solidFill>
                          <a:effectLst/>
                          <a:latin typeface="Sakkal Majalla" panose="02000000000000000000" pitchFamily="2" charset="-78"/>
                          <a:cs typeface="Sakkal Majalla" panose="02000000000000000000" pitchFamily="2" charset="-78"/>
                        </a:rPr>
                        <a:t>الخطة التنفيذية</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hMerge="1">
                  <a:txBody>
                    <a:bodyPr/>
                    <a:lstStyle/>
                    <a:p>
                      <a:pPr rtl="1"/>
                      <a:endParaRPr lang="ar-SA"/>
                    </a:p>
                  </a:txBody>
                  <a:tcPr/>
                </a:tc>
                <a:tc hMerge="1">
                  <a:txBody>
                    <a:bodyPr/>
                    <a:lstStyle/>
                    <a:p>
                      <a:pPr rtl="1"/>
                      <a:endParaRPr lang="ar-SA"/>
                    </a:p>
                  </a:txBody>
                  <a:tcPr/>
                </a:tc>
                <a:tc gridSpan="6">
                  <a:txBody>
                    <a:bodyPr/>
                    <a:lstStyle/>
                    <a:p>
                      <a:pPr algn="ctr" rtl="1" fontAlgn="ctr"/>
                      <a:r>
                        <a:rPr lang="ar-SA" sz="1800" b="0" i="0" u="none" strike="noStrike" dirty="0">
                          <a:solidFill>
                            <a:srgbClr val="FFFFFF"/>
                          </a:solidFill>
                          <a:effectLst/>
                          <a:latin typeface="Sakkal Majalla" panose="02000000000000000000" pitchFamily="2" charset="-78"/>
                          <a:cs typeface="Sakkal Majalla" panose="02000000000000000000" pitchFamily="2" charset="-78"/>
                        </a:rPr>
                        <a:t>المؤشر العددي</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182117734"/>
                  </a:ext>
                </a:extLst>
              </a:tr>
              <a:tr h="281109">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الهدف الفرعي</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البرنامج / المشروع</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مسؤولية  التنفيذ</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2025</a:t>
                      </a:r>
                    </a:p>
                  </a:txBody>
                  <a:tcPr marL="7003" marR="7003" marT="7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2026</a:t>
                      </a:r>
                    </a:p>
                  </a:txBody>
                  <a:tcPr marL="7003" marR="7003" marT="7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2027</a:t>
                      </a:r>
                    </a:p>
                  </a:txBody>
                  <a:tcPr marL="7003" marR="7003" marT="7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2028</a:t>
                      </a:r>
                    </a:p>
                  </a:txBody>
                  <a:tcPr marL="7003" marR="7003" marT="7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2029</a:t>
                      </a:r>
                    </a:p>
                  </a:txBody>
                  <a:tcPr marL="7003" marR="7003" marT="7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الإجمالي</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459300962"/>
                  </a:ext>
                </a:extLst>
              </a:tr>
              <a:tr h="281109">
                <a:tc gridSpan="9">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الهدف الاستراتيجي(6) تحقيق الاكتفاء الذاتي من الموارد المالية </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4249699330"/>
                  </a:ext>
                </a:extLst>
              </a:tr>
              <a:tr h="281109">
                <a:tc rowSpan="3">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 تفعيل قسم الموارد المالية</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بناء فريق عمل فعال للموارد المالية</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rowSpan="20">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إدارة تنمية الموارد المالية</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189616481"/>
                  </a:ext>
                </a:extLst>
              </a:tr>
              <a:tr h="281109">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تدريب وتأهيل العاملين بالقسم</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5</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401365617"/>
                  </a:ext>
                </a:extLst>
              </a:tr>
              <a:tr h="281109">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بناء خطط للموارد المالية</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5</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181251729"/>
                  </a:ext>
                </a:extLst>
              </a:tr>
              <a:tr h="281109">
                <a:tc rowSpan="3">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2- العمل على إيجاد أوقاف</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دراسة جدوى اقتصادية لمشروع الوقف</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092121010"/>
                  </a:ext>
                </a:extLst>
              </a:tr>
              <a:tr h="281109">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تسويق الوقف</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5</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746538620"/>
                  </a:ext>
                </a:extLst>
              </a:tr>
              <a:tr h="281109">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بناء وتشغيل الوقف</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 </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679063292"/>
                  </a:ext>
                </a:extLst>
              </a:tr>
              <a:tr h="281109">
                <a:tc rowSpan="3">
                  <a:txBody>
                    <a:bodyPr/>
                    <a:lstStyle/>
                    <a:p>
                      <a:pPr marL="0" marR="0" lvl="0" indent="0" algn="ctr" defTabSz="914400" rtl="1" eaLnBrk="1" fontAlgn="ctr" latinLnBrk="0" hangingPunct="1">
                        <a:lnSpc>
                          <a:spcPct val="100000"/>
                        </a:lnSpc>
                        <a:spcBef>
                          <a:spcPts val="0"/>
                        </a:spcBef>
                        <a:spcAft>
                          <a:spcPts val="0"/>
                        </a:spcAft>
                        <a:buClrTx/>
                        <a:buSzTx/>
                        <a:buFontTx/>
                        <a:buNone/>
                        <a:tabLst/>
                        <a:defRPr/>
                      </a:pPr>
                      <a:r>
                        <a:rPr lang="ar-SA" sz="1400" b="0" u="none"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3- التجهيز لبناء المقر الدائم للجمعية</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72000" marR="0" lvl="0" indent="0" algn="ctr" defTabSz="914400" rtl="1" eaLnBrk="1" fontAlgn="ctr" latinLnBrk="0" hangingPunct="1">
                        <a:lnSpc>
                          <a:spcPct val="100000"/>
                        </a:lnSpc>
                        <a:spcBef>
                          <a:spcPts val="0"/>
                        </a:spcBef>
                        <a:spcAft>
                          <a:spcPts val="0"/>
                        </a:spcAft>
                        <a:buClrTx/>
                        <a:buSzTx/>
                        <a:buFontTx/>
                        <a:buNone/>
                        <a:tabLst/>
                        <a:defRPr/>
                      </a:pPr>
                      <a:r>
                        <a:rPr lang="ar-SA" sz="1400" b="0" u="none"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دراسة جدوى بناء المقر الدائم للجمعية</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400" b="0" i="0" u="none" strike="noStrike" dirty="0">
                        <a:solidFill>
                          <a:srgbClr val="000000"/>
                        </a:solidFill>
                        <a:effectLst/>
                        <a:latin typeface="Sakkal Majalla" panose="02000000000000000000" pitchFamily="2" charset="-78"/>
                        <a:cs typeface="Sakkal Majalla" panose="02000000000000000000" pitchFamily="2" charset="-78"/>
                      </a:endParaRP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400" b="0" i="0" u="none" strike="noStrike" dirty="0">
                        <a:solidFill>
                          <a:srgbClr val="000000"/>
                        </a:solidFill>
                        <a:effectLst/>
                        <a:latin typeface="Sakkal Majalla" panose="02000000000000000000" pitchFamily="2" charset="-78"/>
                        <a:cs typeface="Sakkal Majalla" panose="02000000000000000000" pitchFamily="2" charset="-78"/>
                      </a:endParaRP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400" b="0" i="0" u="none" strike="noStrike" dirty="0">
                        <a:solidFill>
                          <a:srgbClr val="000000"/>
                        </a:solidFill>
                        <a:effectLst/>
                        <a:latin typeface="Sakkal Majalla" panose="02000000000000000000" pitchFamily="2" charset="-78"/>
                        <a:cs typeface="Sakkal Majalla" panose="02000000000000000000" pitchFamily="2" charset="-78"/>
                      </a:endParaRP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400" b="0" i="0" u="none" strike="noStrike" dirty="0">
                        <a:solidFill>
                          <a:srgbClr val="000000"/>
                        </a:solidFill>
                        <a:effectLst/>
                        <a:latin typeface="Sakkal Majalla" panose="02000000000000000000" pitchFamily="2" charset="-78"/>
                        <a:cs typeface="Sakkal Majalla" panose="02000000000000000000" pitchFamily="2" charset="-78"/>
                      </a:endParaRP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400" b="0" i="0" u="none" strike="noStrike" dirty="0">
                        <a:solidFill>
                          <a:srgbClr val="000000"/>
                        </a:solidFill>
                        <a:effectLst/>
                        <a:latin typeface="Sakkal Majalla" panose="02000000000000000000" pitchFamily="2" charset="-78"/>
                        <a:cs typeface="Sakkal Majalla" panose="02000000000000000000" pitchFamily="2" charset="-78"/>
                      </a:endParaRP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55023002"/>
                  </a:ext>
                </a:extLst>
              </a:tr>
              <a:tr h="281109">
                <a:tc vMerge="1">
                  <a:txBody>
                    <a:bodyPr/>
                    <a:lstStyle/>
                    <a:p>
                      <a:pPr marL="0" marR="0" lvl="0" indent="0" algn="ctr" defTabSz="914400" rtl="1" eaLnBrk="1" fontAlgn="ctr" latinLnBrk="0" hangingPunct="1">
                        <a:lnSpc>
                          <a:spcPct val="100000"/>
                        </a:lnSpc>
                        <a:spcBef>
                          <a:spcPts val="0"/>
                        </a:spcBef>
                        <a:spcAft>
                          <a:spcPts val="0"/>
                        </a:spcAft>
                        <a:buClrTx/>
                        <a:buSzTx/>
                        <a:buFontTx/>
                        <a:buNone/>
                        <a:tabLst/>
                        <a:defRPr/>
                      </a:pPr>
                      <a:endParaRPr lang="ar-SA" sz="1400" b="0" u="none" dirty="0">
                        <a:solidFill>
                          <a:schemeClr val="tx1"/>
                        </a:solidFill>
                        <a:latin typeface="Aljazeera" panose="02000000000000000000" pitchFamily="2" charset="-78"/>
                        <a:ea typeface="GE SS Two Light" panose="020A0503020102020204" pitchFamily="18" charset="-78"/>
                        <a:cs typeface="+mn-cs"/>
                      </a:endParaRP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72000" marR="0" lvl="0" indent="0" algn="ctr" defTabSz="914400" rtl="1" eaLnBrk="1" fontAlgn="ctr" latinLnBrk="0" hangingPunct="1">
                        <a:lnSpc>
                          <a:spcPct val="100000"/>
                        </a:lnSpc>
                        <a:spcBef>
                          <a:spcPts val="0"/>
                        </a:spcBef>
                        <a:spcAft>
                          <a:spcPts val="0"/>
                        </a:spcAft>
                        <a:buClrTx/>
                        <a:buSzTx/>
                        <a:buFontTx/>
                        <a:buNone/>
                        <a:tabLst/>
                        <a:defRPr/>
                      </a:pPr>
                      <a:r>
                        <a:rPr lang="ar-SA" sz="1400" b="0" u="none"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مخطط بناء المقر الدائم للجمعية</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endParaRPr lang="ar-SA" sz="1400" b="0" i="0" u="none" strike="noStrike" dirty="0">
                        <a:solidFill>
                          <a:srgbClr val="000000"/>
                        </a:solidFill>
                        <a:effectLst/>
                        <a:latin typeface="Sakkal Majalla" panose="02000000000000000000" pitchFamily="2" charset="-78"/>
                        <a:cs typeface="Sakkal Majalla" panose="02000000000000000000" pitchFamily="2" charset="-78"/>
                      </a:endParaRP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400" b="0" i="0" u="none" strike="noStrike" dirty="0">
                        <a:solidFill>
                          <a:srgbClr val="000000"/>
                        </a:solidFill>
                        <a:effectLst/>
                        <a:latin typeface="Sakkal Majalla" panose="02000000000000000000" pitchFamily="2" charset="-78"/>
                        <a:cs typeface="Sakkal Majalla" panose="02000000000000000000" pitchFamily="2" charset="-78"/>
                      </a:endParaRP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400" b="0" i="0" u="none" strike="noStrike" dirty="0">
                        <a:solidFill>
                          <a:srgbClr val="000000"/>
                        </a:solidFill>
                        <a:effectLst/>
                        <a:latin typeface="Sakkal Majalla" panose="02000000000000000000" pitchFamily="2" charset="-78"/>
                        <a:cs typeface="Sakkal Majalla" panose="02000000000000000000" pitchFamily="2" charset="-78"/>
                      </a:endParaRP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400" b="0" i="0" u="none" strike="noStrike" dirty="0">
                        <a:solidFill>
                          <a:srgbClr val="000000"/>
                        </a:solidFill>
                        <a:effectLst/>
                        <a:latin typeface="Sakkal Majalla" panose="02000000000000000000" pitchFamily="2" charset="-78"/>
                        <a:cs typeface="Sakkal Majalla" panose="02000000000000000000" pitchFamily="2" charset="-78"/>
                      </a:endParaRP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400" b="0" i="0" u="none" strike="noStrike" dirty="0">
                        <a:solidFill>
                          <a:srgbClr val="000000"/>
                        </a:solidFill>
                        <a:effectLst/>
                        <a:latin typeface="Sakkal Majalla" panose="02000000000000000000" pitchFamily="2" charset="-78"/>
                        <a:cs typeface="Sakkal Majalla" panose="02000000000000000000" pitchFamily="2" charset="-78"/>
                      </a:endParaRP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085985416"/>
                  </a:ext>
                </a:extLst>
              </a:tr>
              <a:tr h="281109">
                <a:tc vMerge="1">
                  <a:txBody>
                    <a:bodyPr/>
                    <a:lstStyle/>
                    <a:p>
                      <a:pPr marL="0" marR="0" lvl="0" indent="0" algn="ctr" defTabSz="914400" rtl="1" eaLnBrk="1" fontAlgn="ctr" latinLnBrk="0" hangingPunct="1">
                        <a:lnSpc>
                          <a:spcPct val="100000"/>
                        </a:lnSpc>
                        <a:spcBef>
                          <a:spcPts val="0"/>
                        </a:spcBef>
                        <a:spcAft>
                          <a:spcPts val="0"/>
                        </a:spcAft>
                        <a:buClrTx/>
                        <a:buSzTx/>
                        <a:buFontTx/>
                        <a:buNone/>
                        <a:tabLst/>
                        <a:defRPr/>
                      </a:pPr>
                      <a:endParaRPr lang="ar-SA" sz="1400" b="0" u="none" dirty="0">
                        <a:solidFill>
                          <a:schemeClr val="tx1"/>
                        </a:solidFill>
                        <a:latin typeface="Aljazeera" panose="02000000000000000000" pitchFamily="2" charset="-78"/>
                        <a:ea typeface="GE SS Two Light" panose="020A0503020102020204" pitchFamily="18" charset="-78"/>
                        <a:cs typeface="+mn-cs"/>
                      </a:endParaRP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72000" marR="0" lvl="0" indent="0" algn="ctr" defTabSz="914400" rtl="1" eaLnBrk="1" fontAlgn="ctr" latinLnBrk="0" hangingPunct="1">
                        <a:lnSpc>
                          <a:spcPct val="100000"/>
                        </a:lnSpc>
                        <a:spcBef>
                          <a:spcPts val="0"/>
                        </a:spcBef>
                        <a:spcAft>
                          <a:spcPts val="0"/>
                        </a:spcAft>
                        <a:buClrTx/>
                        <a:buSzTx/>
                        <a:buFontTx/>
                        <a:buNone/>
                        <a:tabLst/>
                        <a:defRPr/>
                      </a:pPr>
                      <a:r>
                        <a:rPr lang="ar-SA" sz="1400" b="0" u="none"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rPr>
                        <a:t>الملف التسويقي لمشروع بناء المقر الدائم للجمعية</a:t>
                      </a:r>
                      <a:endParaRPr lang="en-US" sz="1400" b="0" u="none" kern="1200" dirty="0">
                        <a:solidFill>
                          <a:schemeClr val="tx1"/>
                        </a:solidFill>
                        <a:latin typeface="Sakkal Majalla" panose="02000000000000000000" pitchFamily="2" charset="-78"/>
                        <a:ea typeface="GE SS Two Light" panose="020A0503020102020204" pitchFamily="18" charset="-78"/>
                        <a:cs typeface="Sakkal Majalla" panose="02000000000000000000" pitchFamily="2" charset="-78"/>
                      </a:endParaRP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endParaRPr lang="ar-SA" sz="1400" b="0" i="0" u="none" strike="noStrike" dirty="0">
                        <a:solidFill>
                          <a:srgbClr val="000000"/>
                        </a:solidFill>
                        <a:effectLst/>
                        <a:latin typeface="Sakkal Majalla" panose="02000000000000000000" pitchFamily="2" charset="-78"/>
                        <a:cs typeface="Sakkal Majalla" panose="02000000000000000000" pitchFamily="2" charset="-78"/>
                      </a:endParaRP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400" b="0" i="0" u="none" strike="noStrike" dirty="0">
                        <a:solidFill>
                          <a:srgbClr val="000000"/>
                        </a:solidFill>
                        <a:effectLst/>
                        <a:latin typeface="Sakkal Majalla" panose="02000000000000000000" pitchFamily="2" charset="-78"/>
                        <a:cs typeface="Sakkal Majalla" panose="02000000000000000000" pitchFamily="2" charset="-78"/>
                      </a:endParaRP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400" b="0" i="0" u="none" strike="noStrike" dirty="0">
                        <a:solidFill>
                          <a:srgbClr val="000000"/>
                        </a:solidFill>
                        <a:effectLst/>
                        <a:latin typeface="Sakkal Majalla" panose="02000000000000000000" pitchFamily="2" charset="-78"/>
                        <a:cs typeface="Sakkal Majalla" panose="02000000000000000000" pitchFamily="2" charset="-78"/>
                      </a:endParaRP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400" b="0" i="0" u="none" strike="noStrike" dirty="0">
                        <a:solidFill>
                          <a:srgbClr val="000000"/>
                        </a:solidFill>
                        <a:effectLst/>
                        <a:latin typeface="Sakkal Majalla" panose="02000000000000000000" pitchFamily="2" charset="-78"/>
                        <a:cs typeface="Sakkal Majalla" panose="02000000000000000000" pitchFamily="2" charset="-78"/>
                      </a:endParaRP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endParaRPr lang="ar-SA" sz="1400" b="0" i="0" u="none" strike="noStrike" dirty="0">
                        <a:solidFill>
                          <a:srgbClr val="000000"/>
                        </a:solidFill>
                        <a:effectLst/>
                        <a:latin typeface="Sakkal Majalla" panose="02000000000000000000" pitchFamily="2" charset="-78"/>
                        <a:cs typeface="Sakkal Majalla" panose="02000000000000000000" pitchFamily="2" charset="-78"/>
                      </a:endParaRP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126152942"/>
                  </a:ext>
                </a:extLst>
              </a:tr>
              <a:tr h="281109">
                <a:tc rowSpan="3">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4- تفعيل الشراكة مع الجهات المانحة والداعمين</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بناء مشاريع تسويقية</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5</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5</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5</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5</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5</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25</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617001063"/>
                  </a:ext>
                </a:extLst>
              </a:tr>
              <a:tr h="281109">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انشاء قاعدة بيانات للجهات المانحة والداعمين</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4093425918"/>
                  </a:ext>
                </a:extLst>
              </a:tr>
              <a:tr h="281109">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تعزيز التواصل مع الجهات المانحة والداعمين</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4</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4</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4</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4</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4</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20</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885687846"/>
                  </a:ext>
                </a:extLst>
              </a:tr>
              <a:tr h="281109">
                <a:tc rowSpan="3">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5- تفعيل مشروع الاستقطاعات</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عضوية رجال الاعمال</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5</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5</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5</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5</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5</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25</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669149857"/>
                  </a:ext>
                </a:extLst>
              </a:tr>
              <a:tr h="281109">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استقطاعات الافراد</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120</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120</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120</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120</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120</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600</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97066896"/>
                  </a:ext>
                </a:extLst>
              </a:tr>
              <a:tr h="281109">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انشاء قاعدة بيانات للاستقطاع</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420066289"/>
                  </a:ext>
                </a:extLst>
              </a:tr>
              <a:tr h="281109">
                <a:tc rowSpan="5">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6- تفعيل التبرعات العينية</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انشاء قاعدة بيانات للتبرعات العينية</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 </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266275970"/>
                  </a:ext>
                </a:extLst>
              </a:tr>
              <a:tr h="281109">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تبرعات الأجهزة المنزلية</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5</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106707427"/>
                  </a:ext>
                </a:extLst>
              </a:tr>
              <a:tr h="281109">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تبرعات الاثاث</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5</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671960408"/>
                  </a:ext>
                </a:extLst>
              </a:tr>
              <a:tr h="281109">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تبرعات الأجهزة الطبية</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a:solidFill>
                            <a:srgbClr val="000000"/>
                          </a:solidFill>
                          <a:effectLst/>
                          <a:latin typeface="Sakkal Majalla" panose="02000000000000000000" pitchFamily="2" charset="-78"/>
                          <a:cs typeface="Sakkal Majalla" panose="02000000000000000000" pitchFamily="2" charset="-78"/>
                        </a:rPr>
                        <a:t>5</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78414686"/>
                  </a:ext>
                </a:extLst>
              </a:tr>
              <a:tr h="281109">
                <a:tc vMerge="1">
                  <a:txBody>
                    <a:bodyPr/>
                    <a:lstStyle/>
                    <a:p>
                      <a:pPr rtl="1"/>
                      <a:endParaRPr lang="ar-SA"/>
                    </a:p>
                  </a:txBody>
                  <a:tcPr/>
                </a:tc>
                <a:tc>
                  <a:txBody>
                    <a:bodyPr/>
                    <a:lstStyle/>
                    <a:p>
                      <a:pPr marL="72000"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المواد الغذائية</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rtl="1"/>
                      <a:endParaRPr lang="ar-SA"/>
                    </a:p>
                  </a:txBody>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1</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400" b="0" i="0" u="none" strike="noStrike" dirty="0">
                          <a:solidFill>
                            <a:srgbClr val="000000"/>
                          </a:solidFill>
                          <a:effectLst/>
                          <a:latin typeface="Sakkal Majalla" panose="02000000000000000000" pitchFamily="2" charset="-78"/>
                          <a:cs typeface="Sakkal Majalla" panose="02000000000000000000" pitchFamily="2" charset="-78"/>
                        </a:rPr>
                        <a:t>5</a:t>
                      </a:r>
                    </a:p>
                  </a:txBody>
                  <a:tcPr marL="7051" marR="7051" marT="7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81942047"/>
                  </a:ext>
                </a:extLst>
              </a:tr>
            </a:tbl>
          </a:graphicData>
        </a:graphic>
      </p:graphicFrame>
      <p:sp>
        <p:nvSpPr>
          <p:cNvPr id="4" name="عنصر نائب للتذييل 3">
            <a:extLst>
              <a:ext uri="{FF2B5EF4-FFF2-40B4-BE49-F238E27FC236}">
                <a16:creationId xmlns:a16="http://schemas.microsoft.com/office/drawing/2014/main" id="{2A06B1C8-BEFA-B969-3416-BB8C7343AB6E}"/>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7" name="عنصر نائب لرقم الشريحة 6">
            <a:extLst>
              <a:ext uri="{FF2B5EF4-FFF2-40B4-BE49-F238E27FC236}">
                <a16:creationId xmlns:a16="http://schemas.microsoft.com/office/drawing/2014/main" id="{970F7AB1-2887-A5AF-54E4-76211C161B5D}"/>
              </a:ext>
            </a:extLst>
          </p:cNvPr>
          <p:cNvSpPr>
            <a:spLocks noGrp="1"/>
          </p:cNvSpPr>
          <p:nvPr>
            <p:ph type="sldNum" sz="quarter" idx="12"/>
          </p:nvPr>
        </p:nvSpPr>
        <p:spPr/>
        <p:txBody>
          <a:bodyPr/>
          <a:lstStyle/>
          <a:p>
            <a:fld id="{501ED04E-D395-4889-B0AB-32BA2BD69EE6}" type="slidenum">
              <a:rPr lang="ar-SA" smtClean="0"/>
              <a:t>66</a:t>
            </a:fld>
            <a:endParaRPr lang="ar-SA"/>
          </a:p>
        </p:txBody>
      </p:sp>
    </p:spTree>
    <p:extLst>
      <p:ext uri="{BB962C8B-B14F-4D97-AF65-F5344CB8AC3E}">
        <p14:creationId xmlns:p14="http://schemas.microsoft.com/office/powerpoint/2010/main" val="12093711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a:extLst>
              <a:ext uri="{FF2B5EF4-FFF2-40B4-BE49-F238E27FC236}">
                <a16:creationId xmlns:a16="http://schemas.microsoft.com/office/drawing/2014/main" id="{5A254371-A4CF-4B5E-B17A-B4AE9CED0EDB}"/>
              </a:ext>
            </a:extLst>
          </p:cNvPr>
          <p:cNvGraphicFramePr>
            <a:graphicFrameLocks noGrp="1"/>
          </p:cNvGraphicFramePr>
          <p:nvPr>
            <p:extLst>
              <p:ext uri="{D42A27DB-BD31-4B8C-83A1-F6EECF244321}">
                <p14:modId xmlns:p14="http://schemas.microsoft.com/office/powerpoint/2010/main" val="2474736020"/>
              </p:ext>
            </p:extLst>
          </p:nvPr>
        </p:nvGraphicFramePr>
        <p:xfrm>
          <a:off x="2117873" y="975248"/>
          <a:ext cx="8388000" cy="5870036"/>
        </p:xfrm>
        <a:graphic>
          <a:graphicData uri="http://schemas.openxmlformats.org/drawingml/2006/table">
            <a:tbl>
              <a:tblPr rtl="1"/>
              <a:tblGrid>
                <a:gridCol w="540000">
                  <a:extLst>
                    <a:ext uri="{9D8B030D-6E8A-4147-A177-3AD203B41FA5}">
                      <a16:colId xmlns:a16="http://schemas.microsoft.com/office/drawing/2014/main" val="3588615024"/>
                    </a:ext>
                  </a:extLst>
                </a:gridCol>
                <a:gridCol w="1944000">
                  <a:extLst>
                    <a:ext uri="{9D8B030D-6E8A-4147-A177-3AD203B41FA5}">
                      <a16:colId xmlns:a16="http://schemas.microsoft.com/office/drawing/2014/main" val="4011742790"/>
                    </a:ext>
                  </a:extLst>
                </a:gridCol>
                <a:gridCol w="3204000">
                  <a:extLst>
                    <a:ext uri="{9D8B030D-6E8A-4147-A177-3AD203B41FA5}">
                      <a16:colId xmlns:a16="http://schemas.microsoft.com/office/drawing/2014/main" val="2653073267"/>
                    </a:ext>
                  </a:extLst>
                </a:gridCol>
                <a:gridCol w="900000">
                  <a:extLst>
                    <a:ext uri="{9D8B030D-6E8A-4147-A177-3AD203B41FA5}">
                      <a16:colId xmlns:a16="http://schemas.microsoft.com/office/drawing/2014/main" val="2507005726"/>
                    </a:ext>
                  </a:extLst>
                </a:gridCol>
                <a:gridCol w="900000">
                  <a:extLst>
                    <a:ext uri="{9D8B030D-6E8A-4147-A177-3AD203B41FA5}">
                      <a16:colId xmlns:a16="http://schemas.microsoft.com/office/drawing/2014/main" val="661649727"/>
                    </a:ext>
                  </a:extLst>
                </a:gridCol>
                <a:gridCol w="900000">
                  <a:extLst>
                    <a:ext uri="{9D8B030D-6E8A-4147-A177-3AD203B41FA5}">
                      <a16:colId xmlns:a16="http://schemas.microsoft.com/office/drawing/2014/main" val="2009194954"/>
                    </a:ext>
                  </a:extLst>
                </a:gridCol>
              </a:tblGrid>
              <a:tr h="308978">
                <a:tc gridSpan="2">
                  <a:txBody>
                    <a:bodyPr/>
                    <a:lstStyle/>
                    <a:p>
                      <a:pPr marL="72000" algn="ctr" rtl="1" fontAlgn="t"/>
                      <a:r>
                        <a:rPr lang="ar-SA" sz="1600" b="1" i="0" u="none" strike="noStrike" dirty="0">
                          <a:solidFill>
                            <a:schemeClr val="tx1"/>
                          </a:solidFill>
                          <a:effectLst/>
                          <a:latin typeface="Sakkal Majalla" panose="02000000000000000000" pitchFamily="2" charset="-78"/>
                          <a:cs typeface="Sakkal Majalla" panose="02000000000000000000" pitchFamily="2" charset="-78"/>
                        </a:rPr>
                        <a:t>إدارة </a:t>
                      </a:r>
                    </a:p>
                  </a:txBody>
                  <a:tcPr marL="8090" marR="8090" marT="809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60000"/>
                        <a:lumOff val="40000"/>
                      </a:schemeClr>
                    </a:solidFill>
                  </a:tcPr>
                </a:tc>
                <a:tc hMerge="1">
                  <a:txBody>
                    <a:bodyPr/>
                    <a:lstStyle/>
                    <a:p>
                      <a:pPr rtl="1"/>
                      <a:endParaRPr lang="ar-SA"/>
                    </a:p>
                  </a:txBody>
                  <a:tcPr/>
                </a:tc>
                <a:tc rowSpan="2" gridSpan="4">
                  <a:txBody>
                    <a:bodyPr/>
                    <a:lstStyle/>
                    <a:p>
                      <a:pPr algn="ctr" rtl="1" fontAlgn="ctr"/>
                      <a:r>
                        <a:rPr lang="ar-SA" sz="1600" b="1" i="0" u="none" strike="noStrike" dirty="0">
                          <a:solidFill>
                            <a:srgbClr val="000000"/>
                          </a:solidFill>
                          <a:effectLst/>
                          <a:latin typeface="Sakkal Majalla" panose="02000000000000000000" pitchFamily="2" charset="-78"/>
                          <a:cs typeface="Sakkal Majalla" panose="02000000000000000000" pitchFamily="2" charset="-78"/>
                        </a:rPr>
                        <a:t>التقرير الشهري لشهر              لعام       20م</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4D79B"/>
                    </a:solidFill>
                  </a:tcPr>
                </a:tc>
                <a:tc rowSpan="2" hMerge="1">
                  <a:txBody>
                    <a:bodyPr/>
                    <a:lstStyle/>
                    <a:p>
                      <a:pPr rtl="1"/>
                      <a:endParaRPr lang="ar-SA"/>
                    </a:p>
                  </a:txBody>
                  <a:tcPr/>
                </a:tc>
                <a:tc rowSpan="2" hMerge="1">
                  <a:txBody>
                    <a:bodyPr/>
                    <a:lstStyle/>
                    <a:p>
                      <a:pPr rtl="1"/>
                      <a:endParaRPr lang="ar-SA"/>
                    </a:p>
                  </a:txBody>
                  <a:tcPr/>
                </a:tc>
                <a:tc rowSpan="2" hMerge="1">
                  <a:txBody>
                    <a:bodyPr/>
                    <a:lstStyle/>
                    <a:p>
                      <a:pPr rtl="1"/>
                      <a:endParaRPr lang="ar-SA"/>
                    </a:p>
                  </a:txBody>
                  <a:tcPr/>
                </a:tc>
                <a:extLst>
                  <a:ext uri="{0D108BD9-81ED-4DB2-BD59-A6C34878D82A}">
                    <a16:rowId xmlns:a16="http://schemas.microsoft.com/office/drawing/2014/main" val="634050666"/>
                  </a:ext>
                </a:extLst>
              </a:tr>
              <a:tr h="328288">
                <a:tc gridSpan="2">
                  <a:txBody>
                    <a:bodyPr/>
                    <a:lstStyle/>
                    <a:p>
                      <a:pPr marL="72000" algn="ctr" rtl="1" fontAlgn="t"/>
                      <a:r>
                        <a:rPr lang="ar-SA" sz="1600" b="1" i="0" u="none" strike="noStrike" dirty="0">
                          <a:solidFill>
                            <a:schemeClr val="tx1"/>
                          </a:solidFill>
                          <a:effectLst/>
                          <a:latin typeface="Sakkal Majalla" panose="02000000000000000000" pitchFamily="2" charset="-78"/>
                          <a:cs typeface="Sakkal Majalla" panose="02000000000000000000" pitchFamily="2" charset="-78"/>
                        </a:rPr>
                        <a:t>قسم</a:t>
                      </a:r>
                    </a:p>
                  </a:txBody>
                  <a:tcPr marL="8090" marR="8090" marT="809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60000"/>
                        <a:lumOff val="40000"/>
                      </a:schemeClr>
                    </a:solidFill>
                  </a:tcPr>
                </a:tc>
                <a:tc hMerge="1">
                  <a:txBody>
                    <a:bodyPr/>
                    <a:lstStyle/>
                    <a:p>
                      <a:pPr rtl="1"/>
                      <a:endParaRPr lang="ar-SA"/>
                    </a:p>
                  </a:txBody>
                  <a:tcPr/>
                </a:tc>
                <a:tc gridSpan="4" vMerge="1">
                  <a:txBody>
                    <a:bodyPr/>
                    <a:lstStyle/>
                    <a:p>
                      <a:pPr rtl="1"/>
                      <a:endParaRPr lang="ar-SA"/>
                    </a:p>
                  </a:txBody>
                  <a:tcPr/>
                </a:tc>
                <a:tc hMerge="1" vMerge="1">
                  <a:txBody>
                    <a:bodyPr/>
                    <a:lstStyle/>
                    <a:p>
                      <a:pPr rtl="1"/>
                      <a:endParaRPr lang="ar-SA"/>
                    </a:p>
                  </a:txBody>
                  <a:tcPr/>
                </a:tc>
                <a:tc hMerge="1" vMerge="1">
                  <a:txBody>
                    <a:bodyPr/>
                    <a:lstStyle/>
                    <a:p>
                      <a:pPr rtl="1"/>
                      <a:endParaRPr lang="ar-SA"/>
                    </a:p>
                  </a:txBody>
                  <a:tcPr/>
                </a:tc>
                <a:tc hMerge="1" vMerge="1">
                  <a:txBody>
                    <a:bodyPr/>
                    <a:lstStyle/>
                    <a:p>
                      <a:pPr rtl="1"/>
                      <a:endParaRPr lang="ar-SA"/>
                    </a:p>
                  </a:txBody>
                  <a:tcPr/>
                </a:tc>
                <a:extLst>
                  <a:ext uri="{0D108BD9-81ED-4DB2-BD59-A6C34878D82A}">
                    <a16:rowId xmlns:a16="http://schemas.microsoft.com/office/drawing/2014/main" val="2297646452"/>
                  </a:ext>
                </a:extLst>
              </a:tr>
              <a:tr h="349530">
                <a:tc>
                  <a:txBody>
                    <a:bodyPr/>
                    <a:lstStyle/>
                    <a:p>
                      <a:pPr algn="ctr" rtl="1" fontAlgn="ctr"/>
                      <a:r>
                        <a:rPr lang="ar-SA" sz="1600" b="1" i="0" u="none" strike="noStrike" dirty="0">
                          <a:solidFill>
                            <a:srgbClr val="000000"/>
                          </a:solidFill>
                          <a:effectLst/>
                          <a:latin typeface="Sakkal Majalla" panose="02000000000000000000" pitchFamily="2" charset="-78"/>
                          <a:cs typeface="Sakkal Majalla" panose="02000000000000000000" pitchFamily="2" charset="-78"/>
                        </a:rPr>
                        <a:t>م</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rtl="1" fontAlgn="ctr"/>
                      <a:r>
                        <a:rPr lang="ar-SA" sz="1600" b="1" i="0" u="none" strike="noStrike" dirty="0">
                          <a:solidFill>
                            <a:srgbClr val="000000"/>
                          </a:solidFill>
                          <a:effectLst/>
                          <a:latin typeface="Sakkal Majalla" panose="02000000000000000000" pitchFamily="2" charset="-78"/>
                          <a:cs typeface="Sakkal Majalla" panose="02000000000000000000" pitchFamily="2" charset="-78"/>
                        </a:rPr>
                        <a:t>الهدف التنفيذي</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rtl="1" fontAlgn="ctr"/>
                      <a:r>
                        <a:rPr lang="ar-SA" sz="1600" b="1" i="0" u="none" strike="noStrike" dirty="0">
                          <a:solidFill>
                            <a:srgbClr val="000000"/>
                          </a:solidFill>
                          <a:effectLst/>
                          <a:latin typeface="Sakkal Majalla" panose="02000000000000000000" pitchFamily="2" charset="-78"/>
                          <a:cs typeface="Sakkal Majalla" panose="02000000000000000000" pitchFamily="2" charset="-78"/>
                        </a:rPr>
                        <a:t>المناشط</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rtl="1" fontAlgn="ctr"/>
                      <a:r>
                        <a:rPr lang="ar-SA" sz="1600" b="1" i="0" u="none" strike="noStrike" dirty="0">
                          <a:solidFill>
                            <a:srgbClr val="000000"/>
                          </a:solidFill>
                          <a:effectLst/>
                          <a:latin typeface="Sakkal Majalla" panose="02000000000000000000" pitchFamily="2" charset="-78"/>
                          <a:cs typeface="Sakkal Majalla" panose="02000000000000000000" pitchFamily="2" charset="-78"/>
                        </a:rPr>
                        <a:t>المستهدف</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rtl="1" fontAlgn="ctr"/>
                      <a:r>
                        <a:rPr lang="ar-SA" sz="1600" b="1" i="0" u="none" strike="noStrike" dirty="0">
                          <a:solidFill>
                            <a:srgbClr val="000000"/>
                          </a:solidFill>
                          <a:effectLst/>
                          <a:latin typeface="Sakkal Majalla" panose="02000000000000000000" pitchFamily="2" charset="-78"/>
                          <a:cs typeface="Sakkal Majalla" panose="02000000000000000000" pitchFamily="2" charset="-78"/>
                        </a:rPr>
                        <a:t>الإنجاز</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rtl="1" fontAlgn="ctr"/>
                      <a:r>
                        <a:rPr lang="ar-SA" sz="1600" b="1" i="0" u="none" strike="noStrike" dirty="0">
                          <a:solidFill>
                            <a:srgbClr val="000000"/>
                          </a:solidFill>
                          <a:effectLst/>
                          <a:latin typeface="Sakkal Majalla" panose="02000000000000000000" pitchFamily="2" charset="-78"/>
                          <a:cs typeface="Sakkal Majalla" panose="02000000000000000000" pitchFamily="2" charset="-78"/>
                        </a:rPr>
                        <a:t>عدد المستفيدين</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extLst>
                  <a:ext uri="{0D108BD9-81ED-4DB2-BD59-A6C34878D82A}">
                    <a16:rowId xmlns:a16="http://schemas.microsoft.com/office/drawing/2014/main" val="1579876388"/>
                  </a:ext>
                </a:extLst>
              </a:tr>
              <a:tr h="258768">
                <a:tc>
                  <a:txBody>
                    <a:bodyPr/>
                    <a:lstStyle/>
                    <a:p>
                      <a:pPr algn="ctr" rtl="1"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5795147"/>
                  </a:ext>
                </a:extLst>
              </a:tr>
              <a:tr h="258768">
                <a:tc>
                  <a:txBody>
                    <a:bodyPr/>
                    <a:lstStyle/>
                    <a:p>
                      <a:pPr algn="ctr" rtl="1" fontAlgn="ctr"/>
                      <a:r>
                        <a:rPr lang="ar-SA" sz="105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736814"/>
                  </a:ext>
                </a:extLst>
              </a:tr>
              <a:tr h="258768">
                <a:tc>
                  <a:txBody>
                    <a:bodyPr/>
                    <a:lstStyle/>
                    <a:p>
                      <a:pPr algn="ctr" rtl="1"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3418118"/>
                  </a:ext>
                </a:extLst>
              </a:tr>
              <a:tr h="258768">
                <a:tc>
                  <a:txBody>
                    <a:bodyPr/>
                    <a:lstStyle/>
                    <a:p>
                      <a:pPr algn="ctr" rtl="1"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203693"/>
                  </a:ext>
                </a:extLst>
              </a:tr>
              <a:tr h="258768">
                <a:tc>
                  <a:txBody>
                    <a:bodyPr/>
                    <a:lstStyle/>
                    <a:p>
                      <a:pPr algn="ctr" rtl="1"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3479966"/>
                  </a:ext>
                </a:extLst>
              </a:tr>
              <a:tr h="258768">
                <a:tc>
                  <a:txBody>
                    <a:bodyPr/>
                    <a:lstStyle/>
                    <a:p>
                      <a:pPr algn="ctr" rtl="1"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80923967"/>
                  </a:ext>
                </a:extLst>
              </a:tr>
              <a:tr h="258768">
                <a:tc>
                  <a:txBody>
                    <a:bodyPr/>
                    <a:lstStyle/>
                    <a:p>
                      <a:pPr algn="ctr" rtl="1"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0630229"/>
                  </a:ext>
                </a:extLst>
              </a:tr>
              <a:tr h="258768">
                <a:tc>
                  <a:txBody>
                    <a:bodyPr/>
                    <a:lstStyle/>
                    <a:p>
                      <a:pPr algn="ctr" rtl="1"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b"/>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4746237"/>
                  </a:ext>
                </a:extLst>
              </a:tr>
              <a:tr h="258768">
                <a:tc>
                  <a:txBody>
                    <a:bodyPr/>
                    <a:lstStyle/>
                    <a:p>
                      <a:pPr algn="ctr" rtl="1"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b"/>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0751454"/>
                  </a:ext>
                </a:extLst>
              </a:tr>
              <a:tr h="258768">
                <a:tc>
                  <a:txBody>
                    <a:bodyPr/>
                    <a:lstStyle/>
                    <a:p>
                      <a:pPr algn="ctr" rtl="1"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b"/>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5995250"/>
                  </a:ext>
                </a:extLst>
              </a:tr>
              <a:tr h="258768">
                <a:tc>
                  <a:txBody>
                    <a:bodyPr/>
                    <a:lstStyle/>
                    <a:p>
                      <a:pPr algn="ctr" rtl="1"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65902236"/>
                  </a:ext>
                </a:extLst>
              </a:tr>
              <a:tr h="337944">
                <a:tc>
                  <a:txBody>
                    <a:bodyPr/>
                    <a:lstStyle/>
                    <a:p>
                      <a:pPr algn="ctr" rtl="1"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3212688"/>
                  </a:ext>
                </a:extLst>
              </a:tr>
              <a:tr h="258768">
                <a:tc>
                  <a:txBody>
                    <a:bodyPr/>
                    <a:lstStyle/>
                    <a:p>
                      <a:pPr algn="ctr" rtl="1"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8839387"/>
                  </a:ext>
                </a:extLst>
              </a:tr>
              <a:tr h="258768">
                <a:tc>
                  <a:txBody>
                    <a:bodyPr/>
                    <a:lstStyle/>
                    <a:p>
                      <a:pPr algn="ctr" rtl="1"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7542254"/>
                  </a:ext>
                </a:extLst>
              </a:tr>
              <a:tr h="258768">
                <a:tc>
                  <a:txBody>
                    <a:bodyPr/>
                    <a:lstStyle/>
                    <a:p>
                      <a:pPr algn="ctr" rtl="1"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8589997"/>
                  </a:ext>
                </a:extLst>
              </a:tr>
              <a:tr h="258768">
                <a:tc>
                  <a:txBody>
                    <a:bodyPr/>
                    <a:lstStyle/>
                    <a:p>
                      <a:pPr algn="ctr" rtl="1"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6815894"/>
                  </a:ext>
                </a:extLst>
              </a:tr>
              <a:tr h="258768">
                <a:tc>
                  <a:txBody>
                    <a:bodyPr/>
                    <a:lstStyle/>
                    <a:p>
                      <a:pPr algn="ctr" rtl="1"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4132302"/>
                  </a:ext>
                </a:extLst>
              </a:tr>
              <a:tr h="258768">
                <a:tc>
                  <a:txBody>
                    <a:bodyPr/>
                    <a:lstStyle/>
                    <a:p>
                      <a:pPr algn="ctr" rtl="1"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3798563"/>
                  </a:ext>
                </a:extLst>
              </a:tr>
            </a:tbl>
          </a:graphicData>
        </a:graphic>
      </p:graphicFrame>
      <p:sp>
        <p:nvSpPr>
          <p:cNvPr id="7" name="مستطيل 6">
            <a:extLst>
              <a:ext uri="{FF2B5EF4-FFF2-40B4-BE49-F238E27FC236}">
                <a16:creationId xmlns:a16="http://schemas.microsoft.com/office/drawing/2014/main" id="{56D596C8-D532-4E3F-8996-5A31794E7846}"/>
              </a:ext>
            </a:extLst>
          </p:cNvPr>
          <p:cNvSpPr/>
          <p:nvPr/>
        </p:nvSpPr>
        <p:spPr>
          <a:xfrm>
            <a:off x="5185338" y="476393"/>
            <a:ext cx="1821332" cy="400110"/>
          </a:xfrm>
          <a:prstGeom prst="rect">
            <a:avLst/>
          </a:prstGeom>
        </p:spPr>
        <p:txBody>
          <a:bodyPr wrap="none">
            <a:spAutoFit/>
          </a:bodyPr>
          <a:lstStyle/>
          <a:p>
            <a:pPr algn="ctr"/>
            <a:r>
              <a:rPr lang="ar-SA" sz="2000" b="1" dirty="0">
                <a:latin typeface="Sakkal Majalla" panose="02000000000000000000" pitchFamily="2" charset="-78"/>
                <a:ea typeface="GE SS Two Light" panose="020A0503020102020204" pitchFamily="18" charset="-78"/>
                <a:cs typeface="Sakkal Majalla" panose="02000000000000000000" pitchFamily="2" charset="-78"/>
              </a:rPr>
              <a:t>نموذج للتقرير الشهري</a:t>
            </a:r>
          </a:p>
        </p:txBody>
      </p:sp>
      <p:sp>
        <p:nvSpPr>
          <p:cNvPr id="4" name="عنصر نائب للتذييل 3">
            <a:extLst>
              <a:ext uri="{FF2B5EF4-FFF2-40B4-BE49-F238E27FC236}">
                <a16:creationId xmlns:a16="http://schemas.microsoft.com/office/drawing/2014/main" id="{DE1E1528-37ED-7103-ADE0-3C7026859772}"/>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5" name="عنصر نائب لرقم الشريحة 4">
            <a:extLst>
              <a:ext uri="{FF2B5EF4-FFF2-40B4-BE49-F238E27FC236}">
                <a16:creationId xmlns:a16="http://schemas.microsoft.com/office/drawing/2014/main" id="{3DAC85CC-C3BE-9A1C-E0AD-C07C9253FF51}"/>
              </a:ext>
            </a:extLst>
          </p:cNvPr>
          <p:cNvSpPr>
            <a:spLocks noGrp="1"/>
          </p:cNvSpPr>
          <p:nvPr>
            <p:ph type="sldNum" sz="quarter" idx="12"/>
          </p:nvPr>
        </p:nvSpPr>
        <p:spPr/>
        <p:txBody>
          <a:bodyPr/>
          <a:lstStyle/>
          <a:p>
            <a:fld id="{501ED04E-D395-4889-B0AB-32BA2BD69EE6}" type="slidenum">
              <a:rPr lang="ar-SA" smtClean="0"/>
              <a:t>67</a:t>
            </a:fld>
            <a:endParaRPr lang="ar-SA"/>
          </a:p>
        </p:txBody>
      </p:sp>
    </p:spTree>
    <p:extLst>
      <p:ext uri="{BB962C8B-B14F-4D97-AF65-F5344CB8AC3E}">
        <p14:creationId xmlns:p14="http://schemas.microsoft.com/office/powerpoint/2010/main" val="163800119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ستطيل 6">
            <a:extLst>
              <a:ext uri="{FF2B5EF4-FFF2-40B4-BE49-F238E27FC236}">
                <a16:creationId xmlns:a16="http://schemas.microsoft.com/office/drawing/2014/main" id="{56D596C8-D532-4E3F-8996-5A31794E7846}"/>
              </a:ext>
            </a:extLst>
          </p:cNvPr>
          <p:cNvSpPr/>
          <p:nvPr/>
        </p:nvSpPr>
        <p:spPr>
          <a:xfrm>
            <a:off x="5179723" y="458019"/>
            <a:ext cx="1832553" cy="400110"/>
          </a:xfrm>
          <a:prstGeom prst="rect">
            <a:avLst/>
          </a:prstGeom>
        </p:spPr>
        <p:txBody>
          <a:bodyPr wrap="none">
            <a:spAutoFit/>
          </a:bodyPr>
          <a:lstStyle/>
          <a:p>
            <a:pPr algn="ctr"/>
            <a:r>
              <a:rPr lang="ar-SA" sz="2000" b="1" dirty="0">
                <a:latin typeface="Sakkal Majalla" panose="02000000000000000000" pitchFamily="2" charset="-78"/>
                <a:ea typeface="GE SS Two Light" panose="020A0503020102020204" pitchFamily="18" charset="-78"/>
                <a:cs typeface="Sakkal Majalla" panose="02000000000000000000" pitchFamily="2" charset="-78"/>
              </a:rPr>
              <a:t>نموذج للتقرير السنوي</a:t>
            </a:r>
          </a:p>
        </p:txBody>
      </p:sp>
      <p:sp>
        <p:nvSpPr>
          <p:cNvPr id="3" name="عنصر نائب للتذييل 2">
            <a:extLst>
              <a:ext uri="{FF2B5EF4-FFF2-40B4-BE49-F238E27FC236}">
                <a16:creationId xmlns:a16="http://schemas.microsoft.com/office/drawing/2014/main" id="{1EB12CD8-A255-8F44-C056-65AC924B22D6}"/>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5" name="عنصر نائب لرقم الشريحة 4">
            <a:extLst>
              <a:ext uri="{FF2B5EF4-FFF2-40B4-BE49-F238E27FC236}">
                <a16:creationId xmlns:a16="http://schemas.microsoft.com/office/drawing/2014/main" id="{84DACF19-F79D-C665-B1F8-12CDA4144EE7}"/>
              </a:ext>
            </a:extLst>
          </p:cNvPr>
          <p:cNvSpPr>
            <a:spLocks noGrp="1"/>
          </p:cNvSpPr>
          <p:nvPr>
            <p:ph type="sldNum" sz="quarter" idx="12"/>
          </p:nvPr>
        </p:nvSpPr>
        <p:spPr/>
        <p:txBody>
          <a:bodyPr/>
          <a:lstStyle/>
          <a:p>
            <a:fld id="{501ED04E-D395-4889-B0AB-32BA2BD69EE6}" type="slidenum">
              <a:rPr lang="ar-SA" smtClean="0"/>
              <a:t>68</a:t>
            </a:fld>
            <a:endParaRPr lang="ar-SA"/>
          </a:p>
        </p:txBody>
      </p:sp>
      <p:graphicFrame>
        <p:nvGraphicFramePr>
          <p:cNvPr id="2" name="جدول 1">
            <a:extLst>
              <a:ext uri="{FF2B5EF4-FFF2-40B4-BE49-F238E27FC236}">
                <a16:creationId xmlns:a16="http://schemas.microsoft.com/office/drawing/2014/main" id="{40DBF40D-830B-1BE0-10E5-00A10704DE4F}"/>
              </a:ext>
            </a:extLst>
          </p:cNvPr>
          <p:cNvGraphicFramePr>
            <a:graphicFrameLocks noGrp="1"/>
          </p:cNvGraphicFramePr>
          <p:nvPr>
            <p:extLst>
              <p:ext uri="{D42A27DB-BD31-4B8C-83A1-F6EECF244321}">
                <p14:modId xmlns:p14="http://schemas.microsoft.com/office/powerpoint/2010/main" val="1705312051"/>
              </p:ext>
            </p:extLst>
          </p:nvPr>
        </p:nvGraphicFramePr>
        <p:xfrm>
          <a:off x="2117873" y="975248"/>
          <a:ext cx="8388000" cy="5870036"/>
        </p:xfrm>
        <a:graphic>
          <a:graphicData uri="http://schemas.openxmlformats.org/drawingml/2006/table">
            <a:tbl>
              <a:tblPr rtl="1"/>
              <a:tblGrid>
                <a:gridCol w="540000">
                  <a:extLst>
                    <a:ext uri="{9D8B030D-6E8A-4147-A177-3AD203B41FA5}">
                      <a16:colId xmlns:a16="http://schemas.microsoft.com/office/drawing/2014/main" val="3588615024"/>
                    </a:ext>
                  </a:extLst>
                </a:gridCol>
                <a:gridCol w="1944000">
                  <a:extLst>
                    <a:ext uri="{9D8B030D-6E8A-4147-A177-3AD203B41FA5}">
                      <a16:colId xmlns:a16="http://schemas.microsoft.com/office/drawing/2014/main" val="4011742790"/>
                    </a:ext>
                  </a:extLst>
                </a:gridCol>
                <a:gridCol w="3204000">
                  <a:extLst>
                    <a:ext uri="{9D8B030D-6E8A-4147-A177-3AD203B41FA5}">
                      <a16:colId xmlns:a16="http://schemas.microsoft.com/office/drawing/2014/main" val="2653073267"/>
                    </a:ext>
                  </a:extLst>
                </a:gridCol>
                <a:gridCol w="900000">
                  <a:extLst>
                    <a:ext uri="{9D8B030D-6E8A-4147-A177-3AD203B41FA5}">
                      <a16:colId xmlns:a16="http://schemas.microsoft.com/office/drawing/2014/main" val="2507005726"/>
                    </a:ext>
                  </a:extLst>
                </a:gridCol>
                <a:gridCol w="900000">
                  <a:extLst>
                    <a:ext uri="{9D8B030D-6E8A-4147-A177-3AD203B41FA5}">
                      <a16:colId xmlns:a16="http://schemas.microsoft.com/office/drawing/2014/main" val="661649727"/>
                    </a:ext>
                  </a:extLst>
                </a:gridCol>
                <a:gridCol w="900000">
                  <a:extLst>
                    <a:ext uri="{9D8B030D-6E8A-4147-A177-3AD203B41FA5}">
                      <a16:colId xmlns:a16="http://schemas.microsoft.com/office/drawing/2014/main" val="2009194954"/>
                    </a:ext>
                  </a:extLst>
                </a:gridCol>
              </a:tblGrid>
              <a:tr h="308978">
                <a:tc gridSpan="2">
                  <a:txBody>
                    <a:bodyPr/>
                    <a:lstStyle/>
                    <a:p>
                      <a:pPr marL="72000" algn="ctr" rtl="1" fontAlgn="t"/>
                      <a:r>
                        <a:rPr lang="ar-SA" sz="1600" b="1" i="0" u="none" strike="noStrike" dirty="0">
                          <a:solidFill>
                            <a:schemeClr val="tx1"/>
                          </a:solidFill>
                          <a:effectLst/>
                          <a:latin typeface="Sakkal Majalla" panose="02000000000000000000" pitchFamily="2" charset="-78"/>
                          <a:cs typeface="Sakkal Majalla" panose="02000000000000000000" pitchFamily="2" charset="-78"/>
                        </a:rPr>
                        <a:t>إدارة </a:t>
                      </a:r>
                    </a:p>
                  </a:txBody>
                  <a:tcPr marL="8090" marR="8090" marT="809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60000"/>
                        <a:lumOff val="40000"/>
                      </a:schemeClr>
                    </a:solidFill>
                  </a:tcPr>
                </a:tc>
                <a:tc hMerge="1">
                  <a:txBody>
                    <a:bodyPr/>
                    <a:lstStyle/>
                    <a:p>
                      <a:pPr rtl="1"/>
                      <a:endParaRPr lang="ar-SA"/>
                    </a:p>
                  </a:txBody>
                  <a:tcPr/>
                </a:tc>
                <a:tc rowSpan="2" gridSpan="4">
                  <a:txBody>
                    <a:bodyPr/>
                    <a:lstStyle/>
                    <a:p>
                      <a:pPr algn="ctr" rtl="1" fontAlgn="ctr"/>
                      <a:r>
                        <a:rPr lang="ar-SA" sz="1600" b="1" i="0" u="none" strike="noStrike" dirty="0">
                          <a:solidFill>
                            <a:srgbClr val="000000"/>
                          </a:solidFill>
                          <a:effectLst/>
                          <a:latin typeface="Sakkal Majalla" panose="02000000000000000000" pitchFamily="2" charset="-78"/>
                          <a:cs typeface="Sakkal Majalla" panose="02000000000000000000" pitchFamily="2" charset="-78"/>
                        </a:rPr>
                        <a:t>التقرير الشهري لشهر              لعام       20م</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4D79B"/>
                    </a:solidFill>
                  </a:tcPr>
                </a:tc>
                <a:tc rowSpan="2" hMerge="1">
                  <a:txBody>
                    <a:bodyPr/>
                    <a:lstStyle/>
                    <a:p>
                      <a:pPr rtl="1"/>
                      <a:endParaRPr lang="ar-SA"/>
                    </a:p>
                  </a:txBody>
                  <a:tcPr/>
                </a:tc>
                <a:tc rowSpan="2" hMerge="1">
                  <a:txBody>
                    <a:bodyPr/>
                    <a:lstStyle/>
                    <a:p>
                      <a:pPr rtl="1"/>
                      <a:endParaRPr lang="ar-SA"/>
                    </a:p>
                  </a:txBody>
                  <a:tcPr/>
                </a:tc>
                <a:tc rowSpan="2" hMerge="1">
                  <a:txBody>
                    <a:bodyPr/>
                    <a:lstStyle/>
                    <a:p>
                      <a:pPr rtl="1"/>
                      <a:endParaRPr lang="ar-SA"/>
                    </a:p>
                  </a:txBody>
                  <a:tcPr/>
                </a:tc>
                <a:extLst>
                  <a:ext uri="{0D108BD9-81ED-4DB2-BD59-A6C34878D82A}">
                    <a16:rowId xmlns:a16="http://schemas.microsoft.com/office/drawing/2014/main" val="634050666"/>
                  </a:ext>
                </a:extLst>
              </a:tr>
              <a:tr h="328288">
                <a:tc gridSpan="2">
                  <a:txBody>
                    <a:bodyPr/>
                    <a:lstStyle/>
                    <a:p>
                      <a:pPr marL="72000" algn="ctr" rtl="1" fontAlgn="t"/>
                      <a:r>
                        <a:rPr lang="ar-SA" sz="1600" b="1" i="0" u="none" strike="noStrike" dirty="0">
                          <a:solidFill>
                            <a:schemeClr val="tx1"/>
                          </a:solidFill>
                          <a:effectLst/>
                          <a:latin typeface="Sakkal Majalla" panose="02000000000000000000" pitchFamily="2" charset="-78"/>
                          <a:cs typeface="Sakkal Majalla" panose="02000000000000000000" pitchFamily="2" charset="-78"/>
                        </a:rPr>
                        <a:t>قسم</a:t>
                      </a:r>
                    </a:p>
                  </a:txBody>
                  <a:tcPr marL="8090" marR="8090" marT="809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60000"/>
                        <a:lumOff val="40000"/>
                      </a:schemeClr>
                    </a:solidFill>
                  </a:tcPr>
                </a:tc>
                <a:tc hMerge="1">
                  <a:txBody>
                    <a:bodyPr/>
                    <a:lstStyle/>
                    <a:p>
                      <a:pPr rtl="1"/>
                      <a:endParaRPr lang="ar-SA"/>
                    </a:p>
                  </a:txBody>
                  <a:tcPr/>
                </a:tc>
                <a:tc gridSpan="4" vMerge="1">
                  <a:txBody>
                    <a:bodyPr/>
                    <a:lstStyle/>
                    <a:p>
                      <a:pPr rtl="1"/>
                      <a:endParaRPr lang="ar-SA"/>
                    </a:p>
                  </a:txBody>
                  <a:tcPr/>
                </a:tc>
                <a:tc hMerge="1" vMerge="1">
                  <a:txBody>
                    <a:bodyPr/>
                    <a:lstStyle/>
                    <a:p>
                      <a:pPr rtl="1"/>
                      <a:endParaRPr lang="ar-SA"/>
                    </a:p>
                  </a:txBody>
                  <a:tcPr/>
                </a:tc>
                <a:tc hMerge="1" vMerge="1">
                  <a:txBody>
                    <a:bodyPr/>
                    <a:lstStyle/>
                    <a:p>
                      <a:pPr rtl="1"/>
                      <a:endParaRPr lang="ar-SA"/>
                    </a:p>
                  </a:txBody>
                  <a:tcPr/>
                </a:tc>
                <a:tc hMerge="1" vMerge="1">
                  <a:txBody>
                    <a:bodyPr/>
                    <a:lstStyle/>
                    <a:p>
                      <a:pPr rtl="1"/>
                      <a:endParaRPr lang="ar-SA"/>
                    </a:p>
                  </a:txBody>
                  <a:tcPr/>
                </a:tc>
                <a:extLst>
                  <a:ext uri="{0D108BD9-81ED-4DB2-BD59-A6C34878D82A}">
                    <a16:rowId xmlns:a16="http://schemas.microsoft.com/office/drawing/2014/main" val="2297646452"/>
                  </a:ext>
                </a:extLst>
              </a:tr>
              <a:tr h="349530">
                <a:tc>
                  <a:txBody>
                    <a:bodyPr/>
                    <a:lstStyle/>
                    <a:p>
                      <a:pPr algn="ctr" rtl="1" fontAlgn="ctr"/>
                      <a:r>
                        <a:rPr lang="ar-SA" sz="1600" b="1" i="0" u="none" strike="noStrike" dirty="0">
                          <a:solidFill>
                            <a:srgbClr val="000000"/>
                          </a:solidFill>
                          <a:effectLst/>
                          <a:latin typeface="Sakkal Majalla" panose="02000000000000000000" pitchFamily="2" charset="-78"/>
                          <a:cs typeface="Sakkal Majalla" panose="02000000000000000000" pitchFamily="2" charset="-78"/>
                        </a:rPr>
                        <a:t>م</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rtl="1" fontAlgn="ctr"/>
                      <a:r>
                        <a:rPr lang="ar-SA" sz="1600" b="1" i="0" u="none" strike="noStrike" dirty="0">
                          <a:solidFill>
                            <a:srgbClr val="000000"/>
                          </a:solidFill>
                          <a:effectLst/>
                          <a:latin typeface="Sakkal Majalla" panose="02000000000000000000" pitchFamily="2" charset="-78"/>
                          <a:cs typeface="Sakkal Majalla" panose="02000000000000000000" pitchFamily="2" charset="-78"/>
                        </a:rPr>
                        <a:t>الهدف التنفيذي</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rtl="1" fontAlgn="ctr"/>
                      <a:r>
                        <a:rPr lang="ar-SA" sz="1600" b="1" i="0" u="none" strike="noStrike" dirty="0">
                          <a:solidFill>
                            <a:srgbClr val="000000"/>
                          </a:solidFill>
                          <a:effectLst/>
                          <a:latin typeface="Sakkal Majalla" panose="02000000000000000000" pitchFamily="2" charset="-78"/>
                          <a:cs typeface="Sakkal Majalla" panose="02000000000000000000" pitchFamily="2" charset="-78"/>
                        </a:rPr>
                        <a:t>المناشط</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rtl="1" fontAlgn="ctr"/>
                      <a:r>
                        <a:rPr lang="ar-SA" sz="1600" b="1" i="0" u="none" strike="noStrike" dirty="0">
                          <a:solidFill>
                            <a:srgbClr val="000000"/>
                          </a:solidFill>
                          <a:effectLst/>
                          <a:latin typeface="Sakkal Majalla" panose="02000000000000000000" pitchFamily="2" charset="-78"/>
                          <a:cs typeface="Sakkal Majalla" panose="02000000000000000000" pitchFamily="2" charset="-78"/>
                        </a:rPr>
                        <a:t>المستهدف</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rtl="1" fontAlgn="ctr"/>
                      <a:r>
                        <a:rPr lang="ar-SA" sz="1600" b="1" i="0" u="none" strike="noStrike" dirty="0">
                          <a:solidFill>
                            <a:srgbClr val="000000"/>
                          </a:solidFill>
                          <a:effectLst/>
                          <a:latin typeface="Sakkal Majalla" panose="02000000000000000000" pitchFamily="2" charset="-78"/>
                          <a:cs typeface="Sakkal Majalla" panose="02000000000000000000" pitchFamily="2" charset="-78"/>
                        </a:rPr>
                        <a:t>الإنجاز</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rtl="1" fontAlgn="ctr"/>
                      <a:r>
                        <a:rPr lang="ar-SA" sz="1600" b="1" i="0" u="none" strike="noStrike" dirty="0">
                          <a:solidFill>
                            <a:srgbClr val="000000"/>
                          </a:solidFill>
                          <a:effectLst/>
                          <a:latin typeface="Sakkal Majalla" panose="02000000000000000000" pitchFamily="2" charset="-78"/>
                          <a:cs typeface="Sakkal Majalla" panose="02000000000000000000" pitchFamily="2" charset="-78"/>
                        </a:rPr>
                        <a:t>عدد المستفيدين</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extLst>
                  <a:ext uri="{0D108BD9-81ED-4DB2-BD59-A6C34878D82A}">
                    <a16:rowId xmlns:a16="http://schemas.microsoft.com/office/drawing/2014/main" val="1579876388"/>
                  </a:ext>
                </a:extLst>
              </a:tr>
              <a:tr h="258768">
                <a:tc>
                  <a:txBody>
                    <a:bodyPr/>
                    <a:lstStyle/>
                    <a:p>
                      <a:pPr algn="ctr" rtl="1"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5795147"/>
                  </a:ext>
                </a:extLst>
              </a:tr>
              <a:tr h="258768">
                <a:tc>
                  <a:txBody>
                    <a:bodyPr/>
                    <a:lstStyle/>
                    <a:p>
                      <a:pPr algn="ctr" rtl="1" fontAlgn="ctr"/>
                      <a:r>
                        <a:rPr lang="ar-SA" sz="105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736814"/>
                  </a:ext>
                </a:extLst>
              </a:tr>
              <a:tr h="258768">
                <a:tc>
                  <a:txBody>
                    <a:bodyPr/>
                    <a:lstStyle/>
                    <a:p>
                      <a:pPr algn="ctr" rtl="1"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3418118"/>
                  </a:ext>
                </a:extLst>
              </a:tr>
              <a:tr h="258768">
                <a:tc>
                  <a:txBody>
                    <a:bodyPr/>
                    <a:lstStyle/>
                    <a:p>
                      <a:pPr algn="ctr" rtl="1"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203693"/>
                  </a:ext>
                </a:extLst>
              </a:tr>
              <a:tr h="258768">
                <a:tc>
                  <a:txBody>
                    <a:bodyPr/>
                    <a:lstStyle/>
                    <a:p>
                      <a:pPr algn="ctr" rtl="1"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3479966"/>
                  </a:ext>
                </a:extLst>
              </a:tr>
              <a:tr h="258768">
                <a:tc>
                  <a:txBody>
                    <a:bodyPr/>
                    <a:lstStyle/>
                    <a:p>
                      <a:pPr algn="ctr" rtl="1"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80923967"/>
                  </a:ext>
                </a:extLst>
              </a:tr>
              <a:tr h="258768">
                <a:tc>
                  <a:txBody>
                    <a:bodyPr/>
                    <a:lstStyle/>
                    <a:p>
                      <a:pPr algn="ctr" rtl="1"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0630229"/>
                  </a:ext>
                </a:extLst>
              </a:tr>
              <a:tr h="258768">
                <a:tc>
                  <a:txBody>
                    <a:bodyPr/>
                    <a:lstStyle/>
                    <a:p>
                      <a:pPr algn="ctr" rtl="1"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b"/>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4746237"/>
                  </a:ext>
                </a:extLst>
              </a:tr>
              <a:tr h="258768">
                <a:tc>
                  <a:txBody>
                    <a:bodyPr/>
                    <a:lstStyle/>
                    <a:p>
                      <a:pPr algn="ctr" rtl="1"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b"/>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0751454"/>
                  </a:ext>
                </a:extLst>
              </a:tr>
              <a:tr h="258768">
                <a:tc>
                  <a:txBody>
                    <a:bodyPr/>
                    <a:lstStyle/>
                    <a:p>
                      <a:pPr algn="ctr" rtl="1"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b"/>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5995250"/>
                  </a:ext>
                </a:extLst>
              </a:tr>
              <a:tr h="258768">
                <a:tc>
                  <a:txBody>
                    <a:bodyPr/>
                    <a:lstStyle/>
                    <a:p>
                      <a:pPr algn="ctr" rtl="1"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65902236"/>
                  </a:ext>
                </a:extLst>
              </a:tr>
              <a:tr h="337944">
                <a:tc>
                  <a:txBody>
                    <a:bodyPr/>
                    <a:lstStyle/>
                    <a:p>
                      <a:pPr algn="ctr" rtl="1"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3212688"/>
                  </a:ext>
                </a:extLst>
              </a:tr>
              <a:tr h="258768">
                <a:tc>
                  <a:txBody>
                    <a:bodyPr/>
                    <a:lstStyle/>
                    <a:p>
                      <a:pPr algn="ctr" rtl="1"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8839387"/>
                  </a:ext>
                </a:extLst>
              </a:tr>
              <a:tr h="258768">
                <a:tc>
                  <a:txBody>
                    <a:bodyPr/>
                    <a:lstStyle/>
                    <a:p>
                      <a:pPr algn="ctr" rtl="1"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7542254"/>
                  </a:ext>
                </a:extLst>
              </a:tr>
              <a:tr h="258768">
                <a:tc>
                  <a:txBody>
                    <a:bodyPr/>
                    <a:lstStyle/>
                    <a:p>
                      <a:pPr algn="ctr" rtl="1"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8589997"/>
                  </a:ext>
                </a:extLst>
              </a:tr>
              <a:tr h="258768">
                <a:tc>
                  <a:txBody>
                    <a:bodyPr/>
                    <a:lstStyle/>
                    <a:p>
                      <a:pPr algn="ctr" rtl="1"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6815894"/>
                  </a:ext>
                </a:extLst>
              </a:tr>
              <a:tr h="258768">
                <a:tc>
                  <a:txBody>
                    <a:bodyPr/>
                    <a:lstStyle/>
                    <a:p>
                      <a:pPr algn="ctr" rtl="1"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4132302"/>
                  </a:ext>
                </a:extLst>
              </a:tr>
              <a:tr h="258768">
                <a:tc>
                  <a:txBody>
                    <a:bodyPr/>
                    <a:lstStyle/>
                    <a:p>
                      <a:pPr algn="ctr" rtl="1"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ar-SA" sz="105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ar-SA" sz="1000" b="1" i="0" u="none" strike="noStrike" dirty="0">
                          <a:solidFill>
                            <a:srgbClr val="000000"/>
                          </a:solidFill>
                          <a:effectLst/>
                          <a:latin typeface="Sakkal Majalla" panose="02000000000000000000" pitchFamily="2" charset="-78"/>
                          <a:cs typeface="Sakkal Majalla" panose="02000000000000000000" pitchFamily="2" charset="-78"/>
                        </a:rPr>
                        <a:t> </a:t>
                      </a:r>
                    </a:p>
                  </a:txBody>
                  <a:tcPr marL="8090" marR="8090" marT="80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3798563"/>
                  </a:ext>
                </a:extLst>
              </a:tr>
            </a:tbl>
          </a:graphicData>
        </a:graphic>
      </p:graphicFrame>
    </p:spTree>
    <p:extLst>
      <p:ext uri="{BB962C8B-B14F-4D97-AF65-F5344CB8AC3E}">
        <p14:creationId xmlns:p14="http://schemas.microsoft.com/office/powerpoint/2010/main" val="304053603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عنصر نائب للمحتوى 6">
            <a:extLst>
              <a:ext uri="{FF2B5EF4-FFF2-40B4-BE49-F238E27FC236}">
                <a16:creationId xmlns:a16="http://schemas.microsoft.com/office/drawing/2014/main" id="{4818202C-FE40-E776-BEC4-E5992C7F883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91793" y="1875630"/>
            <a:ext cx="3808413" cy="3808413"/>
          </a:xfrm>
        </p:spPr>
      </p:pic>
      <p:sp>
        <p:nvSpPr>
          <p:cNvPr id="4" name="عنصر نائب للتذييل 3">
            <a:extLst>
              <a:ext uri="{FF2B5EF4-FFF2-40B4-BE49-F238E27FC236}">
                <a16:creationId xmlns:a16="http://schemas.microsoft.com/office/drawing/2014/main" id="{AADC55C7-110F-0590-D79F-E35B2DFF58B7}"/>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5" name="عنصر نائب لرقم الشريحة 4">
            <a:extLst>
              <a:ext uri="{FF2B5EF4-FFF2-40B4-BE49-F238E27FC236}">
                <a16:creationId xmlns:a16="http://schemas.microsoft.com/office/drawing/2014/main" id="{6C2EC672-8825-5EA2-E70C-FF530DD96AC1}"/>
              </a:ext>
            </a:extLst>
          </p:cNvPr>
          <p:cNvSpPr>
            <a:spLocks noGrp="1"/>
          </p:cNvSpPr>
          <p:nvPr>
            <p:ph type="sldNum" sz="quarter" idx="12"/>
          </p:nvPr>
        </p:nvSpPr>
        <p:spPr/>
        <p:txBody>
          <a:bodyPr/>
          <a:lstStyle/>
          <a:p>
            <a:fld id="{501ED04E-D395-4889-B0AB-32BA2BD69EE6}" type="slidenum">
              <a:rPr lang="ar-SA" smtClean="0"/>
              <a:t>69</a:t>
            </a:fld>
            <a:endParaRPr lang="ar-SA"/>
          </a:p>
        </p:txBody>
      </p:sp>
    </p:spTree>
    <p:extLst>
      <p:ext uri="{BB962C8B-B14F-4D97-AF65-F5344CB8AC3E}">
        <p14:creationId xmlns:p14="http://schemas.microsoft.com/office/powerpoint/2010/main" val="4293927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مجموعة 2">
            <a:extLst>
              <a:ext uri="{FF2B5EF4-FFF2-40B4-BE49-F238E27FC236}">
                <a16:creationId xmlns:a16="http://schemas.microsoft.com/office/drawing/2014/main" id="{B94869EE-62ED-4C3B-8031-2E198FE8F432}"/>
              </a:ext>
            </a:extLst>
          </p:cNvPr>
          <p:cNvGrpSpPr/>
          <p:nvPr/>
        </p:nvGrpSpPr>
        <p:grpSpPr>
          <a:xfrm>
            <a:off x="22659" y="1219200"/>
            <a:ext cx="4015941" cy="4827380"/>
            <a:chOff x="2876236" y="921024"/>
            <a:chExt cx="4015941" cy="3608335"/>
          </a:xfrm>
        </p:grpSpPr>
        <p:sp>
          <p:nvSpPr>
            <p:cNvPr id="7" name="عنوان 1"/>
            <p:cNvSpPr txBox="1">
              <a:spLocks/>
            </p:cNvSpPr>
            <p:nvPr/>
          </p:nvSpPr>
          <p:spPr>
            <a:xfrm>
              <a:off x="2876236" y="921024"/>
              <a:ext cx="3723614" cy="3608335"/>
            </a:xfrm>
            <a:prstGeom prst="rect">
              <a:avLst/>
            </a:prstGeom>
          </p:spPr>
          <p:txBody>
            <a:bodyPr vert="horz" lIns="91440" tIns="45720" rIns="91440" bIns="45720" rtlCol="0" anchor="b">
              <a:normAutofit/>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pPr algn="r">
                <a:lnSpc>
                  <a:spcPct val="200000"/>
                </a:lnSpc>
              </a:pPr>
              <a:r>
                <a:rPr lang="ar-SA" sz="2200" b="1" dirty="0">
                  <a:solidFill>
                    <a:schemeClr val="accent2">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أولاً : تعريف بالجمعية</a:t>
              </a:r>
            </a:p>
            <a:p>
              <a:pPr marL="285750" indent="-285750" algn="r">
                <a:lnSpc>
                  <a:spcPct val="150000"/>
                </a:lnSpc>
                <a:buFont typeface="Wingdings" panose="05000000000000000000" pitchFamily="2" charset="2"/>
                <a:buChar char="§"/>
              </a:pPr>
              <a:r>
                <a:rPr lang="ar-SA" sz="1900" dirty="0">
                  <a:solidFill>
                    <a:schemeClr val="accent2">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الجمعية في سطور </a:t>
              </a:r>
            </a:p>
            <a:p>
              <a:pPr marL="285750" indent="-285750" algn="r">
                <a:lnSpc>
                  <a:spcPct val="150000"/>
                </a:lnSpc>
                <a:buFont typeface="Wingdings" panose="05000000000000000000" pitchFamily="2" charset="2"/>
                <a:buChar char="§"/>
              </a:pPr>
              <a:r>
                <a:rPr lang="ar-SA" sz="1900" dirty="0">
                  <a:solidFill>
                    <a:schemeClr val="accent2">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أهداف الجمعية</a:t>
              </a:r>
            </a:p>
            <a:p>
              <a:pPr marL="285750" indent="-285750" algn="r">
                <a:lnSpc>
                  <a:spcPct val="150000"/>
                </a:lnSpc>
                <a:buFont typeface="Wingdings" panose="05000000000000000000" pitchFamily="2" charset="2"/>
                <a:buChar char="§"/>
              </a:pPr>
              <a:r>
                <a:rPr lang="ar-SA" sz="1900" dirty="0">
                  <a:solidFill>
                    <a:schemeClr val="accent2">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الهيكل التنظيمي </a:t>
              </a:r>
            </a:p>
            <a:p>
              <a:pPr marL="285750" indent="-285750" algn="r">
                <a:lnSpc>
                  <a:spcPct val="150000"/>
                </a:lnSpc>
                <a:buFont typeface="Wingdings" panose="05000000000000000000" pitchFamily="2" charset="2"/>
                <a:buChar char="§"/>
              </a:pPr>
              <a:r>
                <a:rPr lang="ar-SA" sz="1900" dirty="0">
                  <a:solidFill>
                    <a:schemeClr val="accent2">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استراتيجيات العمل</a:t>
              </a:r>
            </a:p>
            <a:p>
              <a:pPr marL="285750" indent="-285750" algn="r">
                <a:lnSpc>
                  <a:spcPct val="150000"/>
                </a:lnSpc>
                <a:buFont typeface="Wingdings" panose="05000000000000000000" pitchFamily="2" charset="2"/>
                <a:buChar char="§"/>
              </a:pPr>
              <a:r>
                <a:rPr lang="ar-SA" sz="1900" dirty="0">
                  <a:solidFill>
                    <a:schemeClr val="accent2">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سياسات العمل</a:t>
              </a:r>
            </a:p>
            <a:p>
              <a:pPr marL="285750" indent="-285750" algn="r">
                <a:lnSpc>
                  <a:spcPct val="150000"/>
                </a:lnSpc>
                <a:buFont typeface="Wingdings" panose="05000000000000000000" pitchFamily="2" charset="2"/>
                <a:buChar char="§"/>
              </a:pPr>
              <a:r>
                <a:rPr lang="ar-SA" sz="1900" dirty="0">
                  <a:solidFill>
                    <a:schemeClr val="accent2">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مجال العمل</a:t>
              </a:r>
            </a:p>
            <a:p>
              <a:pPr marL="285750" indent="-285750" algn="r">
                <a:lnSpc>
                  <a:spcPct val="150000"/>
                </a:lnSpc>
                <a:buFont typeface="Wingdings" panose="05000000000000000000" pitchFamily="2" charset="2"/>
                <a:buChar char="§"/>
              </a:pPr>
              <a:r>
                <a:rPr lang="ar-SA" sz="1900" dirty="0">
                  <a:solidFill>
                    <a:schemeClr val="accent2">
                      <a:lumMod val="50000"/>
                    </a:schemeClr>
                  </a:solidFill>
                  <a:latin typeface="Sakkal Majalla" panose="02000000000000000000" pitchFamily="2" charset="-78"/>
                  <a:ea typeface="GE SS Two Light" panose="020A0503020102020204" pitchFamily="18" charset="-78"/>
                  <a:cs typeface="Sakkal Majalla" panose="02000000000000000000" pitchFamily="2" charset="-78"/>
                </a:rPr>
                <a:t>الفئات المستفيدة</a:t>
              </a:r>
              <a:endParaRPr lang="ar-SA" sz="1500" dirty="0">
                <a:solidFill>
                  <a:schemeClr val="accent2">
                    <a:lumMod val="50000"/>
                  </a:schemeClr>
                </a:solidFill>
                <a:latin typeface="Sakkal Majalla" panose="02000000000000000000" pitchFamily="2" charset="-78"/>
                <a:ea typeface="GE SS Two Light" panose="020A0503020102020204" pitchFamily="18" charset="-78"/>
                <a:cs typeface="Sakkal Majalla" panose="02000000000000000000" pitchFamily="2" charset="-78"/>
              </a:endParaRPr>
            </a:p>
          </p:txBody>
        </p:sp>
        <p:pic>
          <p:nvPicPr>
            <p:cNvPr id="4" name="صورة 3">
              <a:extLst>
                <a:ext uri="{FF2B5EF4-FFF2-40B4-BE49-F238E27FC236}">
                  <a16:creationId xmlns:a16="http://schemas.microsoft.com/office/drawing/2014/main" id="{304EA5EB-FB7E-4C9A-BAC7-886EBA26B0BB}"/>
                </a:ext>
              </a:extLst>
            </p:cNvPr>
            <p:cNvPicPr>
              <a:picLocks noChangeAspect="1"/>
            </p:cNvPicPr>
            <p:nvPr/>
          </p:nvPicPr>
          <p:blipFill>
            <a:blip r:embed="rId3"/>
            <a:stretch>
              <a:fillRect/>
            </a:stretch>
          </p:blipFill>
          <p:spPr>
            <a:xfrm rot="16200000">
              <a:off x="5691027" y="3187071"/>
              <a:ext cx="2236918" cy="165383"/>
            </a:xfrm>
            <a:prstGeom prst="rect">
              <a:avLst/>
            </a:prstGeom>
          </p:spPr>
        </p:pic>
      </p:grpSp>
      <p:sp>
        <p:nvSpPr>
          <p:cNvPr id="9" name="عنصر نائب للتذييل 8">
            <a:extLst>
              <a:ext uri="{FF2B5EF4-FFF2-40B4-BE49-F238E27FC236}">
                <a16:creationId xmlns:a16="http://schemas.microsoft.com/office/drawing/2014/main" id="{75ECDB1C-30FE-FBFE-7F41-36DC9B7E79F2}"/>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10" name="عنصر نائب لرقم الشريحة 9">
            <a:extLst>
              <a:ext uri="{FF2B5EF4-FFF2-40B4-BE49-F238E27FC236}">
                <a16:creationId xmlns:a16="http://schemas.microsoft.com/office/drawing/2014/main" id="{86F68E29-990A-13B8-51DC-6D2570F60D0C}"/>
              </a:ext>
            </a:extLst>
          </p:cNvPr>
          <p:cNvSpPr>
            <a:spLocks noGrp="1"/>
          </p:cNvSpPr>
          <p:nvPr>
            <p:ph type="sldNum" sz="quarter" idx="12"/>
          </p:nvPr>
        </p:nvSpPr>
        <p:spPr/>
        <p:txBody>
          <a:bodyPr/>
          <a:lstStyle/>
          <a:p>
            <a:fld id="{501ED04E-D395-4889-B0AB-32BA2BD69EE6}" type="slidenum">
              <a:rPr lang="ar-SA" smtClean="0"/>
              <a:t>7</a:t>
            </a:fld>
            <a:endParaRPr lang="ar-SA"/>
          </a:p>
        </p:txBody>
      </p:sp>
    </p:spTree>
    <p:extLst>
      <p:ext uri="{BB962C8B-B14F-4D97-AF65-F5344CB8AC3E}">
        <p14:creationId xmlns:p14="http://schemas.microsoft.com/office/powerpoint/2010/main" val="22820086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فرعي 4"/>
          <p:cNvSpPr>
            <a:spLocks noGrp="1"/>
          </p:cNvSpPr>
          <p:nvPr>
            <p:ph type="subTitle" idx="1"/>
          </p:nvPr>
        </p:nvSpPr>
        <p:spPr>
          <a:xfrm>
            <a:off x="1214582" y="1244884"/>
            <a:ext cx="9791700" cy="4507702"/>
          </a:xfrm>
          <a:ln>
            <a:noFill/>
          </a:ln>
        </p:spPr>
        <p:txBody>
          <a:bodyPr>
            <a:noAutofit/>
          </a:bodyPr>
          <a:lstStyle/>
          <a:p>
            <a:pPr algn="just" fontAlgn="t">
              <a:lnSpc>
                <a:spcPct val="150000"/>
              </a:lnSpc>
            </a:pPr>
            <a:r>
              <a:rPr lang="ar-SA" sz="1800" dirty="0">
                <a:latin typeface="Sakkal Majalla" panose="02000000000000000000" pitchFamily="2" charset="-78"/>
                <a:cs typeface="Sakkal Majalla" panose="02000000000000000000" pitchFamily="2" charset="-78"/>
              </a:rPr>
              <a:t>تسعى جمعية الكلابية الخيرية للخدمات الاجتماعية لتعزيز دورها في العمل الخيري والإسهام في تنمية المجتمع وتحسين جودة خدماتها ورفع كفاءة مخرجاتها وفق رؤية المملكة 2030م وتوجهات وزارة العمل والتنمية الاجتماعية وعلى ضوء ذلك ووفق توجيهات مجلس إدارة الجمعية تم العمل على إعداد الاستراتيجية الأولى للسنوات الخمس القادمة كمرحلة من مراحل عمر الجمعية لتعزيز انطلاقتها نحو تحقيق رؤى بعيدة المدى، وتتسم هذه الخطة بعدة سمات منها التركيز على الموضوعية والشمول ومراعاة حدود وأبعاد الوضع الراهن المنبثق من التحليل البيئي بشقيه الداخلي والخارجي وعدم إهمال حاجات جميع الأطراف والمستفيدين ، فترتكز الخطة الاستراتيجية على ثلاثة أبعاد رئيسية وهي: ( الرعاية – التنمية - الاستدامة) استناداً إلى منهجية بطاقة الأداء المتوازن وأبعادها الأربعة: المستفيدون, التعلم والنمو, العمليات الداخلية, والبعد المالي كما تم صياغة مؤشرات قياس الأداء بشكل شامل يراعي كافة العناصر والمتغيرات المؤثرة على وضعها الحالي ونموها المستقبلي، والعمل على تصحيح أي انحرافات في الأداء المستهدف وعلاجها بشكل سليم وسريع، كما أنه في ضوء تلك المنهجية فإن الاستراتيجية اعتمدت على ستة  أهداف شاملة لكل أبعاد الأداء الرعوي والتنموي والاستدامة و ما انبثق عنها من أهداف فرعية يمكن تتبع تحققها وفق مؤشرات قياس محددة ، وتمثل هذه الخطة أحد مركزات العمل المؤسسي ومبادئ الحوكمة الرشيدة وضمان مشاركة جميع العاملين والمتطوعين الذين يقع على عاتقهم في النهاية عملية التنفيذ وتحقيق الأهداف، وفق إطار يتسم بالمرونة والشفافية.</a:t>
            </a:r>
          </a:p>
          <a:p>
            <a:pPr algn="just" fontAlgn="t">
              <a:lnSpc>
                <a:spcPct val="150000"/>
              </a:lnSpc>
            </a:pPr>
            <a:r>
              <a:rPr lang="ar-SA" sz="1600" dirty="0">
                <a:latin typeface="Aljazeera" panose="02000000000000000000" pitchFamily="2" charset="-78"/>
                <a:ea typeface="GE SS Two Medium" panose="020A0503020102020204" pitchFamily="18" charset="-78"/>
                <a:cs typeface="Aljazeera" panose="02000000000000000000" pitchFamily="2" charset="-78"/>
              </a:rPr>
              <a:t>							</a:t>
            </a:r>
            <a:r>
              <a:rPr lang="ar-SA" sz="1400" dirty="0"/>
              <a:t>   </a:t>
            </a:r>
            <a:endParaRPr lang="ar-SA" sz="1100" dirty="0">
              <a:solidFill>
                <a:srgbClr val="0070C0"/>
              </a:solidFill>
              <a:latin typeface="GE SS Two Medium" panose="020A0503020102020204" pitchFamily="18" charset="-78"/>
              <a:ea typeface="GE SS Two Medium" panose="020A0503020102020204" pitchFamily="18" charset="-78"/>
              <a:cs typeface="GE SS Two Medium" panose="020A0503020102020204" pitchFamily="18" charset="-78"/>
            </a:endParaRPr>
          </a:p>
        </p:txBody>
      </p:sp>
      <p:sp>
        <p:nvSpPr>
          <p:cNvPr id="7" name="عنصر نائب للتذييل 6">
            <a:extLst>
              <a:ext uri="{FF2B5EF4-FFF2-40B4-BE49-F238E27FC236}">
                <a16:creationId xmlns:a16="http://schemas.microsoft.com/office/drawing/2014/main" id="{154437C1-E373-8AED-33A9-34D921E975E2}"/>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8" name="عنصر نائب لرقم الشريحة 7">
            <a:extLst>
              <a:ext uri="{FF2B5EF4-FFF2-40B4-BE49-F238E27FC236}">
                <a16:creationId xmlns:a16="http://schemas.microsoft.com/office/drawing/2014/main" id="{6E624B13-1EE3-098B-0BDD-630BF82193CF}"/>
              </a:ext>
            </a:extLst>
          </p:cNvPr>
          <p:cNvSpPr>
            <a:spLocks noGrp="1"/>
          </p:cNvSpPr>
          <p:nvPr>
            <p:ph type="sldNum" sz="quarter" idx="12"/>
          </p:nvPr>
        </p:nvSpPr>
        <p:spPr/>
        <p:txBody>
          <a:bodyPr/>
          <a:lstStyle/>
          <a:p>
            <a:fld id="{501ED04E-D395-4889-B0AB-32BA2BD69EE6}" type="slidenum">
              <a:rPr lang="ar-SA" smtClean="0"/>
              <a:t>8</a:t>
            </a:fld>
            <a:endParaRPr lang="ar-SA"/>
          </a:p>
        </p:txBody>
      </p:sp>
      <p:sp>
        <p:nvSpPr>
          <p:cNvPr id="11" name="مستطيل 10"/>
          <p:cNvSpPr/>
          <p:nvPr/>
        </p:nvSpPr>
        <p:spPr>
          <a:xfrm>
            <a:off x="5739175" y="748817"/>
            <a:ext cx="742511" cy="553998"/>
          </a:xfrm>
          <a:prstGeom prst="rect">
            <a:avLst/>
          </a:prstGeom>
        </p:spPr>
        <p:txBody>
          <a:bodyPr wrap="none">
            <a:spAutoFit/>
          </a:bodyPr>
          <a:lstStyle/>
          <a:p>
            <a:pPr algn="ctr" fontAlgn="t">
              <a:lnSpc>
                <a:spcPct val="150000"/>
              </a:lnSpc>
            </a:pP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المقدمة</a:t>
            </a:r>
          </a:p>
        </p:txBody>
      </p:sp>
    </p:spTree>
    <p:extLst>
      <p:ext uri="{BB962C8B-B14F-4D97-AF65-F5344CB8AC3E}">
        <p14:creationId xmlns:p14="http://schemas.microsoft.com/office/powerpoint/2010/main" val="26809920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فرعي 4"/>
          <p:cNvSpPr>
            <a:spLocks noGrp="1"/>
          </p:cNvSpPr>
          <p:nvPr>
            <p:ph type="subTitle" idx="1"/>
          </p:nvPr>
        </p:nvSpPr>
        <p:spPr>
          <a:xfrm>
            <a:off x="1366982" y="1342575"/>
            <a:ext cx="9789426" cy="5315698"/>
          </a:xfrm>
        </p:spPr>
        <p:txBody>
          <a:bodyPr>
            <a:noAutofit/>
          </a:bodyPr>
          <a:lstStyle/>
          <a:p>
            <a:pPr algn="just" fontAlgn="base">
              <a:lnSpc>
                <a:spcPct val="150000"/>
              </a:lnSpc>
            </a:pPr>
            <a:r>
              <a:rPr lang="ar-SA" sz="1800" dirty="0">
                <a:latin typeface="Sakkal Majalla" panose="02000000000000000000" pitchFamily="2" charset="-78"/>
                <a:cs typeface="Sakkal Majalla" panose="02000000000000000000" pitchFamily="2" charset="-78"/>
              </a:rPr>
              <a:t>تأسست جمعية الكلابية الخيرية للخدمات الاجتماعية عام 1424هـ كجمعية أهلية غير ربحية بترخيص من وزارة العمل والتنمية الاجتماعية  برقم (241) تاريخ 1424/11/23هـ وتقع بلدة الكلابية في منطقة </a:t>
            </a:r>
            <a:r>
              <a:rPr lang="ar-SA" sz="1800" dirty="0" err="1">
                <a:latin typeface="Sakkal Majalla" panose="02000000000000000000" pitchFamily="2" charset="-78"/>
                <a:cs typeface="Sakkal Majalla" panose="02000000000000000000" pitchFamily="2" charset="-78"/>
              </a:rPr>
              <a:t>جواثا</a:t>
            </a:r>
            <a:r>
              <a:rPr lang="ar-SA" sz="1800" dirty="0">
                <a:latin typeface="Sakkal Majalla" panose="02000000000000000000" pitchFamily="2" charset="-78"/>
                <a:cs typeface="Sakkal Majalla" panose="02000000000000000000" pitchFamily="2" charset="-78"/>
              </a:rPr>
              <a:t> التاريخية في الجزء الشمالي من محافظة الأحساء بالمنطقة الشرقية وتم تحديد نطاقها الجغرافي في بلدتي الكلابية والمقدام ويبلغ عدد سكانها حوالي ( 17000 ) نسمة معظمهم من ذوي الدخل المحدود، ومنذ أن تأسست الجمعية وهي تعمل على تحقيق الأهداف الاجتماعية والثقافية والصحية والتنموية من خلال إقامة المشاريع والبرامج والأنشطة الهادفة كما أن الجمعية تعمل جاهدة على تحقيق التكافل والتراحم بين فئات المجتمع وتقديم خدماتها البيئية والتوعوية والتدريبية التأهيلية وترسيخ مبدأ التكافل الاجتماعي بين أفراد المجتمع وتحويله إلى واقع عملي من خلال تقديم المساعدات النقدية والعينية لمستحقيها من فقراء ومساكين وأرامل ومطلقات وأيتام وتقديم المساعدة إلى المرضى و للشباب المقبلين على الزواج وكذلك المتضررين من الحوادث، وبناء وترميم المنازل للمستحقين تخدم الجمعية 200 أسرة محتاجة و100 يتيم ويتيمة.</a:t>
            </a:r>
          </a:p>
          <a:p>
            <a:pPr algn="just">
              <a:lnSpc>
                <a:spcPct val="150000"/>
              </a:lnSpc>
            </a:pPr>
            <a:endParaRPr lang="en-US" sz="1600" dirty="0">
              <a:latin typeface="Simplified Arabic" panose="02020603050405020304" pitchFamily="18" charset="-78"/>
              <a:cs typeface="Simplified Arabic" panose="02020603050405020304" pitchFamily="18" charset="-78"/>
            </a:endParaRPr>
          </a:p>
        </p:txBody>
      </p:sp>
      <p:sp>
        <p:nvSpPr>
          <p:cNvPr id="7" name="عنصر نائب للتذييل 6">
            <a:extLst>
              <a:ext uri="{FF2B5EF4-FFF2-40B4-BE49-F238E27FC236}">
                <a16:creationId xmlns:a16="http://schemas.microsoft.com/office/drawing/2014/main" id="{C8746A60-8A55-43E6-7130-27C293DE8722}"/>
              </a:ext>
            </a:extLst>
          </p:cNvPr>
          <p:cNvSpPr>
            <a:spLocks noGrp="1"/>
          </p:cNvSpPr>
          <p:nvPr>
            <p:ph type="ftr" sz="quarter" idx="11"/>
          </p:nvPr>
        </p:nvSpPr>
        <p:spPr/>
        <p:txBody>
          <a:bodyPr/>
          <a:lstStyle/>
          <a:p>
            <a:r>
              <a:rPr lang="ar-SA"/>
              <a:t>جمعية الكلابية الخيرية للخدمات الاجتماعية الخطة الاستراتيجية 2025م-2029م</a:t>
            </a:r>
          </a:p>
        </p:txBody>
      </p:sp>
      <p:sp>
        <p:nvSpPr>
          <p:cNvPr id="8" name="عنصر نائب لرقم الشريحة 7">
            <a:extLst>
              <a:ext uri="{FF2B5EF4-FFF2-40B4-BE49-F238E27FC236}">
                <a16:creationId xmlns:a16="http://schemas.microsoft.com/office/drawing/2014/main" id="{B72149BA-0F7E-E743-D3CC-F9A8AB7DA21B}"/>
              </a:ext>
            </a:extLst>
          </p:cNvPr>
          <p:cNvSpPr>
            <a:spLocks noGrp="1"/>
          </p:cNvSpPr>
          <p:nvPr>
            <p:ph type="sldNum" sz="quarter" idx="12"/>
          </p:nvPr>
        </p:nvSpPr>
        <p:spPr/>
        <p:txBody>
          <a:bodyPr/>
          <a:lstStyle/>
          <a:p>
            <a:fld id="{501ED04E-D395-4889-B0AB-32BA2BD69EE6}" type="slidenum">
              <a:rPr lang="ar-SA" smtClean="0"/>
              <a:t>9</a:t>
            </a:fld>
            <a:endParaRPr lang="ar-SA"/>
          </a:p>
        </p:txBody>
      </p:sp>
      <p:sp>
        <p:nvSpPr>
          <p:cNvPr id="9" name="مستطيل 8"/>
          <p:cNvSpPr/>
          <p:nvPr/>
        </p:nvSpPr>
        <p:spPr>
          <a:xfrm>
            <a:off x="5486254" y="710330"/>
            <a:ext cx="1518365" cy="553998"/>
          </a:xfrm>
          <a:prstGeom prst="rect">
            <a:avLst/>
          </a:prstGeom>
        </p:spPr>
        <p:txBody>
          <a:bodyPr wrap="none">
            <a:spAutoFit/>
          </a:bodyPr>
          <a:lstStyle/>
          <a:p>
            <a:pPr algn="just" fontAlgn="t">
              <a:lnSpc>
                <a:spcPct val="150000"/>
              </a:lnSpc>
            </a:pP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الجمعية</a:t>
            </a:r>
            <a:r>
              <a:rPr lang="ar-SA" sz="2000" dirty="0">
                <a:solidFill>
                  <a:srgbClr val="C00000"/>
                </a:solidFill>
                <a:latin typeface="Sakkal Majalla" panose="02000000000000000000" pitchFamily="2" charset="-78"/>
                <a:ea typeface="GE SS Two Light" panose="020A0503020102020204" pitchFamily="18" charset="-78"/>
                <a:cs typeface="Sakkal Majalla" panose="02000000000000000000" pitchFamily="2" charset="-78"/>
              </a:rPr>
              <a:t> </a:t>
            </a:r>
            <a:r>
              <a:rPr lang="ar-SA" sz="2000" b="1" dirty="0">
                <a:latin typeface="Sakkal Majalla" panose="02000000000000000000" pitchFamily="2" charset="-78"/>
                <a:ea typeface="GE SS Two Light" panose="020A0503020102020204" pitchFamily="18" charset="-78"/>
                <a:cs typeface="Sakkal Majalla" panose="02000000000000000000" pitchFamily="2" charset="-78"/>
              </a:rPr>
              <a:t>في</a:t>
            </a:r>
            <a:r>
              <a:rPr lang="ar-SA" sz="2000" dirty="0">
                <a:solidFill>
                  <a:srgbClr val="C00000"/>
                </a:solidFill>
                <a:latin typeface="Sakkal Majalla" panose="02000000000000000000" pitchFamily="2" charset="-78"/>
                <a:ea typeface="GE SS Two Light" panose="020A0503020102020204" pitchFamily="18" charset="-78"/>
                <a:cs typeface="Sakkal Majalla" panose="02000000000000000000" pitchFamily="2" charset="-78"/>
              </a:rPr>
              <a:t> </a:t>
            </a:r>
            <a:r>
              <a:rPr lang="ar-SA" sz="2000" b="1" dirty="0">
                <a:latin typeface="Sakkal Majalla" panose="02000000000000000000" pitchFamily="2" charset="-78"/>
                <a:ea typeface="GE SS Two Light" panose="020A0503020102020204" pitchFamily="18" charset="-78"/>
                <a:cs typeface="Sakkal Majalla" panose="02000000000000000000" pitchFamily="2" charset="-78"/>
              </a:rPr>
              <a:t>سطور</a:t>
            </a:r>
            <a:endParaRPr lang="en-US" sz="2000" b="1" dirty="0">
              <a:latin typeface="Sakkal Majalla" panose="02000000000000000000" pitchFamily="2" charset="-78"/>
              <a:ea typeface="GE SS Two Light" panose="020A0503020102020204" pitchFamily="18" charset="-78"/>
              <a:cs typeface="Sakkal Majalla" panose="02000000000000000000" pitchFamily="2" charset="-78"/>
            </a:endParaRPr>
          </a:p>
        </p:txBody>
      </p:sp>
    </p:spTree>
    <p:extLst>
      <p:ext uri="{BB962C8B-B14F-4D97-AF65-F5344CB8AC3E}">
        <p14:creationId xmlns:p14="http://schemas.microsoft.com/office/powerpoint/2010/main" val="2046538083"/>
      </p:ext>
    </p:extLst>
  </p:cSld>
  <p:clrMapOvr>
    <a:masterClrMapping/>
  </p:clrMapOvr>
</p:sld>
</file>

<file path=ppt/theme/theme1.xml><?xml version="1.0" encoding="utf-8"?>
<a:theme xmlns:a="http://schemas.openxmlformats.org/drawingml/2006/main" name="نسق Office">
  <a:themeElements>
    <a:clrScheme name="أخضر">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نسق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نسق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660</TotalTime>
  <Words>7755</Words>
  <Application>Microsoft Office PowerPoint</Application>
  <PresentationFormat>مخصص</PresentationFormat>
  <Paragraphs>2379</Paragraphs>
  <Slides>69</Slides>
  <Notes>8</Notes>
  <HiddenSlides>0</HiddenSlides>
  <MMClips>0</MMClips>
  <ScaleCrop>false</ScaleCrop>
  <HeadingPairs>
    <vt:vector size="6" baseType="variant">
      <vt:variant>
        <vt:lpstr>الخطوط المستخدمة</vt:lpstr>
      </vt:variant>
      <vt:variant>
        <vt:i4>9</vt:i4>
      </vt:variant>
      <vt:variant>
        <vt:lpstr>نسق</vt:lpstr>
      </vt:variant>
      <vt:variant>
        <vt:i4>1</vt:i4>
      </vt:variant>
      <vt:variant>
        <vt:lpstr>عناوين الشرائح</vt:lpstr>
      </vt:variant>
      <vt:variant>
        <vt:i4>69</vt:i4>
      </vt:variant>
    </vt:vector>
  </HeadingPairs>
  <TitlesOfParts>
    <vt:vector size="79" baseType="lpstr">
      <vt:lpstr>Aljazeera</vt:lpstr>
      <vt:lpstr>Arial</vt:lpstr>
      <vt:lpstr>Calibri</vt:lpstr>
      <vt:lpstr>Calibri Light</vt:lpstr>
      <vt:lpstr>GE SS Two Light</vt:lpstr>
      <vt:lpstr>GE SS Two Medium</vt:lpstr>
      <vt:lpstr>Sakkal Majalla</vt:lpstr>
      <vt:lpstr>Simplified Arabic</vt:lpstr>
      <vt:lpstr>Wingdings</vt: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LENOVO</dc:creator>
  <cp:lastModifiedBy>مشاري القاسم</cp:lastModifiedBy>
  <cp:revision>70</cp:revision>
  <dcterms:modified xsi:type="dcterms:W3CDTF">2024-12-10T06:12:17Z</dcterms:modified>
</cp:coreProperties>
</file>